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7" d="100"/>
          <a:sy n="87" d="100"/>
        </p:scale>
        <p:origin x="528" y="58"/>
      </p:cViewPr>
      <p:guideLst>
        <p:guide orient="horz" pos="2160"/>
        <p:guide pos="3840"/>
      </p:guideLst>
    </p:cSldViewPr>
  </p:slideViewPr>
  <p:notesTextViewPr>
    <p:cViewPr>
      <p:scale>
        <a:sx n="1" d="1"/>
        <a:sy n="1" d="1"/>
      </p:scale>
      <p:origin x="0" y="0"/>
    </p:cViewPr>
  </p:notesTextViewPr>
  <p:sorterViewPr>
    <p:cViewPr>
      <p:scale>
        <a:sx n="100" d="100"/>
        <a:sy n="100" d="100"/>
      </p:scale>
      <p:origin x="0" y="-189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990C363-5EAA-4DFB-9D6C-2D941433D643}" type="datetimeFigureOut">
              <a:rPr lang="en-US" smtClean="0"/>
              <a:pPr/>
              <a:t>11/29/2017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2520118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pPr/>
              <a:t>11/29/2017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1940154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pPr/>
              <a:t>11/29/2017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1188548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pPr/>
              <a:t>11/29/2017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2941463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990C363-5EAA-4DFB-9D6C-2D941433D643}" type="datetimeFigureOut">
              <a:rPr lang="en-US" smtClean="0"/>
              <a:pPr/>
              <a:t>11/29/2017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728052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990C363-5EAA-4DFB-9D6C-2D941433D643}" type="datetimeFigureOut">
              <a:rPr lang="en-US" smtClean="0"/>
              <a:pPr/>
              <a:t>11/29/2017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1102645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990C363-5EAA-4DFB-9D6C-2D941433D643}" type="datetimeFigureOut">
              <a:rPr lang="en-US" smtClean="0"/>
              <a:pPr/>
              <a:t>11/29/2017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2434228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990C363-5EAA-4DFB-9D6C-2D941433D643}" type="datetimeFigureOut">
              <a:rPr lang="en-US" smtClean="0"/>
              <a:pPr/>
              <a:t>11/29/2017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439392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90C363-5EAA-4DFB-9D6C-2D941433D643}" type="datetimeFigureOut">
              <a:rPr lang="en-US" smtClean="0"/>
              <a:pPr/>
              <a:t>11/29/2017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471382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990C363-5EAA-4DFB-9D6C-2D941433D643}" type="datetimeFigureOut">
              <a:rPr lang="en-US" smtClean="0"/>
              <a:pPr/>
              <a:t>11/29/2017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634243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990C363-5EAA-4DFB-9D6C-2D941433D643}" type="datetimeFigureOut">
              <a:rPr lang="en-US" smtClean="0"/>
              <a:pPr/>
              <a:t>11/29/2017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pPr/>
              <a:t>‹#›</a:t>
            </a:fld>
            <a:endParaRPr lang="en-US"/>
          </a:p>
        </p:txBody>
      </p:sp>
    </p:spTree>
    <p:extLst>
      <p:ext uri="{BB962C8B-B14F-4D97-AF65-F5344CB8AC3E}">
        <p14:creationId xmlns:p14="http://schemas.microsoft.com/office/powerpoint/2010/main" val="3246950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0C363-5EAA-4DFB-9D6C-2D941433D643}" type="datetimeFigureOut">
              <a:rPr lang="en-US" smtClean="0"/>
              <a:pPr/>
              <a:t>11/29/2017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BDC6AD-329A-4843-90C2-869C26C99546}" type="slidenum">
              <a:rPr lang="en-US" smtClean="0"/>
              <a:pPr/>
              <a:t>‹#›</a:t>
            </a:fld>
            <a:endParaRPr lang="en-US"/>
          </a:p>
        </p:txBody>
      </p:sp>
    </p:spTree>
    <p:extLst>
      <p:ext uri="{BB962C8B-B14F-4D97-AF65-F5344CB8AC3E}">
        <p14:creationId xmlns:p14="http://schemas.microsoft.com/office/powerpoint/2010/main" val="2602603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7284" y="1809015"/>
            <a:ext cx="9144000" cy="2387600"/>
          </a:xfrm>
        </p:spPr>
        <p:txBody>
          <a:bodyPr>
            <a:normAutofit/>
          </a:bodyPr>
          <a:lstStyle/>
          <a:p>
            <a:r>
              <a:rPr lang="en-US" sz="4800" dirty="0"/>
              <a:t>WF on MPR for PC6 MTC</a:t>
            </a:r>
          </a:p>
        </p:txBody>
      </p:sp>
      <p:sp>
        <p:nvSpPr>
          <p:cNvPr id="3" name="Subtitle 2"/>
          <p:cNvSpPr>
            <a:spLocks noGrp="1"/>
          </p:cNvSpPr>
          <p:nvPr>
            <p:ph type="subTitle" idx="1"/>
          </p:nvPr>
        </p:nvSpPr>
        <p:spPr>
          <a:xfrm>
            <a:off x="1427284" y="4446100"/>
            <a:ext cx="9144000" cy="1655762"/>
          </a:xfrm>
        </p:spPr>
        <p:txBody>
          <a:bodyPr/>
          <a:lstStyle/>
          <a:p>
            <a:r>
              <a:rPr lang="en-US" dirty="0"/>
              <a:t>Ericsson</a:t>
            </a:r>
          </a:p>
        </p:txBody>
      </p:sp>
      <p:sp>
        <p:nvSpPr>
          <p:cNvPr id="4" name="TextBox 4"/>
          <p:cNvSpPr txBox="1">
            <a:spLocks noChangeArrowheads="1"/>
          </p:cNvSpPr>
          <p:nvPr/>
        </p:nvSpPr>
        <p:spPr bwMode="auto">
          <a:xfrm>
            <a:off x="152400" y="174536"/>
            <a:ext cx="51396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a:latin typeface="Arial Unicode MS" pitchFamily="50" charset="-127"/>
                <a:ea typeface="Arial Unicode MS" pitchFamily="50" charset="-127"/>
                <a:cs typeface="Arial Unicode MS" pitchFamily="50" charset="-127"/>
              </a:rPr>
              <a:t>3GPP TSG-RAN4 Meeting #85	</a:t>
            </a:r>
          </a:p>
          <a:p>
            <a:pPr>
              <a:spcBef>
                <a:spcPct val="0"/>
              </a:spcBef>
              <a:buNone/>
            </a:pPr>
            <a:r>
              <a:rPr lang="en-US" altLang="zh-CN" sz="1800" dirty="0">
                <a:latin typeface="Arial Unicode MS" pitchFamily="50" charset="-127"/>
                <a:ea typeface="Arial Unicode MS" pitchFamily="50" charset="-127"/>
                <a:cs typeface="Arial Unicode MS" pitchFamily="50" charset="-127"/>
              </a:rPr>
              <a:t>Reno, US, 27 Nov - 1 Dec 2017</a:t>
            </a:r>
            <a:endParaRPr lang="ja-JP" altLang="en-US" sz="1800" dirty="0">
              <a:latin typeface="Arial Unicode MS" pitchFamily="50" charset="-127"/>
              <a:ea typeface="Arial Unicode MS" pitchFamily="50" charset="-127"/>
              <a:cs typeface="Arial Unicode MS" pitchFamily="50" charset="-127"/>
            </a:endParaRPr>
          </a:p>
        </p:txBody>
      </p:sp>
      <p:sp>
        <p:nvSpPr>
          <p:cNvPr id="5" name="TextBox 4"/>
          <p:cNvSpPr txBox="1"/>
          <p:nvPr/>
        </p:nvSpPr>
        <p:spPr>
          <a:xfrm>
            <a:off x="10075983" y="104198"/>
            <a:ext cx="1882247" cy="461665"/>
          </a:xfrm>
          <a:prstGeom prst="rect">
            <a:avLst/>
          </a:prstGeom>
          <a:noFill/>
        </p:spPr>
        <p:txBody>
          <a:bodyPr wrap="none" rtlCol="0">
            <a:spAutoFit/>
          </a:bodyPr>
          <a:lstStyle/>
          <a:p>
            <a:r>
              <a:rPr lang="en-US" altLang="zh-CN" sz="2400" dirty="0">
                <a:latin typeface="Arial Unicode MS" pitchFamily="50" charset="-127"/>
                <a:ea typeface="Arial Unicode MS" pitchFamily="50" charset="-127"/>
                <a:cs typeface="Arial Unicode MS" pitchFamily="50" charset="-127"/>
              </a:rPr>
              <a:t>R4-1713980</a:t>
            </a:r>
            <a:endParaRPr lang="en-US" sz="2400" b="1" dirty="0"/>
          </a:p>
        </p:txBody>
      </p:sp>
    </p:spTree>
    <p:extLst>
      <p:ext uri="{BB962C8B-B14F-4D97-AF65-F5344CB8AC3E}">
        <p14:creationId xmlns:p14="http://schemas.microsoft.com/office/powerpoint/2010/main" val="3700346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192696"/>
            <a:ext cx="10515600" cy="5261113"/>
          </a:xfrm>
        </p:spPr>
        <p:txBody>
          <a:bodyPr>
            <a:normAutofit lnSpcReduction="10000"/>
          </a:bodyPr>
          <a:lstStyle/>
          <a:p>
            <a:pPr marL="342900" lvl="0" indent="-342900">
              <a:spcAft>
                <a:spcPts val="0"/>
              </a:spcAft>
              <a:buFont typeface="Wingdings" panose="05000000000000000000" pitchFamily="2" charset="2"/>
              <a:buChar char="§"/>
              <a:tabLst>
                <a:tab pos="457200" algn="l"/>
              </a:tabLst>
            </a:pPr>
            <a:r>
              <a:rPr lang="en-US" dirty="0">
                <a:solidFill>
                  <a:prstClr val="black"/>
                </a:solidFill>
                <a:ea typeface="MS Mincho"/>
                <a:cs typeface="Times" panose="02020603050405020304" pitchFamily="18" charset="0"/>
              </a:rPr>
              <a:t>For CAT-M2 PC6 MTC, MPR result integration with E/// (R4-1713081) and QC result (R4-1713579) is proposed to take following factors:</a:t>
            </a:r>
          </a:p>
          <a:p>
            <a:pPr marL="342900" lvl="0" indent="-342900">
              <a:spcAft>
                <a:spcPts val="0"/>
              </a:spcAft>
              <a:buFont typeface="Wingdings" panose="05000000000000000000" pitchFamily="2" charset="2"/>
              <a:buChar char="§"/>
              <a:tabLst>
                <a:tab pos="457200" algn="l"/>
              </a:tabLst>
            </a:pPr>
            <a:endParaRPr lang="en-US" dirty="0">
              <a:solidFill>
                <a:prstClr val="black"/>
              </a:solidFill>
              <a:ea typeface="MS Mincho"/>
              <a:cs typeface="Times" panose="02020603050405020304" pitchFamily="18" charset="0"/>
            </a:endParaRPr>
          </a:p>
          <a:p>
            <a:pPr marL="457200" lvl="1" indent="0">
              <a:buNone/>
              <a:tabLst>
                <a:tab pos="457200" algn="l"/>
              </a:tabLst>
            </a:pPr>
            <a:r>
              <a:rPr lang="en-US" dirty="0">
                <a:solidFill>
                  <a:prstClr val="black"/>
                </a:solidFill>
                <a:ea typeface="MS Mincho"/>
                <a:cs typeface="Times" panose="02020603050405020304" pitchFamily="18" charset="0"/>
              </a:rPr>
              <a:t>1)	MPR table need to consider the NB index allocation in different system bandwidth</a:t>
            </a:r>
          </a:p>
          <a:p>
            <a:pPr marL="0" lvl="0" indent="0">
              <a:spcAft>
                <a:spcPts val="0"/>
              </a:spcAft>
              <a:buNone/>
              <a:tabLst>
                <a:tab pos="457200" algn="l"/>
              </a:tabLst>
            </a:pPr>
            <a:endParaRPr lang="en-US" dirty="0">
              <a:solidFill>
                <a:prstClr val="black"/>
              </a:solidFill>
              <a:ea typeface="MS Mincho"/>
              <a:cs typeface="Times" panose="02020603050405020304" pitchFamily="18" charset="0"/>
            </a:endParaRPr>
          </a:p>
          <a:p>
            <a:pPr marL="457200" lvl="1" indent="0">
              <a:buNone/>
              <a:tabLst>
                <a:tab pos="457200" algn="l"/>
              </a:tabLst>
            </a:pPr>
            <a:r>
              <a:rPr lang="en-US" dirty="0">
                <a:solidFill>
                  <a:prstClr val="black"/>
                </a:solidFill>
                <a:ea typeface="MS Mincho"/>
                <a:cs typeface="Times" panose="02020603050405020304" pitchFamily="18" charset="0"/>
              </a:rPr>
              <a:t>2)	The length of the continuous PRB need to follow the RAN1 spec: The continuous length of the PRB acc. to 36.212(:5.3.3.1.10), 36.213( 8.1, 8.1.5, 8.1.5.1) is [1, 2, 3 4, 5 6, 9, 12, 15 ,18, 24]</a:t>
            </a:r>
          </a:p>
          <a:p>
            <a:pPr marL="342900" lvl="0" indent="-342900">
              <a:spcAft>
                <a:spcPts val="0"/>
              </a:spcAft>
              <a:buFont typeface="Wingdings" panose="05000000000000000000" pitchFamily="2" charset="2"/>
              <a:buChar char="§"/>
              <a:tabLst>
                <a:tab pos="457200" algn="l"/>
              </a:tabLst>
            </a:pPr>
            <a:endParaRPr lang="en-US" dirty="0">
              <a:solidFill>
                <a:prstClr val="black"/>
              </a:solidFill>
              <a:ea typeface="MS Mincho"/>
              <a:cs typeface="Times" panose="02020603050405020304" pitchFamily="18" charset="0"/>
            </a:endParaRPr>
          </a:p>
          <a:p>
            <a:pPr marL="914400" lvl="1" indent="-457200">
              <a:buAutoNum type="arabicParenR" startAt="3"/>
              <a:tabLst>
                <a:tab pos="457200" algn="l"/>
              </a:tabLst>
            </a:pPr>
            <a:r>
              <a:rPr lang="en-US" dirty="0" err="1">
                <a:solidFill>
                  <a:prstClr val="black"/>
                </a:solidFill>
                <a:ea typeface="MS Mincho"/>
                <a:cs typeface="Times" panose="02020603050405020304" pitchFamily="18" charset="0"/>
              </a:rPr>
              <a:t>RBstart</a:t>
            </a:r>
            <a:r>
              <a:rPr lang="en-US" dirty="0">
                <a:solidFill>
                  <a:prstClr val="black"/>
                </a:solidFill>
                <a:ea typeface="MS Mincho"/>
                <a:cs typeface="Times" panose="02020603050405020304" pitchFamily="18" charset="0"/>
              </a:rPr>
              <a:t> is indexed within the allocated NB bandwidth.</a:t>
            </a:r>
          </a:p>
          <a:p>
            <a:pPr marL="914400" lvl="1" indent="-457200">
              <a:buAutoNum type="arabicParenR" startAt="3"/>
              <a:tabLst>
                <a:tab pos="457200" algn="l"/>
              </a:tabLst>
            </a:pPr>
            <a:endParaRPr lang="en-US" dirty="0">
              <a:solidFill>
                <a:prstClr val="black"/>
              </a:solidFill>
              <a:ea typeface="MS Mincho"/>
              <a:cs typeface="Times" panose="02020603050405020304" pitchFamily="18" charset="0"/>
            </a:endParaRPr>
          </a:p>
          <a:p>
            <a:pPr marL="342900" lvl="0" indent="-342900">
              <a:spcAft>
                <a:spcPts val="0"/>
              </a:spcAft>
              <a:buFont typeface="Wingdings" panose="05000000000000000000" pitchFamily="2" charset="2"/>
              <a:buChar char="§"/>
              <a:tabLst>
                <a:tab pos="457200" algn="l"/>
              </a:tabLst>
            </a:pPr>
            <a:r>
              <a:rPr lang="en-US" dirty="0">
                <a:solidFill>
                  <a:prstClr val="black"/>
                </a:solidFill>
                <a:ea typeface="MS Mincho"/>
                <a:cs typeface="Times" panose="02020603050405020304" pitchFamily="18" charset="0"/>
              </a:rPr>
              <a:t>For CAT-M2 PC6 </a:t>
            </a:r>
            <a:r>
              <a:rPr lang="en-US" dirty="0" err="1">
                <a:solidFill>
                  <a:prstClr val="black"/>
                </a:solidFill>
                <a:ea typeface="MS Mincho"/>
                <a:cs typeface="Times" panose="02020603050405020304" pitchFamily="18" charset="0"/>
              </a:rPr>
              <a:t>eMTC</a:t>
            </a:r>
            <a:r>
              <a:rPr lang="en-US" dirty="0">
                <a:solidFill>
                  <a:prstClr val="black"/>
                </a:solidFill>
                <a:ea typeface="MS Mincho"/>
                <a:cs typeface="Times" panose="02020603050405020304" pitchFamily="18" charset="0"/>
              </a:rPr>
              <a:t>, MPR CR will be provided next meeting</a:t>
            </a:r>
          </a:p>
          <a:p>
            <a:pPr marL="342900" lvl="0" indent="-342900">
              <a:spcAft>
                <a:spcPts val="0"/>
              </a:spcAft>
              <a:buFont typeface="Wingdings" panose="05000000000000000000" pitchFamily="2" charset="2"/>
              <a:buChar char="§"/>
              <a:tabLst>
                <a:tab pos="457200" algn="l"/>
              </a:tabLst>
            </a:pPr>
            <a:endParaRPr lang="en-US" dirty="0">
              <a:solidFill>
                <a:prstClr val="black"/>
              </a:solidFill>
              <a:ea typeface="MS Mincho"/>
              <a:cs typeface="Times" panose="02020603050405020304" pitchFamily="18" charset="0"/>
            </a:endParaRPr>
          </a:p>
        </p:txBody>
      </p:sp>
      <p:sp>
        <p:nvSpPr>
          <p:cNvPr id="19460" name="Rectangle 4"/>
          <p:cNvSpPr>
            <a:spLocks noChangeArrowheads="1"/>
          </p:cNvSpPr>
          <p:nvPr/>
        </p:nvSpPr>
        <p:spPr bwMode="auto">
          <a:xfrm>
            <a:off x="0" y="0"/>
            <a:ext cx="12192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zh-CN" altLang="en-US"/>
          </a:p>
        </p:txBody>
      </p:sp>
      <p:sp>
        <p:nvSpPr>
          <p:cNvPr id="19463" name="Rectangle 7"/>
          <p:cNvSpPr>
            <a:spLocks noChangeArrowheads="1"/>
          </p:cNvSpPr>
          <p:nvPr/>
        </p:nvSpPr>
        <p:spPr bwMode="auto">
          <a:xfrm>
            <a:off x="0" y="0"/>
            <a:ext cx="12192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zh-CN" altLang="en-US"/>
          </a:p>
        </p:txBody>
      </p:sp>
      <p:sp>
        <p:nvSpPr>
          <p:cNvPr id="19465" name="Rectangle 9"/>
          <p:cNvSpPr>
            <a:spLocks noChangeArrowheads="1"/>
          </p:cNvSpPr>
          <p:nvPr/>
        </p:nvSpPr>
        <p:spPr bwMode="auto">
          <a:xfrm>
            <a:off x="0" y="0"/>
            <a:ext cx="12192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zh-CN" altLang="en-US"/>
          </a:p>
        </p:txBody>
      </p:sp>
      <p:sp>
        <p:nvSpPr>
          <p:cNvPr id="13" name="Title 1"/>
          <p:cNvSpPr>
            <a:spLocks noGrp="1"/>
          </p:cNvSpPr>
          <p:nvPr>
            <p:ph type="title"/>
          </p:nvPr>
        </p:nvSpPr>
        <p:spPr>
          <a:xfrm>
            <a:off x="2378765" y="208377"/>
            <a:ext cx="8229600" cy="1143000"/>
          </a:xfrm>
        </p:spPr>
        <p:txBody>
          <a:bodyPr>
            <a:normAutofit/>
          </a:bodyPr>
          <a:lstStyle/>
          <a:p>
            <a:pPr algn="ctr"/>
            <a:r>
              <a:rPr lang="en-US" dirty="0">
                <a:latin typeface="+mn-lt"/>
              </a:rPr>
              <a:t>Proposals</a:t>
            </a:r>
          </a:p>
        </p:txBody>
      </p:sp>
    </p:spTree>
    <p:extLst>
      <p:ext uri="{BB962C8B-B14F-4D97-AF65-F5344CB8AC3E}">
        <p14:creationId xmlns:p14="http://schemas.microsoft.com/office/powerpoint/2010/main" val="1562020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192696"/>
            <a:ext cx="10515600" cy="5261113"/>
          </a:xfrm>
        </p:spPr>
        <p:txBody>
          <a:bodyPr>
            <a:normAutofit fontScale="92500" lnSpcReduction="20000"/>
          </a:bodyPr>
          <a:lstStyle/>
          <a:p>
            <a:pPr marL="342900" lvl="0" indent="-342900">
              <a:spcAft>
                <a:spcPts val="0"/>
              </a:spcAft>
              <a:buFont typeface="Wingdings" panose="05000000000000000000" pitchFamily="2" charset="2"/>
              <a:buChar char="§"/>
              <a:tabLst>
                <a:tab pos="457200" algn="l"/>
              </a:tabLst>
            </a:pPr>
            <a:r>
              <a:rPr lang="en-US" dirty="0">
                <a:solidFill>
                  <a:prstClr val="black"/>
                </a:solidFill>
                <a:ea typeface="MS Mincho"/>
                <a:cs typeface="Times" panose="02020603050405020304" pitchFamily="18" charset="0"/>
              </a:rPr>
              <a:t>For CAT-M1 PC6 </a:t>
            </a:r>
            <a:r>
              <a:rPr lang="en-US" dirty="0" err="1">
                <a:solidFill>
                  <a:prstClr val="black"/>
                </a:solidFill>
                <a:ea typeface="MS Mincho"/>
                <a:cs typeface="Times" panose="02020603050405020304" pitchFamily="18" charset="0"/>
              </a:rPr>
              <a:t>eMTC</a:t>
            </a:r>
            <a:r>
              <a:rPr lang="en-US" dirty="0">
                <a:solidFill>
                  <a:prstClr val="black"/>
                </a:solidFill>
                <a:ea typeface="MS Mincho"/>
                <a:cs typeface="Times" panose="02020603050405020304" pitchFamily="18" charset="0"/>
              </a:rPr>
              <a:t>, MPR table for low output power CAT-M1 will be proposed next meeting.</a:t>
            </a:r>
          </a:p>
          <a:p>
            <a:pPr marL="342900" lvl="0" indent="-342900">
              <a:spcAft>
                <a:spcPts val="0"/>
              </a:spcAft>
              <a:buFont typeface="Wingdings" panose="05000000000000000000" pitchFamily="2" charset="2"/>
              <a:buChar char="§"/>
              <a:tabLst>
                <a:tab pos="457200" algn="l"/>
              </a:tabLst>
            </a:pPr>
            <a:endParaRPr lang="en-US" dirty="0">
              <a:solidFill>
                <a:prstClr val="black"/>
              </a:solidFill>
              <a:ea typeface="MS Mincho"/>
              <a:cs typeface="Times" panose="02020603050405020304" pitchFamily="18" charset="0"/>
            </a:endParaRPr>
          </a:p>
          <a:p>
            <a:pPr marL="342900" lvl="0" indent="-342900">
              <a:spcAft>
                <a:spcPts val="0"/>
              </a:spcAft>
              <a:buFont typeface="Wingdings" panose="05000000000000000000" pitchFamily="2" charset="2"/>
              <a:buChar char="§"/>
              <a:tabLst>
                <a:tab pos="457200" algn="l"/>
              </a:tabLst>
            </a:pPr>
            <a:r>
              <a:rPr lang="en-US" dirty="0">
                <a:solidFill>
                  <a:prstClr val="black"/>
                </a:solidFill>
                <a:ea typeface="MS Mincho"/>
                <a:cs typeface="Times" panose="02020603050405020304" pitchFamily="18" charset="0"/>
              </a:rPr>
              <a:t>No A-MPR needed for PC6 CAT-M1 device with current supported frequency band. The frequency band is below (acc. to 36.101 V15.0.0):</a:t>
            </a:r>
          </a:p>
          <a:p>
            <a:pPr marL="800100" lvl="1" indent="-342900">
              <a:buFont typeface="Wingdings" panose="05000000000000000000" pitchFamily="2" charset="2"/>
              <a:buChar char="§"/>
              <a:tabLst>
                <a:tab pos="457200" algn="l"/>
              </a:tabLst>
            </a:pPr>
            <a:r>
              <a:rPr lang="en-GB" dirty="0"/>
              <a:t>UE category M1 and M2 is designed to operate in the E-UTRA operating bands 1, 2, 3, 4, 5, 7, 8, 11, 12, 13, 14, 18, 19, 20, 21, 25, 26, 27, 28, 31, 66, 71, 72 and 74 in both half duplex FDD mode and full-duplex FDD mode, and in bands 39, 40 and 41 in TDD mode. </a:t>
            </a:r>
          </a:p>
          <a:p>
            <a:pPr marL="342900" indent="-342900">
              <a:buFont typeface="Wingdings" panose="05000000000000000000" pitchFamily="2" charset="2"/>
              <a:buChar char="§"/>
              <a:tabLst>
                <a:tab pos="457200" algn="l"/>
              </a:tabLst>
            </a:pPr>
            <a:r>
              <a:rPr lang="en-US" dirty="0">
                <a:solidFill>
                  <a:prstClr val="black"/>
                </a:solidFill>
                <a:ea typeface="MS Mincho"/>
                <a:cs typeface="Times" panose="02020603050405020304" pitchFamily="18" charset="0"/>
              </a:rPr>
              <a:t>No A-MPR needed for PC6 CAT-M2 device with current supported frequency band except NS_07, </a:t>
            </a:r>
            <a:r>
              <a:rPr lang="en-US" dirty="0">
                <a:solidFill>
                  <a:srgbClr val="FF0000"/>
                </a:solidFill>
                <a:ea typeface="MS Mincho"/>
                <a:cs typeface="Times" panose="02020603050405020304" pitchFamily="18" charset="0"/>
              </a:rPr>
              <a:t>NS_15</a:t>
            </a:r>
            <a:r>
              <a:rPr lang="en-US" dirty="0">
                <a:solidFill>
                  <a:prstClr val="black"/>
                </a:solidFill>
                <a:ea typeface="MS Mincho"/>
                <a:cs typeface="Times" panose="02020603050405020304" pitchFamily="18" charset="0"/>
              </a:rPr>
              <a:t>, NS_07, </a:t>
            </a:r>
            <a:r>
              <a:rPr lang="en-US" dirty="0">
                <a:solidFill>
                  <a:srgbClr val="FF0000"/>
                </a:solidFill>
                <a:ea typeface="MS Mincho"/>
                <a:cs typeface="Times" panose="02020603050405020304" pitchFamily="18" charset="0"/>
              </a:rPr>
              <a:t>NS_15 </a:t>
            </a:r>
            <a:r>
              <a:rPr lang="en-US" dirty="0">
                <a:solidFill>
                  <a:prstClr val="black"/>
                </a:solidFill>
                <a:ea typeface="MS Mincho"/>
                <a:cs typeface="Times" panose="02020603050405020304" pitchFamily="18" charset="0"/>
              </a:rPr>
              <a:t>need further investigation.</a:t>
            </a:r>
          </a:p>
          <a:p>
            <a:pPr marL="800100" lvl="1" indent="-342900">
              <a:buFont typeface="Wingdings" panose="05000000000000000000" pitchFamily="2" charset="2"/>
              <a:buChar char="§"/>
              <a:tabLst>
                <a:tab pos="457200" algn="l"/>
              </a:tabLst>
            </a:pPr>
            <a:r>
              <a:rPr lang="en-GB" dirty="0"/>
              <a:t>UE category M1 and M2 is designed to operate in the E-UTRA operating bands 1, 2, 3, 4, 5, 7, 8, 11, 12, </a:t>
            </a:r>
            <a:r>
              <a:rPr lang="en-GB" dirty="0">
                <a:solidFill>
                  <a:srgbClr val="FF0000"/>
                </a:solidFill>
              </a:rPr>
              <a:t>13</a:t>
            </a:r>
            <a:r>
              <a:rPr lang="en-GB" dirty="0"/>
              <a:t>, 14, 18, 19, 20, 21, 25, </a:t>
            </a:r>
            <a:r>
              <a:rPr lang="en-GB" dirty="0">
                <a:solidFill>
                  <a:srgbClr val="FF0000"/>
                </a:solidFill>
              </a:rPr>
              <a:t>26</a:t>
            </a:r>
            <a:r>
              <a:rPr lang="en-GB" dirty="0"/>
              <a:t>, 27, 28, 31, 66, 71, 72 and 74 in both half duplex FDD mode and full-duplex FDD mode, and in bands 39, 40 and 41 in TDD mode. </a:t>
            </a:r>
          </a:p>
          <a:p>
            <a:pPr marL="342900" indent="-342900">
              <a:buFont typeface="Wingdings" panose="05000000000000000000" pitchFamily="2" charset="2"/>
              <a:buChar char="§"/>
              <a:tabLst>
                <a:tab pos="457200" algn="l"/>
              </a:tabLst>
            </a:pPr>
            <a:endParaRPr lang="en-US" dirty="0">
              <a:solidFill>
                <a:prstClr val="black"/>
              </a:solidFill>
              <a:ea typeface="MS Mincho"/>
              <a:cs typeface="Times" panose="02020603050405020304" pitchFamily="18" charset="0"/>
            </a:endParaRPr>
          </a:p>
          <a:p>
            <a:pPr marL="342900" lvl="0" indent="-342900">
              <a:spcAft>
                <a:spcPts val="0"/>
              </a:spcAft>
              <a:buFont typeface="Wingdings" panose="05000000000000000000" pitchFamily="2" charset="2"/>
              <a:buChar char="§"/>
              <a:tabLst>
                <a:tab pos="457200" algn="l"/>
              </a:tabLst>
            </a:pPr>
            <a:endParaRPr lang="en-US" dirty="0">
              <a:solidFill>
                <a:prstClr val="black"/>
              </a:solidFill>
              <a:ea typeface="MS Mincho"/>
              <a:cs typeface="Times" panose="02020603050405020304" pitchFamily="18" charset="0"/>
            </a:endParaRPr>
          </a:p>
          <a:p>
            <a:pPr marL="342900" lvl="0" indent="-342900">
              <a:spcAft>
                <a:spcPts val="0"/>
              </a:spcAft>
              <a:buFont typeface="Wingdings" panose="05000000000000000000" pitchFamily="2" charset="2"/>
              <a:buChar char="§"/>
              <a:tabLst>
                <a:tab pos="457200" algn="l"/>
              </a:tabLst>
            </a:pPr>
            <a:endParaRPr lang="en-US" dirty="0">
              <a:solidFill>
                <a:prstClr val="black"/>
              </a:solidFill>
              <a:ea typeface="MS Mincho"/>
              <a:cs typeface="Times" panose="02020603050405020304" pitchFamily="18" charset="0"/>
            </a:endParaRPr>
          </a:p>
        </p:txBody>
      </p:sp>
      <p:sp>
        <p:nvSpPr>
          <p:cNvPr id="19460" name="Rectangle 4"/>
          <p:cNvSpPr>
            <a:spLocks noChangeArrowheads="1"/>
          </p:cNvSpPr>
          <p:nvPr/>
        </p:nvSpPr>
        <p:spPr bwMode="auto">
          <a:xfrm>
            <a:off x="0" y="0"/>
            <a:ext cx="12192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zh-CN" altLang="en-US"/>
          </a:p>
        </p:txBody>
      </p:sp>
      <p:sp>
        <p:nvSpPr>
          <p:cNvPr id="19463" name="Rectangle 7"/>
          <p:cNvSpPr>
            <a:spLocks noChangeArrowheads="1"/>
          </p:cNvSpPr>
          <p:nvPr/>
        </p:nvSpPr>
        <p:spPr bwMode="auto">
          <a:xfrm>
            <a:off x="0" y="0"/>
            <a:ext cx="12192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zh-CN" altLang="en-US"/>
          </a:p>
        </p:txBody>
      </p:sp>
      <p:sp>
        <p:nvSpPr>
          <p:cNvPr id="19465" name="Rectangle 9"/>
          <p:cNvSpPr>
            <a:spLocks noChangeArrowheads="1"/>
          </p:cNvSpPr>
          <p:nvPr/>
        </p:nvSpPr>
        <p:spPr bwMode="auto">
          <a:xfrm>
            <a:off x="0" y="0"/>
            <a:ext cx="12192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zh-CN" altLang="en-US"/>
          </a:p>
        </p:txBody>
      </p:sp>
      <p:sp>
        <p:nvSpPr>
          <p:cNvPr id="13" name="Title 1"/>
          <p:cNvSpPr>
            <a:spLocks noGrp="1"/>
          </p:cNvSpPr>
          <p:nvPr>
            <p:ph type="title"/>
          </p:nvPr>
        </p:nvSpPr>
        <p:spPr>
          <a:xfrm>
            <a:off x="2378765" y="208377"/>
            <a:ext cx="8229600" cy="1143000"/>
          </a:xfrm>
        </p:spPr>
        <p:txBody>
          <a:bodyPr>
            <a:normAutofit/>
          </a:bodyPr>
          <a:lstStyle/>
          <a:p>
            <a:pPr algn="ctr"/>
            <a:r>
              <a:rPr lang="en-US" dirty="0">
                <a:latin typeface="+mn-lt"/>
              </a:rPr>
              <a:t>Proposals</a:t>
            </a:r>
          </a:p>
        </p:txBody>
      </p:sp>
    </p:spTree>
    <p:extLst>
      <p:ext uri="{BB962C8B-B14F-4D97-AF65-F5344CB8AC3E}">
        <p14:creationId xmlns:p14="http://schemas.microsoft.com/office/powerpoint/2010/main" val="40923778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TotalTime>
  <Words>287</Words>
  <Application>Microsoft Office PowerPoint</Application>
  <PresentationFormat>Widescreen</PresentationFormat>
  <Paragraphs>23</Paragraphs>
  <Slides>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Arial Unicode MS</vt:lpstr>
      <vt:lpstr>等线</vt:lpstr>
      <vt:lpstr>MS Mincho</vt:lpstr>
      <vt:lpstr>Arial</vt:lpstr>
      <vt:lpstr>Calibri</vt:lpstr>
      <vt:lpstr>Calibri Light</vt:lpstr>
      <vt:lpstr>Times</vt:lpstr>
      <vt:lpstr>Wingdings</vt:lpstr>
      <vt:lpstr>Office Theme</vt:lpstr>
      <vt:lpstr>WF on MPR for PC6 MTC</vt:lpstr>
      <vt:lpstr>Proposals</vt:lpstr>
      <vt:lpstr>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Luochao (Chao)</dc:creator>
  <cp:lastModifiedBy>Chunhui Zhang</cp:lastModifiedBy>
  <cp:revision>59</cp:revision>
  <dcterms:created xsi:type="dcterms:W3CDTF">2017-02-13T09:47:42Z</dcterms:created>
  <dcterms:modified xsi:type="dcterms:W3CDTF">2017-11-30T18:19:23Z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(2)QWaj7cba1MhwyenZmR+ombB4dgdBP6PtVxwokxnQd/SDBSseMxBM5n62URM/2yQlKuuwbMWs
T1hDLH3TX1naQDcRt95TsByblAKikbetgbuRkH6xnAW7N+Z/41HVWVwRTOMy6iRFhC3NH0cW
KZl8LRoBfPAL/fLX+f12d5BRXuNMUZUHxHbrGiQBkonwQtSIEPXU4UMKZg9po3zraur4LXNb
rwvEEDi5GZbi2IgE5m</vt:lpwstr>
  </property>
  <property fmtid="{D5CDD505-2E9C-101B-9397-08002B2CF9AE}" pid="4" name="_2015_ms_pID_7253431">
    <vt:lpwstr>/2LcV9KMZbBUo68ytrtPwxqmQ/ztyYkaz6Eto5WtX+ymoHU54SSs4f
/kTclFVTe+b1nPn+uXZNdTMpJaKNA0LoadN3VlSDlyekeGpoJ48gcmdbBybh8D8bCAsOMmn5
yJ4evGMq+oLBXaadl57nN14/jyOwQ3Ag9SyA+6+2XVg6l0Wre8Qa+iQxVetF3lryF6k=</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1487231968</vt:lpwstr>
  </property>
</Properties>
</file>