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6" r:id="rId3"/>
    <p:sldId id="285" r:id="rId4"/>
    <p:sldId id="287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150" d="100"/>
          <a:sy n="150" d="100"/>
        </p:scale>
        <p:origin x="2100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err="1">
                <a:ea typeface="+mj-ea"/>
              </a:rPr>
              <a:t>eFeMTC</a:t>
            </a:r>
            <a:r>
              <a:rPr lang="en-US" dirty="0">
                <a:ea typeface="+mj-ea"/>
              </a:rPr>
              <a:t> RRM requirements under CRS muting</a:t>
            </a:r>
            <a:endParaRPr lang="en-US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#85                                                       R4-1713161</a:t>
            </a:r>
          </a:p>
          <a:p>
            <a:pPr>
              <a:buNone/>
            </a:pPr>
            <a:r>
              <a:rPr lang="en-GB" altLang="zh-CN" sz="2000" b="1" dirty="0"/>
              <a:t>Reno, Nevada, US, 27 November – 1 December, 2017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8.21.4.2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8913D-07BD-4764-9891-F4FF879CF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A63742-6172-4CBD-997F-18A8708D7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Release 15 MTC WI includes the following objective:</a:t>
            </a:r>
          </a:p>
          <a:p>
            <a:pPr lvl="1"/>
            <a:r>
              <a:rPr lang="en-US" sz="1600" dirty="0"/>
              <a:t>Introduce capability signaling for support for CRS muting outside BL UE narrowband/wideband [RAN1 lead, RAN2, RAN4]</a:t>
            </a:r>
            <a:endParaRPr lang="sv-SE" sz="1600" dirty="0"/>
          </a:p>
          <a:p>
            <a:pPr lvl="2"/>
            <a:r>
              <a:rPr lang="en-US" sz="1400" dirty="0"/>
              <a:t>Enable BL UE to optionally indicate that it does not rely on CRS outside its narrowband/wideband +/- </a:t>
            </a:r>
            <a:r>
              <a:rPr lang="en-US" sz="1400" i="1" dirty="0"/>
              <a:t>X</a:t>
            </a:r>
            <a:r>
              <a:rPr lang="en-US" sz="1400" dirty="0"/>
              <a:t> PRBs, where </a:t>
            </a:r>
            <a:r>
              <a:rPr lang="en-US" sz="1400" i="1" dirty="0"/>
              <a:t>X</a:t>
            </a:r>
            <a:r>
              <a:rPr lang="en-US" sz="1400" dirty="0"/>
              <a:t> is determined by RAN1 and RAN4.</a:t>
            </a:r>
            <a:endParaRPr lang="en-GB" sz="1400" dirty="0"/>
          </a:p>
          <a:p>
            <a:r>
              <a:rPr lang="en-GB" dirty="0"/>
              <a:t>Based on this objective, RAN4 has discussed RRM requirements and made some progress. In this way forward, we capture the agreements on remaining open issues on RRM requirements.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857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Proposals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ko-KR" sz="2000" b="1" u="sng" dirty="0"/>
              <a:t>CRS transmissions light up</a:t>
            </a:r>
          </a:p>
          <a:p>
            <a:pPr lvl="1"/>
            <a:r>
              <a:rPr lang="en-US" sz="1600" dirty="0"/>
              <a:t>CRS transmissions are switched ON over full BW in 1 DL subframe every 20 </a:t>
            </a:r>
            <a:r>
              <a:rPr lang="en-US" sz="1600" dirty="0" err="1"/>
              <a:t>ms.</a:t>
            </a:r>
            <a:endParaRPr lang="en-US" sz="1600" dirty="0"/>
          </a:p>
          <a:p>
            <a:pPr marL="457200" lvl="1" indent="0">
              <a:buNone/>
            </a:pPr>
            <a:endParaRPr lang="en-US" altLang="ko-KR" sz="800" dirty="0"/>
          </a:p>
          <a:p>
            <a:r>
              <a:rPr lang="en-US" altLang="ko-KR" sz="2000" b="1" u="sng" dirty="0"/>
              <a:t>Warm up period</a:t>
            </a:r>
          </a:p>
          <a:p>
            <a:pPr lvl="1"/>
            <a:r>
              <a:rPr lang="en-US" altLang="ko-KR" sz="2000" dirty="0"/>
              <a:t>Warm up period for UEs in </a:t>
            </a:r>
            <a:r>
              <a:rPr lang="en-US" altLang="ko-KR" sz="2000" dirty="0" err="1"/>
              <a:t>CEModeB</a:t>
            </a:r>
            <a:r>
              <a:rPr lang="en-US" altLang="ko-KR" sz="2000" dirty="0"/>
              <a:t> is defined as 2 DL subframes.</a:t>
            </a:r>
          </a:p>
          <a:p>
            <a:pPr marL="457200" lvl="1" indent="0">
              <a:buNone/>
            </a:pPr>
            <a:endParaRPr lang="en-US" altLang="ko-KR" sz="2000" dirty="0"/>
          </a:p>
          <a:p>
            <a:r>
              <a:rPr lang="en-US" altLang="ko-KR" sz="2000" b="1" u="sng" dirty="0"/>
              <a:t>CRS transmission BW for Cat-M2</a:t>
            </a:r>
          </a:p>
          <a:p>
            <a:pPr lvl="1"/>
            <a:r>
              <a:rPr lang="en-US" sz="2000" dirty="0"/>
              <a:t>CRS transmission BW in the center frequency and corresponding UE timing requirements are defined as follows:</a:t>
            </a:r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marL="457200" lvl="1" indent="0">
              <a:buNone/>
            </a:pPr>
            <a:endParaRPr lang="en-US" altLang="ko-KR" sz="800" dirty="0"/>
          </a:p>
          <a:p>
            <a:r>
              <a:rPr lang="en-US" altLang="ko-KR" sz="2000" b="1" u="sng" dirty="0"/>
              <a:t>Pre-provisioning of muted carriers</a:t>
            </a:r>
          </a:p>
          <a:p>
            <a:pPr lvl="1"/>
            <a:r>
              <a:rPr lang="en-US" altLang="ko-KR" sz="2000" dirty="0"/>
              <a:t>Signaling of EARFCN of the muted carriers together with location, timing and muted information can enhance the UE operation.</a:t>
            </a:r>
          </a:p>
          <a:p>
            <a:pPr lvl="1"/>
            <a:endParaRPr lang="en-GB" altLang="ko-KR" sz="1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AD5BFAC-0CDB-42C4-91FA-2E33B43DCE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760166"/>
              </p:ext>
            </p:extLst>
          </p:nvPr>
        </p:nvGraphicFramePr>
        <p:xfrm>
          <a:off x="1835696" y="4005064"/>
          <a:ext cx="4946650" cy="731520"/>
        </p:xfrm>
        <a:graphic>
          <a:graphicData uri="http://schemas.openxmlformats.org/drawingml/2006/table">
            <a:tbl>
              <a:tblPr firstRow="1" firstCol="1" bandRow="1"/>
              <a:tblGrid>
                <a:gridCol w="1167130">
                  <a:extLst>
                    <a:ext uri="{9D8B030D-6E8A-4147-A177-3AD203B41FA5}">
                      <a16:colId xmlns:a16="http://schemas.microsoft.com/office/drawing/2014/main" val="1215295101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1782643289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857736195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27505162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b="1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transmission BW in the </a:t>
                      </a:r>
                      <a:r>
                        <a:rPr lang="en-GB" sz="800" b="1" spc="1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center</a:t>
                      </a:r>
                      <a:r>
                        <a:rPr lang="en-GB" sz="800" b="1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frequency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b="1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transmissions BW within UE BW in warm-up subframes [RB]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b="1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UE Doppler frequency (V)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b="1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Timing error (</a:t>
                      </a: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GB" sz="1100" baseline="-25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e_</a:t>
                      </a:r>
                      <a:r>
                        <a:rPr lang="en-GB" sz="800" b="1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0139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 RBs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 &lt; 220 Hz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12*Ts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243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24 RBs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spc="1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 ≥ 220 Hz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GB" sz="800" spc="1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12*</a:t>
                      </a:r>
                      <a:r>
                        <a:rPr lang="en-GB" sz="800" spc="1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6235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4916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49011-B7CF-4AE8-AB0D-FC77767D3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positioning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A42B4-F4C3-4E3D-A07B-19EAB481A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ko-KR" sz="2000" b="1" u="sng" dirty="0"/>
              <a:t>RSTD measurements</a:t>
            </a:r>
          </a:p>
          <a:p>
            <a:pPr lvl="1"/>
            <a:r>
              <a:rPr lang="en-US" sz="1600" dirty="0"/>
              <a:t>When CRS muting is used with </a:t>
            </a:r>
            <a:r>
              <a:rPr lang="en-US" sz="1600" dirty="0" err="1"/>
              <a:t>eFeMTC</a:t>
            </a:r>
            <a:r>
              <a:rPr lang="en-US" sz="1600" dirty="0"/>
              <a:t>, CRS shall not be muted in PRS subframes within the UE bandwidth in the measured cell and the existing </a:t>
            </a:r>
            <a:r>
              <a:rPr lang="en-US" sz="1600" dirty="0" err="1"/>
              <a:t>FeMTC</a:t>
            </a:r>
            <a:r>
              <a:rPr lang="en-US" sz="1600" dirty="0"/>
              <a:t> RSTD requirements shall apply.</a:t>
            </a:r>
          </a:p>
          <a:p>
            <a:r>
              <a:rPr lang="en-US" sz="2000" b="1" u="sng" dirty="0"/>
              <a:t>UE Rx-</a:t>
            </a:r>
            <a:r>
              <a:rPr lang="en-US" sz="2000" b="1" u="sng" dirty="0" err="1"/>
              <a:t>Tx</a:t>
            </a:r>
            <a:r>
              <a:rPr lang="en-US" sz="2000" b="1" u="sng" dirty="0"/>
              <a:t> measurements for E-CID</a:t>
            </a:r>
          </a:p>
          <a:p>
            <a:pPr lvl="1"/>
            <a:r>
              <a:rPr lang="en-US" sz="1600" dirty="0"/>
              <a:t>For UE Rx-</a:t>
            </a:r>
            <a:r>
              <a:rPr lang="en-US" sz="1600" dirty="0" err="1"/>
              <a:t>Tx</a:t>
            </a:r>
            <a:r>
              <a:rPr lang="en-US" sz="1600" dirty="0"/>
              <a:t> time difference measurements, the existing requirements apply provided CRS are available within the UE bandwidth in the serving cell during the UE Rx-</a:t>
            </a:r>
            <a:r>
              <a:rPr lang="en-US" sz="1600" dirty="0" err="1"/>
              <a:t>Tx</a:t>
            </a:r>
            <a:r>
              <a:rPr lang="en-US" sz="1600" dirty="0"/>
              <a:t> measurement period.</a:t>
            </a:r>
            <a:endParaRPr lang="sv-SE" sz="1600" dirty="0"/>
          </a:p>
          <a:p>
            <a:r>
              <a:rPr lang="en-US" sz="2000" b="1" u="sng" dirty="0"/>
              <a:t>RSRP and RSRQ measurements for E-CID</a:t>
            </a:r>
          </a:p>
          <a:p>
            <a:pPr lvl="1"/>
            <a:r>
              <a:rPr lang="en-US" sz="1600" dirty="0"/>
              <a:t>For RSRP and RSRQ measurements for E-CID, the same principles with respect to CRS muting apply as for general RRM measurements in RRC_CONNECTED.</a:t>
            </a:r>
            <a:endParaRPr lang="sv-SE" sz="1600" dirty="0"/>
          </a:p>
          <a:p>
            <a:r>
              <a:rPr lang="en-US" sz="2000" b="1" u="sng" dirty="0"/>
              <a:t>Positioning measurements by HD-FDD</a:t>
            </a:r>
          </a:p>
          <a:p>
            <a:pPr lvl="1"/>
            <a:r>
              <a:rPr lang="en-US" sz="1400" dirty="0"/>
              <a:t>CRS shall be assumed within the UE bandwidth in the serving cell during UL transmission gaps, and</a:t>
            </a:r>
            <a:endParaRPr lang="sv-SE" sz="1400" dirty="0"/>
          </a:p>
          <a:p>
            <a:pPr lvl="1"/>
            <a:r>
              <a:rPr lang="en-US" sz="1400" dirty="0"/>
              <a:t>Central 6 RB CRS within the serving cell BW can be assumed during UL periods regardless of DRX/non-DRX, except for the UL transmission gaps.</a:t>
            </a:r>
            <a:endParaRPr lang="sv-SE" sz="14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39351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31637</TotalTime>
  <Words>421</Words>
  <Application>Microsoft Office PowerPoint</Application>
  <PresentationFormat>On-screen Show (4:3)</PresentationFormat>
  <Paragraphs>48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Mincho</vt:lpstr>
      <vt:lpstr>SimSun</vt:lpstr>
      <vt:lpstr>SimSun</vt:lpstr>
      <vt:lpstr>Arial</vt:lpstr>
      <vt:lpstr>Calibri</vt:lpstr>
      <vt:lpstr>Times New Roman</vt:lpstr>
      <vt:lpstr>Office 主题</vt:lpstr>
      <vt:lpstr>Way forward on eFeMTC RRM requirements under CRS muting</vt:lpstr>
      <vt:lpstr>Background</vt:lpstr>
      <vt:lpstr>Proposals</vt:lpstr>
      <vt:lpstr>Proposals on positioning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Santhan Thangarasa</cp:lastModifiedBy>
  <cp:revision>586</cp:revision>
  <dcterms:created xsi:type="dcterms:W3CDTF">2014-03-20T14:32:54Z</dcterms:created>
  <dcterms:modified xsi:type="dcterms:W3CDTF">2017-11-17T14:24:35Z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(3)hDq/hI8QCADvFJoDMGW4XsLewwSn+SVdSjJgIbm+uOW2rVkrMkW/r8UPHb0tI/IdzOJI0Wjb
dVr+Q3zLS93pi/2kkQ3rL+77Rx3Nb3TQQHg6rjDXN74xOoJq7VUZe8jOU/uSsQ63fwcnLKEN
+/oDjX+dwXfB2tMniCPdqs7CqLx1J7JHjGgvB7NMVkksCQ6jmb+6D50XHU7hsnXQHKxzJeSM
FmHFm8E+vqJ5BWgigQ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Y08xnuhz3FIuMUvEAuxfb9NhKY6zKMbOauzjwmuTL3nxQbCaP8L+Kn
sCs9sHS1L3d/Kg7i4uafiXGGTH2lOM23l5Y6E66oDN3menwDHe2Ssb4UdjvNHElGj94t7VL5
hWxPmrObI/OiXwcU6/wOy3MLssMLoKsY2rTp2P8Jp0EPQb6m0b3hfCFxuY3I4jDd7ZDrQa50
WhfxeXYun30AS8eZ/33alr6YmxPhNxsuHlzn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dBexIOCThbpniud6Jl3ZaH2QJWqymHZ8ZKcT
re1vdd6X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1502458151</vt:lpwstr>
  </property>
</Properties>
</file>