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0" r:id="rId3"/>
    <p:sldId id="282" r:id="rId4"/>
    <p:sldId id="281" r:id="rId5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0"/>
    <p:restoredTop sz="94660"/>
  </p:normalViewPr>
  <p:slideViewPr>
    <p:cSldViewPr>
      <p:cViewPr>
        <p:scale>
          <a:sx n="75" d="100"/>
          <a:sy n="75" d="100"/>
        </p:scale>
        <p:origin x="-516" y="-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11/17/2017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297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2970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826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2017/11/17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2017/11/17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2017/11/17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2017/11/17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2017/11/17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2017/11/17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2017/11/17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2017/11/17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2017/11/17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2017/11/17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2017/11/17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2017/11/17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971600" y="2288064"/>
            <a:ext cx="7056784" cy="1470025"/>
          </a:xfrm>
        </p:spPr>
        <p:txBody>
          <a:bodyPr/>
          <a:lstStyle/>
          <a:p>
            <a:pPr eaLnBrk="1" hangingPunct="1"/>
            <a:r>
              <a:rPr lang="en-US" altLang="zh-CN" sz="4000" b="1" dirty="0" smtClean="0"/>
              <a:t>Proposal for MIMO OTA TRMS requirements</a:t>
            </a:r>
            <a:endParaRPr lang="zh-CN" altLang="en-US" sz="4000" b="1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>
          <a:xfrm>
            <a:off x="1099592" y="3958452"/>
            <a:ext cx="6800800" cy="1752600"/>
          </a:xfrm>
        </p:spPr>
        <p:txBody>
          <a:bodyPr/>
          <a:lstStyle/>
          <a:p>
            <a:pPr eaLnBrk="1" hangingPunct="1"/>
            <a:r>
              <a:rPr lang="en-US" altLang="ja-JP" dirty="0" smtClean="0">
                <a:solidFill>
                  <a:schemeClr val="tx1"/>
                </a:solidFill>
              </a:rPr>
              <a:t>NTT DOCOMO INC</a:t>
            </a:r>
            <a:r>
              <a:rPr lang="en-US" altLang="ja-JP" dirty="0">
                <a:solidFill>
                  <a:schemeClr val="tx1"/>
                </a:solidFill>
              </a:rPr>
              <a:t>., SGS Wireless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857679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3GPP TSG-RAN WG4 Meeting #</a:t>
            </a:r>
            <a:r>
              <a:rPr lang="en-US" altLang="zh-CN" sz="1800" b="1" dirty="0" smtClean="0"/>
              <a:t>84bis       </a:t>
            </a:r>
            <a:r>
              <a:rPr lang="en-GB" altLang="zh-CN" sz="1800" b="1" dirty="0" smtClean="0"/>
              <a:t>                                                                 </a:t>
            </a:r>
            <a:r>
              <a:rPr lang="en-GB" altLang="zh-CN" sz="1800" b="1" dirty="0" smtClean="0"/>
              <a:t>R4-17</a:t>
            </a:r>
            <a:r>
              <a:rPr lang="en-US" altLang="ja-JP" sz="1800" b="1" dirty="0" smtClean="0"/>
              <a:t>13075</a:t>
            </a:r>
            <a:endParaRPr lang="en-US" altLang="ja-JP" sz="1800" b="1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zh-CN" sz="1800" b="1" dirty="0" smtClean="0"/>
              <a:t>Reno</a:t>
            </a:r>
            <a:r>
              <a:rPr lang="it-IT" altLang="zh-CN" sz="1800" b="1" dirty="0"/>
              <a:t>, USA, 27 Nov. - 1 Dec., 2017</a:t>
            </a:r>
            <a:endParaRPr lang="en-US" altLang="zh-CN" sz="1800" b="1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</a:t>
            </a:r>
            <a:r>
              <a:rPr lang="en-US" altLang="ja-JP" sz="1800" b="1" dirty="0" smtClean="0"/>
              <a:t>6</a:t>
            </a:r>
            <a:r>
              <a:rPr lang="en-US" altLang="zh-CN" sz="1800" b="1" dirty="0" smtClean="0"/>
              <a:t>.2</a:t>
            </a:r>
            <a:endParaRPr lang="zh-CN" altLang="zh-CN" sz="1800" b="1" dirty="0"/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1800" b="1" dirty="0" smtClean="0"/>
              <a:t>Document for: Approval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457200" y="1417638"/>
            <a:ext cx="8363272" cy="5020959"/>
          </a:xfrm>
        </p:spPr>
        <p:txBody>
          <a:bodyPr/>
          <a:lstStyle/>
          <a:p>
            <a:pPr eaLnBrk="1" hangingPunct="1">
              <a:spcAft>
                <a:spcPts val="24"/>
              </a:spcAft>
            </a:pPr>
            <a:r>
              <a:rPr lang="en-US" altLang="zh-CN" sz="2400" dirty="0" smtClean="0"/>
              <a:t>4-bands requirements (band 1, 7, 39, 41) </a:t>
            </a:r>
            <a:r>
              <a:rPr lang="en-US" altLang="zh-CN" sz="2400" dirty="0"/>
              <a:t>are </a:t>
            </a:r>
            <a:r>
              <a:rPr lang="en-US" altLang="zh-CN" sz="2400" dirty="0" smtClean="0"/>
              <a:t>defined. </a:t>
            </a:r>
          </a:p>
          <a:p>
            <a:pPr eaLnBrk="1" hangingPunct="1">
              <a:spcAft>
                <a:spcPts val="24"/>
              </a:spcAft>
            </a:pPr>
            <a:r>
              <a:rPr lang="en-US" altLang="zh-CN" sz="2400" dirty="0" smtClean="0"/>
              <a:t>Some bands are still remained in PS1.</a:t>
            </a:r>
          </a:p>
          <a:p>
            <a:pPr eaLnBrk="1" hangingPunct="1">
              <a:spcAft>
                <a:spcPts val="24"/>
              </a:spcAft>
            </a:pPr>
            <a:endParaRPr lang="en-US" altLang="zh-CN" sz="2400" dirty="0" smtClean="0"/>
          </a:p>
          <a:p>
            <a:pPr eaLnBrk="1" hangingPunct="1">
              <a:spcAft>
                <a:spcPts val="24"/>
              </a:spcAft>
            </a:pPr>
            <a:r>
              <a:rPr lang="en-US" altLang="zh-CN" sz="2400" dirty="0" smtClean="0"/>
              <a:t>Additional test results are provided [R4-171xxxx], MIMO OTA TRMS results for band 3, 5, and 19 are available (&gt;15 DUTs) and the CDFs are analyzed;</a:t>
            </a:r>
          </a:p>
          <a:p>
            <a:pPr eaLnBrk="1" hangingPunct="1">
              <a:spcAft>
                <a:spcPts val="24"/>
              </a:spcAft>
            </a:pPr>
            <a:r>
              <a:rPr lang="en-US" altLang="zh-CN" sz="2400" dirty="0" smtClean="0"/>
              <a:t>Based on the agreed framework [</a:t>
            </a:r>
            <a:r>
              <a:rPr lang="en-US" altLang="ja-JP" sz="2400" dirty="0"/>
              <a:t>R4-1706413</a:t>
            </a:r>
            <a:r>
              <a:rPr lang="en-US" altLang="zh-CN" sz="2400" dirty="0" smtClean="0"/>
              <a:t>], Potential requirement value can be developed. The details are shown in next slide.</a:t>
            </a:r>
          </a:p>
          <a:p>
            <a:pPr eaLnBrk="1" hangingPunct="1">
              <a:spcAft>
                <a:spcPts val="24"/>
              </a:spcAft>
            </a:pPr>
            <a:endParaRPr lang="en-US" altLang="zh-CN" sz="2400" dirty="0"/>
          </a:p>
          <a:p>
            <a:pPr eaLnBrk="1" hangingPunct="1">
              <a:spcAft>
                <a:spcPts val="24"/>
              </a:spcAft>
            </a:pPr>
            <a:endParaRPr lang="en-US" altLang="zh-CN" sz="2400" dirty="0" smtClean="0"/>
          </a:p>
          <a:p>
            <a:pPr eaLnBrk="1" hangingPunct="1">
              <a:spcAft>
                <a:spcPts val="24"/>
              </a:spcAft>
            </a:pPr>
            <a:endParaRPr lang="en-US" altLang="zh-CN" sz="2400" dirty="0"/>
          </a:p>
          <a:p>
            <a:pPr eaLnBrk="1" hangingPunct="1">
              <a:spcAft>
                <a:spcPts val="24"/>
              </a:spcAft>
            </a:pP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474478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Investigation of the potential value</a:t>
            </a:r>
            <a:endParaRPr lang="zh-CN" altLang="en-US" dirty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457200" y="1417638"/>
            <a:ext cx="8363272" cy="5020959"/>
          </a:xfrm>
        </p:spPr>
        <p:txBody>
          <a:bodyPr/>
          <a:lstStyle/>
          <a:p>
            <a:pPr eaLnBrk="1" hangingPunct="1">
              <a:spcAft>
                <a:spcPts val="24"/>
              </a:spcAft>
            </a:pPr>
            <a:r>
              <a:rPr lang="en-US" altLang="zh-CN" sz="2400" dirty="0" smtClean="0"/>
              <a:t>Based on the agreed framework [</a:t>
            </a:r>
            <a:r>
              <a:rPr lang="en-US" altLang="ja-JP" sz="2400" dirty="0" smtClean="0"/>
              <a:t>R4-1706413</a:t>
            </a:r>
            <a:r>
              <a:rPr lang="en-US" altLang="zh-CN" sz="2400" dirty="0" smtClean="0"/>
              <a:t>], Potential value is follows. (derived from 85 +/-5% value of CDF)</a:t>
            </a:r>
          </a:p>
          <a:p>
            <a:pPr eaLnBrk="1" hangingPunct="1">
              <a:spcAft>
                <a:spcPts val="24"/>
              </a:spcAft>
            </a:pPr>
            <a:endParaRPr lang="en-US" altLang="zh-CN" sz="2400" dirty="0"/>
          </a:p>
          <a:p>
            <a:pPr eaLnBrk="1" hangingPunct="1">
              <a:spcAft>
                <a:spcPts val="24"/>
              </a:spcAft>
            </a:pPr>
            <a:endParaRPr lang="en-US" altLang="zh-CN" sz="2400" dirty="0" smtClean="0"/>
          </a:p>
          <a:p>
            <a:pPr eaLnBrk="1" hangingPunct="1">
              <a:spcAft>
                <a:spcPts val="24"/>
              </a:spcAft>
            </a:pPr>
            <a:endParaRPr lang="en-US" altLang="zh-CN" sz="2400" dirty="0"/>
          </a:p>
          <a:p>
            <a:pPr eaLnBrk="1" hangingPunct="1">
              <a:spcAft>
                <a:spcPts val="24"/>
              </a:spcAft>
            </a:pPr>
            <a:endParaRPr lang="en-US" altLang="zh-CN" sz="2400" dirty="0" smtClean="0"/>
          </a:p>
          <a:p>
            <a:pPr eaLnBrk="1" hangingPunct="1">
              <a:spcAft>
                <a:spcPts val="24"/>
              </a:spcAft>
            </a:pPr>
            <a:r>
              <a:rPr lang="en-US" altLang="zh-CN" sz="2400" dirty="0" smtClean="0"/>
              <a:t>For Band 3, some potential requirement value was proposed in the last meeting.</a:t>
            </a:r>
            <a:r>
              <a:rPr lang="ja-JP" altLang="en-US" sz="2400" dirty="0"/>
              <a:t> </a:t>
            </a:r>
            <a:r>
              <a:rPr lang="en-US" altLang="ja-JP" sz="2400" dirty="0" smtClean="0"/>
              <a:t>After some off-line discussion, potential value is remained to be checked by each company. </a:t>
            </a:r>
            <a:endParaRPr lang="en-US" altLang="zh-CN" sz="2400" dirty="0"/>
          </a:p>
        </p:txBody>
      </p:sp>
      <p:graphicFrame>
        <p:nvGraphicFramePr>
          <p:cNvPr id="2" name="表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9046883"/>
              </p:ext>
            </p:extLst>
          </p:nvPr>
        </p:nvGraphicFramePr>
        <p:xfrm>
          <a:off x="611559" y="2204864"/>
          <a:ext cx="8280922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7770"/>
                <a:gridCol w="1262192"/>
                <a:gridCol w="1262192"/>
                <a:gridCol w="1262192"/>
                <a:gridCol w="1262192"/>
                <a:gridCol w="1262192"/>
                <a:gridCol w="1262192"/>
              </a:tblGrid>
              <a:tr h="144016">
                <a:tc rowSpan="2"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Band </a:t>
                      </a:r>
                      <a:endParaRPr kumimoji="1" lang="ja-JP" altLang="en-US" sz="16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GB" altLang="ja-JP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TRMS_70 limit</a:t>
                      </a:r>
                      <a:endParaRPr kumimoji="1" lang="ja-JP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GB" altLang="ja-JP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TRMS_95 limit</a:t>
                      </a:r>
                      <a:endParaRPr kumimoji="1" lang="ja-JP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</a:tr>
              <a:tr h="326723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ja-JP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80% value of CDF  </a:t>
                      </a:r>
                      <a:endParaRPr lang="ja-JP" alt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85% value of CDF  </a:t>
                      </a:r>
                      <a:endParaRPr lang="ja-JP" altLang="en-US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90% value of CDF  </a:t>
                      </a:r>
                      <a:endParaRPr lang="ja-JP" altLang="en-US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ja-JP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80% value of CDF  </a:t>
                      </a:r>
                      <a:endParaRPr lang="ja-JP" alt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85% value of CDF  </a:t>
                      </a:r>
                      <a:endParaRPr lang="ja-JP" altLang="en-US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90% value of CDF  </a:t>
                      </a:r>
                      <a:endParaRPr lang="ja-JP" altLang="en-US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135240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3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-96.0</a:t>
                      </a:r>
                      <a:endParaRPr lang="ja-JP" sz="1400" dirty="0"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-94.9</a:t>
                      </a:r>
                      <a:endParaRPr lang="ja-JP" sz="1400" dirty="0"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-94.7</a:t>
                      </a:r>
                      <a:endParaRPr lang="ja-JP" sz="1400" dirty="0"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-94.1</a:t>
                      </a:r>
                      <a:endParaRPr lang="ja-JP" sz="1400" dirty="0"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-92.8</a:t>
                      </a:r>
                      <a:endParaRPr lang="ja-JP" sz="1400" dirty="0"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-92.5</a:t>
                      </a:r>
                      <a:endParaRPr lang="ja-JP" sz="1400" dirty="0"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marL="62865" marR="62865" marT="0" marB="0" anchor="ctr"/>
                </a:tc>
              </a:tr>
              <a:tr h="206351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5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-94.7</a:t>
                      </a:r>
                      <a:endParaRPr lang="ja-JP" sz="1400" dirty="0"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-94.6</a:t>
                      </a:r>
                      <a:endParaRPr lang="ja-JP" sz="1400" dirty="0"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-94.3</a:t>
                      </a:r>
                      <a:endParaRPr lang="ja-JP" sz="1400" dirty="0"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-92.7</a:t>
                      </a:r>
                      <a:endParaRPr lang="ja-JP" sz="1400" dirty="0"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-92.7</a:t>
                      </a:r>
                      <a:endParaRPr lang="ja-JP" sz="1400" dirty="0"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-92.6</a:t>
                      </a:r>
                      <a:endParaRPr lang="ja-JP" sz="1400" dirty="0"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marL="62865" marR="62865" marT="0" marB="0" anchor="ctr"/>
                </a:tc>
              </a:tr>
              <a:tr h="206351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19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-95.6</a:t>
                      </a:r>
                      <a:endParaRPr lang="ja-JP" sz="1400" dirty="0"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-</a:t>
                      </a:r>
                      <a:r>
                        <a:rPr lang="en-GB" sz="1400" dirty="0" smtClean="0"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95.3</a:t>
                      </a:r>
                      <a:endParaRPr lang="ja-JP" sz="1400" dirty="0"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-95.1</a:t>
                      </a:r>
                      <a:endParaRPr lang="ja-JP" sz="1400" dirty="0"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-93.5</a:t>
                      </a:r>
                      <a:endParaRPr lang="ja-JP" sz="1400" kern="1200" dirty="0">
                        <a:solidFill>
                          <a:schemeClr val="dk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-93.3</a:t>
                      </a:r>
                      <a:endParaRPr lang="ja-JP" sz="1400" kern="1200" dirty="0">
                        <a:solidFill>
                          <a:schemeClr val="dk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-93.2</a:t>
                      </a:r>
                      <a:endParaRPr lang="ja-JP" sz="1400" kern="1200" dirty="0">
                        <a:solidFill>
                          <a:schemeClr val="dk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marL="62865" marR="62865" marT="0" marB="0" anchor="ctr"/>
                </a:tc>
              </a:tr>
            </a:tbl>
          </a:graphicData>
        </a:graphic>
      </p:graphicFrame>
      <p:graphicFrame>
        <p:nvGraphicFramePr>
          <p:cNvPr id="3" name="表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792153"/>
              </p:ext>
            </p:extLst>
          </p:nvPr>
        </p:nvGraphicFramePr>
        <p:xfrm>
          <a:off x="971600" y="5229200"/>
          <a:ext cx="7704854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6745"/>
                <a:gridCol w="2125476"/>
                <a:gridCol w="1992633"/>
              </a:tblGrid>
              <a:tr h="306034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TRMS_70 limit</a:t>
                      </a:r>
                      <a:endParaRPr kumimoji="1" lang="ja-JP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ja-JP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TRMS_95 </a:t>
                      </a:r>
                      <a:r>
                        <a:rPr lang="en-GB" altLang="ja-JP" sz="18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lim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060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 smtClean="0"/>
                        <a:t>R4-1710391</a:t>
                      </a:r>
                      <a:endParaRPr kumimoji="1" lang="ja-JP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-93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-91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060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 smtClean="0"/>
                        <a:t>R4-1711419 </a:t>
                      </a:r>
                      <a:endParaRPr kumimoji="1" lang="ja-JP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-94.2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-92.2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060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 smtClean="0"/>
                        <a:t>DOCOMO view (on-line comment)</a:t>
                      </a:r>
                      <a:endParaRPr kumimoji="1" lang="ja-JP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-94.25(same as B1)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-92.25(same as B1)</a:t>
                      </a:r>
                      <a:endParaRPr kumimoji="1" lang="ja-JP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47849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Proposed requirements</a:t>
            </a:r>
            <a:endParaRPr lang="zh-CN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341530" y="1349685"/>
            <a:ext cx="8262918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000" dirty="0" smtClean="0">
                <a:latin typeface="Calibri" panose="020F0502020204030204" pitchFamily="34" charset="0"/>
              </a:rPr>
              <a:t>Values in table below should be approved as MIMO OTA TRMS requirements in free space configuration:</a:t>
            </a:r>
          </a:p>
          <a:p>
            <a:pPr eaLnBrk="1" hangingPunct="1"/>
            <a:r>
              <a:rPr lang="en-US" altLang="ja-JP" sz="2000" dirty="0" smtClean="0">
                <a:latin typeface="Calibri" panose="020F0502020204030204" pitchFamily="34" charset="0"/>
              </a:rPr>
              <a:t>For band 3, comparing CDF value, below proposal is relaxed. But, we respect the discussion of the last meeting  and keep the potential value of the discussion. </a:t>
            </a:r>
          </a:p>
          <a:p>
            <a:pPr eaLnBrk="1" hangingPunct="1"/>
            <a:r>
              <a:rPr lang="en-US" altLang="ja-JP" sz="2000" dirty="0" smtClean="0">
                <a:latin typeface="Calibri" panose="020F0502020204030204" pitchFamily="34" charset="0"/>
              </a:rPr>
              <a:t>For low band requirement, below values are rounded from CDF value of  85%.</a:t>
            </a:r>
            <a:endParaRPr lang="ja-JP" altLang="en-US" sz="2000" dirty="0">
              <a:latin typeface="Calibri" panose="020F0502020204030204" pitchFamily="34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2304677"/>
              </p:ext>
            </p:extLst>
          </p:nvPr>
        </p:nvGraphicFramePr>
        <p:xfrm>
          <a:off x="683568" y="3573016"/>
          <a:ext cx="7776864" cy="271525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800200"/>
                <a:gridCol w="2160240"/>
                <a:gridCol w="1995270"/>
                <a:gridCol w="1821154"/>
              </a:tblGrid>
              <a:tr h="537923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Band</a:t>
                      </a:r>
                      <a:endParaRPr lang="zh-CN" sz="18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RS-EPRE Unit</a:t>
                      </a:r>
                      <a:endParaRPr lang="zh-CN" sz="18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TRMS</a:t>
                      </a:r>
                      <a:endParaRPr lang="zh-CN" sz="18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3792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Average, 70</a:t>
                      </a:r>
                      <a:endParaRPr lang="zh-CN" sz="18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Average, 95</a:t>
                      </a:r>
                      <a:endParaRPr lang="zh-CN" sz="18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47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</a:t>
                      </a:r>
                      <a:endParaRPr lang="zh-CN" sz="18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dBm</a:t>
                      </a: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/15 kHz</a:t>
                      </a:r>
                      <a:endParaRPr lang="zh-CN" sz="18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-93.75</a:t>
                      </a:r>
                      <a:endParaRPr lang="zh-CN" sz="2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-91.75</a:t>
                      </a:r>
                      <a:endParaRPr lang="zh-CN" sz="2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47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800" b="1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18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800" dirty="0" err="1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dBm</a:t>
                      </a:r>
                      <a:r>
                        <a:rPr lang="en-GB" altLang="ja-JP" sz="18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/15 kHz</a:t>
                      </a:r>
                      <a:endParaRPr lang="zh-CN" altLang="ja-JP" sz="1800" dirty="0" smtClean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-94.5</a:t>
                      </a:r>
                      <a:endParaRPr lang="zh-CN" sz="2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-92.5</a:t>
                      </a:r>
                      <a:endParaRPr lang="zh-CN" sz="2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47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800" b="1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</a:t>
                      </a:r>
                      <a:endParaRPr lang="zh-CN" sz="18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800" dirty="0" err="1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dBm</a:t>
                      </a:r>
                      <a:r>
                        <a:rPr lang="en-GB" altLang="ja-JP" sz="18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/15 kHz</a:t>
                      </a:r>
                      <a:endParaRPr lang="zh-CN" altLang="ja-JP" sz="1800" dirty="0" smtClean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-95.25</a:t>
                      </a:r>
                      <a:endParaRPr lang="zh-CN" sz="2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-93.25</a:t>
                      </a:r>
                      <a:endParaRPr lang="zh-CN" sz="2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68301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16264</TotalTime>
  <Words>383</Words>
  <Application>Microsoft Office PowerPoint</Application>
  <PresentationFormat>画面に合わせる (4:3)</PresentationFormat>
  <Paragraphs>86</Paragraphs>
  <Slides>4</Slides>
  <Notes>3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主题</vt:lpstr>
      <vt:lpstr>Proposal for MIMO OTA TRMS requirements</vt:lpstr>
      <vt:lpstr>Background</vt:lpstr>
      <vt:lpstr>Investigation of the potential value</vt:lpstr>
      <vt:lpstr>Proposed requirements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simulation assumption for eMTC downlink demodulation performance</dc:title>
  <dc:creator>Ruixin Wang（CATR）</dc:creator>
  <cp:keywords>CTPClassification=CTP_PUBLIC:VisualMarkings=</cp:keywords>
  <cp:lastModifiedBy>0177186</cp:lastModifiedBy>
  <cp:revision>656</cp:revision>
  <dcterms:created xsi:type="dcterms:W3CDTF">2016-04-12T20:58:18Z</dcterms:created>
  <dcterms:modified xsi:type="dcterms:W3CDTF">2017-11-17T09:00:21Z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(3)DLo9HkvC3yY/Xy8r03PqJp9TX88XxETegBF9ewcX5jPQtbYUbRtHsCX7h/BCuCUtIEIZ0iPe
0LMW/oV7eAPGqTTYi6ddNaF6clMTU/HlAc/fHHy7XOTgVhBZTEUJxohQTLzhanWXhu2WCf8x
qmOeNVSimdcIybobjArl3LxYVXTyLMZZUq/rYsMIsWvCujsBKk45MWyfZ6/tc/XM30n/yZBo
aizk8TlCdSzRGisPI7</vt:lpwstr>
  </property>
  <property fmtid="{D5CDD505-2E9C-101B-9397-08002B2CF9AE}" pid="3" name="_2015_ms_pID_7253431">
    <vt:lpwstr>RP7bxxUd00Cblz5xBlm4xnRLyH6mjuLJVfOxwd9rzff1l0B6JM8Geu
gAwSdpi8tbNxmROQcYseKdGlB44hI2/JZmdIDlw/jBhaVqixsZ7C7e2fEABtJLRcrW2Mw8vA
zhQ2PbnAd6jmUkjQ2VOT6nEZksQC90wKEQCjzWvx1549EWlHBnpw6SBKRVhGcTTZL+ZsXFad
PPqFWT3i09fimpuZT3LG1f7/QtBh0IWpWAl3</vt:lpwstr>
  </property>
  <property fmtid="{D5CDD505-2E9C-101B-9397-08002B2CF9AE}" pid="4" name="_2015_ms_pID_7253432">
    <vt:lpwstr>UCnXK11tINg2/enhd63zDopqkKr4je24vhQZ
FENOiF9z3D5E48p3E3faj6j+BaZ2pktVmOkHLaS/nqAVuFEulc5k6FxkM0gHR8gjT/Elz5I5
Y+cv2eJ2pyasjOkg5K+mGg==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806a24e6-0941-434a-8b2f-d8d2e669d3af</vt:lpwstr>
  </property>
  <property fmtid="{D5CDD505-2E9C-101B-9397-08002B2CF9AE}" pid="10" name="CTP_TimeStamp">
    <vt:lpwstr>2017-06-30 04:05:46Z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</Properties>
</file>