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75" r:id="rId3"/>
    <p:sldId id="282" r:id="rId4"/>
    <p:sldId id="280" r:id="rId5"/>
    <p:sldId id="281" r:id="rId6"/>
    <p:sldId id="286" r:id="rId7"/>
    <p:sldId id="284" r:id="rId8"/>
    <p:sldId id="285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93" d="100"/>
          <a:sy n="93" d="100"/>
        </p:scale>
        <p:origin x="1323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1692" y="2132856"/>
            <a:ext cx="7772400" cy="1470025"/>
          </a:xfrm>
        </p:spPr>
        <p:txBody>
          <a:bodyPr/>
          <a:lstStyle/>
          <a:p>
            <a:r>
              <a:rPr lang="en-US" altLang="ja-JP" dirty="0"/>
              <a:t>WF on Single CC CH BW support for LTE Re-farming Bands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67492" y="3933056"/>
            <a:ext cx="6400800" cy="1752600"/>
          </a:xfrm>
        </p:spPr>
        <p:txBody>
          <a:bodyPr/>
          <a:lstStyle/>
          <a:p>
            <a:r>
              <a:rPr lang="en-US" altLang="ja-JP" dirty="0"/>
              <a:t>Dish, Ericsson, Nokia, Vodafone, Orange, Sprint</a:t>
            </a:r>
            <a:r>
              <a:rPr lang="en-US" altLang="ja-JP"/>
              <a:t>, CMCC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460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RAN4 #84bis</a:t>
            </a:r>
          </a:p>
          <a:p>
            <a:r>
              <a:rPr lang="en-GB" b="1" dirty="0"/>
              <a:t>Dubrovnik, Croatia, October 9</a:t>
            </a:r>
            <a:r>
              <a:rPr lang="en-GB" b="1" baseline="30000" dirty="0"/>
              <a:t>th</a:t>
            </a:r>
            <a:r>
              <a:rPr lang="en-GB" b="1" dirty="0"/>
              <a:t> – 13</a:t>
            </a:r>
            <a:r>
              <a:rPr lang="en-GB" b="1" baseline="30000" dirty="0"/>
              <a:t>th</a:t>
            </a:r>
            <a:r>
              <a:rPr lang="en-GB" b="1" dirty="0"/>
              <a:t>, 2017</a:t>
            </a:r>
            <a:endParaRPr lang="en-US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R4-1711960</a:t>
            </a:r>
          </a:p>
          <a:p>
            <a:r>
              <a:rPr lang="en-US" altLang="ja-JP" b="1" dirty="0"/>
              <a:t>Agenda : 9.3.1.3 </a:t>
            </a:r>
          </a:p>
          <a:p>
            <a:r>
              <a:rPr lang="en-US" altLang="ja-JP" b="1" dirty="0"/>
              <a:t>Document for: </a:t>
            </a:r>
            <a:r>
              <a:rPr lang="en-US" altLang="ja-JP" dirty="0"/>
              <a:t>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78092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39821459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B5028C-87F2-499D-9B07-3F7939D10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Agreed Definition of a UE CH BW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6CB267-7DB0-4968-8C01-1CB535EA6C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b="1" dirty="0"/>
              <a:t>UE Channel bandwidth (R4-1709930):</a:t>
            </a:r>
            <a:r>
              <a:rPr lang="en-GB" sz="2800" dirty="0"/>
              <a:t> The RF bandwidth supporting a single NR RF carrier with the transmission bandwidth configured in the uplink or downlink of a cell. The channel bandwidth is measured in MHz and is used as a reference for transmitter and receiver RF requirements.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68878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68FA8F-08AC-4776-A188-62C4D497F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3600" dirty="0"/>
              <a:t>Agreed Mandatory UE CH BWs </a:t>
            </a:r>
            <a:br>
              <a:rPr kumimoji="1" lang="en-US" altLang="ja-JP" sz="3600" dirty="0"/>
            </a:br>
            <a:r>
              <a:rPr kumimoji="1" lang="en-US" altLang="ja-JP" sz="3600" dirty="0"/>
              <a:t>(R4-1708845)</a:t>
            </a:r>
            <a:endParaRPr kumimoji="1" lang="ja-JP" altLang="en-US" sz="3600" dirty="0"/>
          </a:p>
        </p:txBody>
      </p:sp>
      <p:graphicFrame>
        <p:nvGraphicFramePr>
          <p:cNvPr id="4" name="表 4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4258580"/>
              </p:ext>
            </p:extLst>
          </p:nvPr>
        </p:nvGraphicFramePr>
        <p:xfrm>
          <a:off x="316727" y="1556792"/>
          <a:ext cx="8280268" cy="2809880"/>
        </p:xfrm>
        <a:graphic>
          <a:graphicData uri="http://schemas.openxmlformats.org/drawingml/2006/table">
            <a:tbl>
              <a:tblPr/>
              <a:tblGrid>
                <a:gridCol w="676357">
                  <a:extLst>
                    <a:ext uri="{9D8B030D-6E8A-4147-A177-3AD203B41FA5}">
                      <a16:colId xmlns:a16="http://schemas.microsoft.com/office/drawing/2014/main" val="109834439"/>
                    </a:ext>
                  </a:extLst>
                </a:gridCol>
                <a:gridCol w="362091">
                  <a:extLst>
                    <a:ext uri="{9D8B030D-6E8A-4147-A177-3AD203B41FA5}">
                      <a16:colId xmlns:a16="http://schemas.microsoft.com/office/drawing/2014/main" val="4053832550"/>
                    </a:ext>
                  </a:extLst>
                </a:gridCol>
                <a:gridCol w="362091">
                  <a:extLst>
                    <a:ext uri="{9D8B030D-6E8A-4147-A177-3AD203B41FA5}">
                      <a16:colId xmlns:a16="http://schemas.microsoft.com/office/drawing/2014/main" val="689193079"/>
                    </a:ext>
                  </a:extLst>
                </a:gridCol>
                <a:gridCol w="362091">
                  <a:extLst>
                    <a:ext uri="{9D8B030D-6E8A-4147-A177-3AD203B41FA5}">
                      <a16:colId xmlns:a16="http://schemas.microsoft.com/office/drawing/2014/main" val="1111871324"/>
                    </a:ext>
                  </a:extLst>
                </a:gridCol>
                <a:gridCol w="362091">
                  <a:extLst>
                    <a:ext uri="{9D8B030D-6E8A-4147-A177-3AD203B41FA5}">
                      <a16:colId xmlns:a16="http://schemas.microsoft.com/office/drawing/2014/main" val="552953443"/>
                    </a:ext>
                  </a:extLst>
                </a:gridCol>
                <a:gridCol w="362091">
                  <a:extLst>
                    <a:ext uri="{9D8B030D-6E8A-4147-A177-3AD203B41FA5}">
                      <a16:colId xmlns:a16="http://schemas.microsoft.com/office/drawing/2014/main" val="4285953539"/>
                    </a:ext>
                  </a:extLst>
                </a:gridCol>
                <a:gridCol w="362091">
                  <a:extLst>
                    <a:ext uri="{9D8B030D-6E8A-4147-A177-3AD203B41FA5}">
                      <a16:colId xmlns:a16="http://schemas.microsoft.com/office/drawing/2014/main" val="1391177531"/>
                    </a:ext>
                  </a:extLst>
                </a:gridCol>
                <a:gridCol w="362091">
                  <a:extLst>
                    <a:ext uri="{9D8B030D-6E8A-4147-A177-3AD203B41FA5}">
                      <a16:colId xmlns:a16="http://schemas.microsoft.com/office/drawing/2014/main" val="2129721945"/>
                    </a:ext>
                  </a:extLst>
                </a:gridCol>
                <a:gridCol w="362091">
                  <a:extLst>
                    <a:ext uri="{9D8B030D-6E8A-4147-A177-3AD203B41FA5}">
                      <a16:colId xmlns:a16="http://schemas.microsoft.com/office/drawing/2014/main" val="187877088"/>
                    </a:ext>
                  </a:extLst>
                </a:gridCol>
                <a:gridCol w="362091">
                  <a:extLst>
                    <a:ext uri="{9D8B030D-6E8A-4147-A177-3AD203B41FA5}">
                      <a16:colId xmlns:a16="http://schemas.microsoft.com/office/drawing/2014/main" val="3227380663"/>
                    </a:ext>
                  </a:extLst>
                </a:gridCol>
                <a:gridCol w="362091">
                  <a:extLst>
                    <a:ext uri="{9D8B030D-6E8A-4147-A177-3AD203B41FA5}">
                      <a16:colId xmlns:a16="http://schemas.microsoft.com/office/drawing/2014/main" val="2722907190"/>
                    </a:ext>
                  </a:extLst>
                </a:gridCol>
                <a:gridCol w="362091">
                  <a:extLst>
                    <a:ext uri="{9D8B030D-6E8A-4147-A177-3AD203B41FA5}">
                      <a16:colId xmlns:a16="http://schemas.microsoft.com/office/drawing/2014/main" val="3330212338"/>
                    </a:ext>
                  </a:extLst>
                </a:gridCol>
                <a:gridCol w="362091">
                  <a:extLst>
                    <a:ext uri="{9D8B030D-6E8A-4147-A177-3AD203B41FA5}">
                      <a16:colId xmlns:a16="http://schemas.microsoft.com/office/drawing/2014/main" val="641215869"/>
                    </a:ext>
                  </a:extLst>
                </a:gridCol>
                <a:gridCol w="362091">
                  <a:extLst>
                    <a:ext uri="{9D8B030D-6E8A-4147-A177-3AD203B41FA5}">
                      <a16:colId xmlns:a16="http://schemas.microsoft.com/office/drawing/2014/main" val="4145565412"/>
                    </a:ext>
                  </a:extLst>
                </a:gridCol>
                <a:gridCol w="362091">
                  <a:extLst>
                    <a:ext uri="{9D8B030D-6E8A-4147-A177-3AD203B41FA5}">
                      <a16:colId xmlns:a16="http://schemas.microsoft.com/office/drawing/2014/main" val="875188662"/>
                    </a:ext>
                  </a:extLst>
                </a:gridCol>
                <a:gridCol w="362091">
                  <a:extLst>
                    <a:ext uri="{9D8B030D-6E8A-4147-A177-3AD203B41FA5}">
                      <a16:colId xmlns:a16="http://schemas.microsoft.com/office/drawing/2014/main" val="2700446873"/>
                    </a:ext>
                  </a:extLst>
                </a:gridCol>
                <a:gridCol w="362091">
                  <a:extLst>
                    <a:ext uri="{9D8B030D-6E8A-4147-A177-3AD203B41FA5}">
                      <a16:colId xmlns:a16="http://schemas.microsoft.com/office/drawing/2014/main" val="3755226525"/>
                    </a:ext>
                  </a:extLst>
                </a:gridCol>
                <a:gridCol w="362091">
                  <a:extLst>
                    <a:ext uri="{9D8B030D-6E8A-4147-A177-3AD203B41FA5}">
                      <a16:colId xmlns:a16="http://schemas.microsoft.com/office/drawing/2014/main" val="68520389"/>
                    </a:ext>
                  </a:extLst>
                </a:gridCol>
                <a:gridCol w="362091">
                  <a:extLst>
                    <a:ext uri="{9D8B030D-6E8A-4147-A177-3AD203B41FA5}">
                      <a16:colId xmlns:a16="http://schemas.microsoft.com/office/drawing/2014/main" val="3442544845"/>
                    </a:ext>
                  </a:extLst>
                </a:gridCol>
                <a:gridCol w="362091">
                  <a:extLst>
                    <a:ext uri="{9D8B030D-6E8A-4147-A177-3AD203B41FA5}">
                      <a16:colId xmlns:a16="http://schemas.microsoft.com/office/drawing/2014/main" val="3117384052"/>
                    </a:ext>
                  </a:extLst>
                </a:gridCol>
                <a:gridCol w="362091">
                  <a:extLst>
                    <a:ext uri="{9D8B030D-6E8A-4147-A177-3AD203B41FA5}">
                      <a16:colId xmlns:a16="http://schemas.microsoft.com/office/drawing/2014/main" val="320145481"/>
                    </a:ext>
                  </a:extLst>
                </a:gridCol>
                <a:gridCol w="362091">
                  <a:extLst>
                    <a:ext uri="{9D8B030D-6E8A-4147-A177-3AD203B41FA5}">
                      <a16:colId xmlns:a16="http://schemas.microsoft.com/office/drawing/2014/main" val="1156173921"/>
                    </a:ext>
                  </a:extLst>
                </a:gridCol>
              </a:tblGrid>
              <a:tr h="251460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NR Band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15kHz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+mn-cs"/>
                        </a:rPr>
                        <a:t>Data SCS = 30kHz</a:t>
                      </a:r>
                    </a:p>
                    <a:p>
                      <a:endParaRPr kumimoji="1" lang="ja-JP" altLang="en-US" sz="6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+mn-cs"/>
                      </a:endParaRPr>
                    </a:p>
                  </a:txBody>
                  <a:tcPr marL="68580" marR="68580" marT="34290" marB="3429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60kHz (for more than 1GHz bands)</a:t>
                      </a:r>
                    </a:p>
                  </a:txBody>
                  <a:tcPr marL="3103" marR="3103" marT="3103" marB="22339" anchor="ctr"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0397372"/>
                  </a:ext>
                </a:extLst>
              </a:tr>
              <a:tr h="38489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5MHz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10MHz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15MHz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20MHz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25MHz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[40MHz]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[50MHz]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10MHz</a:t>
                      </a: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15MHz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20MHz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25MHz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[40MHz]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[50MHz]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[60MHz]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10MHz</a:t>
                      </a:r>
                      <a:br>
                        <a:rPr lang="en-US" sz="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</a:br>
                      <a:r>
                        <a:rPr lang="en-US" sz="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(NOTE)</a:t>
                      </a: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15MHz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20MHZ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25MHz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[40MHz]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[50MHz]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[60MHz]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5234783"/>
                  </a:ext>
                </a:extLst>
              </a:tr>
              <a:tr h="181127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1.427-1.518G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16044"/>
                  </a:ext>
                </a:extLst>
              </a:tr>
              <a:tr h="181127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1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9953557"/>
                  </a:ext>
                </a:extLst>
              </a:tr>
              <a:tr h="181127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3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9980139"/>
                  </a:ext>
                </a:extLst>
              </a:tr>
              <a:tr h="181127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7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4851727"/>
                  </a:ext>
                </a:extLst>
              </a:tr>
              <a:tr h="181127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8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rowSpan="3" gridSpan="7"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NA</a:t>
                      </a: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5991"/>
                  </a:ext>
                </a:extLst>
              </a:tr>
              <a:tr h="181127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20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7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0590893"/>
                  </a:ext>
                </a:extLst>
              </a:tr>
              <a:tr h="181127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28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7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2674779"/>
                  </a:ext>
                </a:extLst>
              </a:tr>
              <a:tr h="181127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41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2066373"/>
                  </a:ext>
                </a:extLst>
              </a:tr>
              <a:tr h="181127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66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4835580"/>
                  </a:ext>
                </a:extLst>
              </a:tr>
              <a:tr h="181127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70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5137473"/>
                  </a:ext>
                </a:extLst>
              </a:tr>
              <a:tr h="181127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71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NA</a:t>
                      </a: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9468733"/>
                  </a:ext>
                </a:extLst>
              </a:tr>
              <a:tr h="181127">
                <a:tc gridSpan="22"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NOTE: 90% spectrum utilization may not be achieved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1041463"/>
                  </a:ext>
                </a:extLst>
              </a:tr>
            </a:tbl>
          </a:graphicData>
        </a:graphic>
      </p:graphicFrame>
      <p:sp>
        <p:nvSpPr>
          <p:cNvPr id="7" name="タイトル 1">
            <a:extLst/>
          </p:cNvPr>
          <p:cNvSpPr txBox="1">
            <a:spLocks/>
          </p:cNvSpPr>
          <p:nvPr/>
        </p:nvSpPr>
        <p:spPr>
          <a:xfrm>
            <a:off x="742950" y="124539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 baseline="0">
                <a:solidFill>
                  <a:schemeClr val="tx1"/>
                </a:solidFill>
                <a:latin typeface="Arial Unicode MS" panose="020B0604020202020204" pitchFamily="50" charset="-128"/>
                <a:ea typeface="+mj-ea"/>
                <a:cs typeface="+mj-cs"/>
              </a:defRPr>
            </a:lvl1pPr>
          </a:lstStyle>
          <a:p>
            <a:endParaRPr lang="ja-JP" altLang="en-US" sz="33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E4B9D0-7DF8-4B26-8EA5-C01B865AC61A}"/>
              </a:ext>
            </a:extLst>
          </p:cNvPr>
          <p:cNvSpPr txBox="1"/>
          <p:nvPr/>
        </p:nvSpPr>
        <p:spPr>
          <a:xfrm>
            <a:off x="235083" y="5085184"/>
            <a:ext cx="82802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UE shall meet either a single carrier or CA based RF requirements for the channel bandwidths that is equal to or smaller than UE maximum channel bandwidth for any SCS.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RAN4 should agree some threshold value for which BW’s should be supported by single CC configuration. </a:t>
            </a: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420426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8C933-442C-43A7-B294-1D0F13435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Agreement on UE Maximum CH BW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DDA5F8-6923-461F-BE84-1232F18DDA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UE maximum channel bandwidth is a UE capability. (R4-1708845)</a:t>
            </a:r>
          </a:p>
          <a:p>
            <a:r>
              <a:rPr lang="en-US" altLang="ja-JP" dirty="0"/>
              <a:t>UE shall support any Rel-15 channel bandwidth that is smaller than its UE supported maximum channel bandwidth. </a:t>
            </a:r>
            <a:r>
              <a:rPr lang="en-US" dirty="0"/>
              <a:t>(R4-1706321)</a:t>
            </a:r>
            <a:endParaRPr lang="en-US" altLang="ja-JP" dirty="0"/>
          </a:p>
          <a:p>
            <a:r>
              <a:rPr lang="en-US" altLang="ja-JP" dirty="0"/>
              <a:t>The maximum channel bandwidth supported by UE can be different for UL &amp; DL and SCS specific. </a:t>
            </a:r>
            <a:r>
              <a:rPr lang="en-US" dirty="0"/>
              <a:t>(R4-1706321)</a:t>
            </a:r>
            <a:endParaRPr lang="en-US" altLang="ja-JP" dirty="0"/>
          </a:p>
          <a:p>
            <a:r>
              <a:rPr lang="en-US" dirty="0"/>
              <a:t>Different maximum channel bandwidths can defined for different SCS (R4-1706321)</a:t>
            </a:r>
          </a:p>
          <a:p>
            <a:pPr lvl="1"/>
            <a:r>
              <a:rPr lang="en-US" dirty="0"/>
              <a:t>Maximum channel bandwidths for certain SCS can be smaller than the ones listed above but not larger</a:t>
            </a:r>
          </a:p>
          <a:p>
            <a:r>
              <a:rPr lang="en-US" dirty="0"/>
              <a:t>UE Maximum CH BW below 6 GHz is 100MHz (R4-1706321)</a:t>
            </a:r>
          </a:p>
          <a:p>
            <a:endParaRPr lang="en-US" altLang="ja-JP" dirty="0"/>
          </a:p>
          <a:p>
            <a:endParaRPr lang="en-US" altLang="ja-JP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78650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FF313-9B48-47A7-9B4A-2B757EFE5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Single CC CH BW support for LTE Re-farming Bands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4FC3F9-21BF-4D8E-B9D6-10194EC41E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Proposal at RAN4#84bis (R4-1711336)</a:t>
            </a:r>
          </a:p>
          <a:p>
            <a:pPr lvl="1"/>
            <a:r>
              <a:rPr lang="en-GB" dirty="0"/>
              <a:t>RAN4 to define a CH BW threshold of 40 MHz or 50 MHz for any LTE re-farming band, which UEs </a:t>
            </a:r>
            <a:r>
              <a:rPr lang="en-US" dirty="0"/>
              <a:t>shall support by single CC configuration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78169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78092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RAN4#84bis agreement</a:t>
            </a:r>
          </a:p>
        </p:txBody>
      </p:sp>
    </p:spTree>
    <p:extLst>
      <p:ext uri="{BB962C8B-B14F-4D97-AF65-F5344CB8AC3E}">
        <p14:creationId xmlns:p14="http://schemas.microsoft.com/office/powerpoint/2010/main" val="38969854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8A0E7D-C26C-44CC-8F00-C9E381711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UE single CC CH BW support for LTE re-farming bands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8FC8D-613D-4EE7-BFBC-3A5B081D4C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285750"/>
            <a:r>
              <a:rPr lang="en-US" dirty="0"/>
              <a:t>For each band, UE shall support all the specified CH BWs according to CH BWs in slide #4</a:t>
            </a:r>
          </a:p>
          <a:p>
            <a:pPr marL="685800" lvl="1"/>
            <a:r>
              <a:rPr lang="en-US" dirty="0"/>
              <a:t>5, 10, 15, 20, 25 MHz are mandatory</a:t>
            </a:r>
          </a:p>
          <a:p>
            <a:pPr marL="685800" lvl="1"/>
            <a:r>
              <a:rPr lang="en-US" dirty="0">
                <a:highlight>
                  <a:srgbClr val="FFFF00"/>
                </a:highlight>
              </a:rPr>
              <a:t>Optionality of 40, 50, 60 MHz CH BWs is left for RAN#78 plenary decision (only for 2 bands </a:t>
            </a:r>
            <a:r>
              <a:rPr lang="en-US">
                <a:highlight>
                  <a:srgbClr val="FFFF00"/>
                </a:highlight>
              </a:rPr>
              <a:t>currently)</a:t>
            </a:r>
            <a:endParaRPr lang="en-US" dirty="0">
              <a:highlight>
                <a:srgbClr val="FFFF00"/>
              </a:highlight>
            </a:endParaRPr>
          </a:p>
          <a:p>
            <a:pPr marL="685800" lvl="1"/>
            <a:r>
              <a:rPr lang="en-US" dirty="0"/>
              <a:t>80, 100 MHz are optional (only Band 41)</a:t>
            </a:r>
          </a:p>
          <a:p>
            <a:pPr lvl="1"/>
            <a:r>
              <a:rPr lang="en-US" dirty="0"/>
              <a:t>UE shall meet single CC requirements for these BWs</a:t>
            </a:r>
          </a:p>
          <a:p>
            <a:pPr marL="457200" lvl="1" indent="0">
              <a:buNone/>
            </a:pPr>
            <a:r>
              <a:rPr lang="en-US" sz="2400" i="1" dirty="0"/>
              <a:t>*</a:t>
            </a:r>
            <a:r>
              <a:rPr lang="en-US" i="1" dirty="0"/>
              <a:t> </a:t>
            </a:r>
            <a:r>
              <a:rPr lang="en-US" sz="2400" i="1" dirty="0"/>
              <a:t>CH BW table to be updated in RAN4#85 </a:t>
            </a:r>
          </a:p>
          <a:p>
            <a:pPr lvl="0"/>
            <a:r>
              <a:rPr lang="en-US" dirty="0"/>
              <a:t>Carrier Aggregation support shall be discussed separately</a:t>
            </a:r>
          </a:p>
          <a:p>
            <a:pPr lvl="0"/>
            <a:r>
              <a:rPr lang="en-US" dirty="0"/>
              <a:t>The minimum UE maximum CH BW shall be according to the agreed CH BWs</a:t>
            </a:r>
          </a:p>
          <a:p>
            <a:pPr lvl="0"/>
            <a:r>
              <a:rPr lang="en-US" dirty="0"/>
              <a:t>Low cost UE capability (i.e. low data rate devices) is not precluded and is to be handled separately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7460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8172</TotalTime>
  <Words>648</Words>
  <Application>Microsoft Office PowerPoint</Application>
  <PresentationFormat>On-screen Show (4:3)</PresentationFormat>
  <Paragraphs>191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ＭＳ Ｐゴシック</vt:lpstr>
      <vt:lpstr>Arial</vt:lpstr>
      <vt:lpstr>Arial Unicode MS</vt:lpstr>
      <vt:lpstr>Calibri</vt:lpstr>
      <vt:lpstr>Office テーマ</vt:lpstr>
      <vt:lpstr>WF on Single CC CH BW support for LTE Re-farming Bands</vt:lpstr>
      <vt:lpstr>Background</vt:lpstr>
      <vt:lpstr>Agreed Definition of a UE CH BW</vt:lpstr>
      <vt:lpstr>Agreed Mandatory UE CH BWs  (R4-1708845)</vt:lpstr>
      <vt:lpstr>Agreement on UE Maximum CH BW</vt:lpstr>
      <vt:lpstr>Single CC CH BW support for LTE Re-farming Bands</vt:lpstr>
      <vt:lpstr>RAN4#84bis agreement</vt:lpstr>
      <vt:lpstr>UE single CC CH BW support for LTE re-farming bands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lastModifiedBy>Jussi Kuusisto</cp:lastModifiedBy>
  <cp:revision>309</cp:revision>
  <dcterms:created xsi:type="dcterms:W3CDTF">2017-01-18T16:32:26Z</dcterms:created>
  <dcterms:modified xsi:type="dcterms:W3CDTF">2017-10-13T14:20:30Z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