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9" r:id="rId4"/>
    <p:sldId id="265" r:id="rId5"/>
    <p:sldId id="260" r:id="rId6"/>
    <p:sldId id="261" r:id="rId7"/>
    <p:sldId id="262" r:id="rId8"/>
    <p:sldId id="263" r:id="rId9"/>
    <p:sldId id="264" r:id="rId10"/>
    <p:sldId id="258" r:id="rId11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69" d="100"/>
          <a:sy n="69" d="100"/>
        </p:scale>
        <p:origin x="1332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jpeg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WF on FRC for BS receiver requirements and simulation assumptions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Ericsson, NTT DoCoMo, Huawei, ZTE, CATT, Nokia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2430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RAN4#84b</a:t>
            </a:r>
          </a:p>
          <a:p>
            <a:r>
              <a:rPr lang="en-GB" b="1" dirty="0"/>
              <a:t>Dubrovnik, Croatia,  9</a:t>
            </a:r>
            <a:r>
              <a:rPr lang="en-GB" b="1" baseline="30000" dirty="0"/>
              <a:t>th</a:t>
            </a:r>
            <a:r>
              <a:rPr lang="en-GB" b="1" dirty="0"/>
              <a:t>-13</a:t>
            </a:r>
            <a:r>
              <a:rPr lang="en-GB" b="1" baseline="30000" dirty="0"/>
              <a:t>th  </a:t>
            </a:r>
            <a:r>
              <a:rPr lang="en-GB" b="1" dirty="0"/>
              <a:t>October, 2017</a:t>
            </a:r>
            <a:endParaRPr lang="en-US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R4-1711926</a:t>
            </a:r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99510-F05E-4283-B5BC-BEEF8482B5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References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D1C4E2-71CF-45E9-B679-C4F9EEE421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[1]	R4- 1710044, WF FRCs for Rx requirements, 			Ericsson, Huawei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4141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03D56-6A9E-4C7F-A14C-BF90EE84C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3FAB34E1-8FED-41D7-8C89-83A9B24B39EF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57201" y="1416376"/>
            <a:ext cx="8363272" cy="489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lvl="0" indent="0">
              <a:buNone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During RAN4#84bis, following </a:t>
            </a:r>
            <a:r>
              <a:rPr kumimoji="0" lang="en-US" altLang="en-US" sz="2000" dirty="0"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parameters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contributions provide FRCs proposals based on agreed WF in [1]:</a:t>
            </a:r>
            <a:endParaRPr kumimoji="0" lang="en-US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53975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	R4-1710993, FRC for RX RF requirements, NTT DoCoMo</a:t>
            </a:r>
            <a:endParaRPr kumimoji="0" lang="en-US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53975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	R4-1710772, </a:t>
            </a:r>
            <a:r>
              <a:rPr kumimoji="0" lang="en-US" altLang="en-US" sz="2000" b="0" i="0" u="none" strike="noStrike" cap="none" normalizeH="0" baseline="0" dirty="0" bmk="OLE_LINK28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Discussion on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REFSENS requirement for FR1 NR BS, ZTE</a:t>
            </a:r>
            <a:endParaRPr kumimoji="0" lang="en-US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53975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	R4-1710774, Discussion on REFSENS requirement for FR2 NR BS, ZTE</a:t>
            </a:r>
            <a:endParaRPr kumimoji="0" lang="en-US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53975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	R4-1710197, FRC for BS receiver requirements, Huawei,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HiSilicon</a:t>
            </a:r>
            <a:endParaRPr kumimoji="0" lang="en-US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53975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	R4-1710461, Considerations on FRCs for NR BS REFSENS, CATT</a:t>
            </a:r>
            <a:endParaRPr kumimoji="0" lang="en-US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53975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	R4-1710876, FRCs for NR Rx requirements, Ericsson 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53975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altLang="zh-CN" sz="2000" dirty="0"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	R4-1710770, Discussion on ICS requirement for FR1 NR BS, ZTE</a:t>
            </a:r>
          </a:p>
          <a:p>
            <a:pPr marL="0" marR="0" lvl="0" indent="0" algn="l" defTabSz="53975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altLang="zh-CN" sz="2000" dirty="0"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	R4-1710771, Discussion on ICS requirement for FR2 NR BS, ZTE</a:t>
            </a:r>
          </a:p>
          <a:p>
            <a:pPr marL="0" marR="0" lvl="0" indent="0" algn="l" defTabSz="53975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altLang="zh-CN" sz="2000" dirty="0"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	R4-1710769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, Discussion on dynamic range requirement for FR1 NR BS, 					ZTE</a:t>
            </a:r>
          </a:p>
          <a:p>
            <a:pPr marL="0" lvl="0" indent="0" defTabSz="539750">
              <a:buNone/>
            </a:pPr>
            <a:r>
              <a:rPr kumimoji="0" lang="en-US" altLang="zh-CN" sz="2000" dirty="0"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	R4-1710460, Considerations on FRC of NR FR1 dynamic range, CATT</a:t>
            </a:r>
            <a:br>
              <a:rPr kumimoji="0" lang="en-GB" altLang="zh-CN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Based on these contributions and offline discussion, we summarized the following proposals and finalize following agreements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. 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4490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EB13BA-885B-4AEB-995C-722FE51CA4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 err="1"/>
              <a:t>Agreement</a:t>
            </a:r>
            <a:r>
              <a:rPr lang="sv-SE" dirty="0"/>
              <a:t> 1: </a:t>
            </a:r>
            <a:r>
              <a:rPr lang="sv-SE" dirty="0" err="1"/>
              <a:t>PRBs</a:t>
            </a:r>
            <a:r>
              <a:rPr lang="sv-SE" dirty="0"/>
              <a:t> </a:t>
            </a:r>
            <a:r>
              <a:rPr lang="sv-SE" dirty="0" err="1"/>
              <a:t>coverage</a:t>
            </a:r>
            <a:r>
              <a:rPr lang="sv-SE" dirty="0"/>
              <a:t> FR1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DC9608-728A-4EB2-9C55-D9BD78B736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72607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For FR1:</a:t>
            </a:r>
          </a:p>
          <a:p>
            <a:pPr lvl="1"/>
            <a:r>
              <a:rPr lang="sv-SE" dirty="0"/>
              <a:t>To test all </a:t>
            </a:r>
            <a:r>
              <a:rPr lang="sv-SE" dirty="0" err="1"/>
              <a:t>PRBs</a:t>
            </a:r>
            <a:r>
              <a:rPr lang="sv-SE" dirty="0"/>
              <a:t> for </a:t>
            </a:r>
            <a:r>
              <a:rPr lang="sv-SE" dirty="0" err="1"/>
              <a:t>every</a:t>
            </a:r>
            <a:r>
              <a:rPr lang="sv-SE" dirty="0"/>
              <a:t> CBW, </a:t>
            </a:r>
            <a:r>
              <a:rPr lang="sv-SE" dirty="0" err="1"/>
              <a:t>overlapping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</a:t>
            </a:r>
            <a:r>
              <a:rPr lang="sv-SE" dirty="0" err="1"/>
              <a:t>FRCs</a:t>
            </a:r>
            <a:r>
              <a:rPr lang="sv-SE" dirty="0"/>
              <a:t> </a:t>
            </a:r>
            <a:r>
              <a:rPr lang="sv-SE" dirty="0" err="1"/>
              <a:t>might</a:t>
            </a:r>
            <a:r>
              <a:rPr lang="sv-SE" dirty="0"/>
              <a:t> be </a:t>
            </a:r>
            <a:r>
              <a:rPr lang="sv-SE" dirty="0" err="1"/>
              <a:t>needed</a:t>
            </a:r>
            <a:r>
              <a:rPr lang="sv-SE" dirty="0"/>
              <a:t>.</a:t>
            </a:r>
          </a:p>
          <a:p>
            <a:pPr lvl="1"/>
            <a:r>
              <a:rPr lang="sv-SE" dirty="0" err="1"/>
              <a:t>When</a:t>
            </a:r>
            <a:r>
              <a:rPr lang="sv-SE" dirty="0"/>
              <a:t> </a:t>
            </a:r>
            <a:r>
              <a:rPr lang="sv-SE" dirty="0" err="1"/>
              <a:t>needed</a:t>
            </a:r>
            <a:r>
              <a:rPr lang="sv-SE" dirty="0"/>
              <a:t>, 2 FRC </a:t>
            </a:r>
            <a:r>
              <a:rPr lang="sv-SE" dirty="0" err="1"/>
              <a:t>patterns</a:t>
            </a:r>
            <a:r>
              <a:rPr lang="sv-SE" dirty="0"/>
              <a:t> </a:t>
            </a:r>
            <a:r>
              <a:rPr lang="sv-SE" dirty="0" err="1"/>
              <a:t>would</a:t>
            </a:r>
            <a:r>
              <a:rPr lang="sv-SE" dirty="0"/>
              <a:t> </a:t>
            </a:r>
            <a:r>
              <a:rPr lang="sv-SE" dirty="0" err="1"/>
              <a:t>have</a:t>
            </a:r>
            <a:r>
              <a:rPr lang="sv-SE" dirty="0"/>
              <a:t> to be </a:t>
            </a:r>
            <a:r>
              <a:rPr lang="sv-SE" dirty="0" err="1"/>
              <a:t>defined</a:t>
            </a:r>
            <a:r>
              <a:rPr lang="sv-SE" dirty="0"/>
              <a:t> (</a:t>
            </a:r>
            <a:r>
              <a:rPr lang="sv-SE" dirty="0" err="1"/>
              <a:t>e.g</a:t>
            </a:r>
            <a:r>
              <a:rPr lang="sv-SE" dirty="0"/>
              <a:t>. as </a:t>
            </a:r>
            <a:r>
              <a:rPr lang="sv-SE" dirty="0" err="1"/>
              <a:t>shown</a:t>
            </a:r>
            <a:r>
              <a:rPr lang="sv-SE" dirty="0"/>
              <a:t> </a:t>
            </a:r>
            <a:r>
              <a:rPr lang="sv-SE" dirty="0" err="1"/>
              <a:t>here</a:t>
            </a:r>
            <a:r>
              <a:rPr lang="sv-SE" dirty="0"/>
              <a:t> </a:t>
            </a:r>
            <a:r>
              <a:rPr lang="sv-SE" dirty="0" err="1"/>
              <a:t>after</a:t>
            </a:r>
            <a:r>
              <a:rPr lang="sv-SE" dirty="0"/>
              <a:t>)</a:t>
            </a:r>
          </a:p>
          <a:p>
            <a:pPr lvl="2"/>
            <a:r>
              <a:rPr lang="sv-SE" dirty="0" err="1"/>
              <a:t>One</a:t>
            </a:r>
            <a:r>
              <a:rPr lang="sv-SE" dirty="0"/>
              <a:t> </a:t>
            </a:r>
            <a:r>
              <a:rPr lang="sv-SE" dirty="0" err="1"/>
              <a:t>first</a:t>
            </a:r>
            <a:r>
              <a:rPr lang="sv-SE" dirty="0"/>
              <a:t> </a:t>
            </a:r>
            <a:r>
              <a:rPr lang="sv-SE" dirty="0" err="1"/>
              <a:t>pattern</a:t>
            </a:r>
            <a:r>
              <a:rPr lang="sv-SE" dirty="0"/>
              <a:t> </a:t>
            </a:r>
            <a:r>
              <a:rPr lang="sv-SE" dirty="0" err="1"/>
              <a:t>with</a:t>
            </a:r>
            <a:r>
              <a:rPr lang="sv-SE" dirty="0"/>
              <a:t> a </a:t>
            </a:r>
            <a:r>
              <a:rPr lang="sv-SE" dirty="0" err="1"/>
              <a:t>certain</a:t>
            </a:r>
            <a:r>
              <a:rPr lang="sv-SE" dirty="0"/>
              <a:t> </a:t>
            </a:r>
            <a:r>
              <a:rPr lang="sv-SE" dirty="0" err="1"/>
              <a:t>number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</a:t>
            </a:r>
            <a:r>
              <a:rPr lang="sv-SE" dirty="0" err="1"/>
              <a:t>FRCs</a:t>
            </a:r>
            <a:r>
              <a:rPr lang="sv-SE" dirty="0"/>
              <a:t>, </a:t>
            </a:r>
            <a:r>
              <a:rPr lang="sv-SE" dirty="0" err="1"/>
              <a:t>leaving</a:t>
            </a:r>
            <a:r>
              <a:rPr lang="sv-SE" dirty="0"/>
              <a:t> gaps </a:t>
            </a:r>
            <a:r>
              <a:rPr lang="sv-SE" dirty="0" err="1"/>
              <a:t>of</a:t>
            </a:r>
            <a:r>
              <a:rPr lang="sv-SE" dirty="0"/>
              <a:t> PRB(s).</a:t>
            </a:r>
          </a:p>
          <a:p>
            <a:pPr lvl="2"/>
            <a:r>
              <a:rPr lang="sv-SE" dirty="0"/>
              <a:t>A second </a:t>
            </a:r>
            <a:r>
              <a:rPr lang="sv-SE" dirty="0" err="1"/>
              <a:t>pattern</a:t>
            </a:r>
            <a:r>
              <a:rPr lang="sv-SE" dirty="0"/>
              <a:t> </a:t>
            </a:r>
            <a:r>
              <a:rPr lang="sv-SE" dirty="0" err="1"/>
              <a:t>with</a:t>
            </a:r>
            <a:r>
              <a:rPr lang="sv-SE" dirty="0"/>
              <a:t>, at </a:t>
            </a:r>
            <a:r>
              <a:rPr lang="sv-SE" dirty="0" err="1"/>
              <a:t>least</a:t>
            </a:r>
            <a:r>
              <a:rPr lang="sv-SE" dirty="0"/>
              <a:t>, </a:t>
            </a:r>
            <a:r>
              <a:rPr lang="sv-SE" dirty="0" err="1"/>
              <a:t>FRCs</a:t>
            </a:r>
            <a:r>
              <a:rPr lang="sv-SE" dirty="0"/>
              <a:t> </a:t>
            </a:r>
            <a:r>
              <a:rPr lang="sv-SE" dirty="0" err="1"/>
              <a:t>covering</a:t>
            </a:r>
            <a:r>
              <a:rPr lang="sv-SE" dirty="0"/>
              <a:t> </a:t>
            </a:r>
            <a:r>
              <a:rPr lang="sv-SE" dirty="0" err="1"/>
              <a:t>those</a:t>
            </a:r>
            <a:r>
              <a:rPr lang="sv-SE" dirty="0"/>
              <a:t> gaps.</a:t>
            </a:r>
          </a:p>
          <a:p>
            <a:pPr lvl="2"/>
            <a:endParaRPr lang="sv-SE" dirty="0"/>
          </a:p>
          <a:p>
            <a:pPr lvl="2"/>
            <a:endParaRPr lang="sv-SE" dirty="0"/>
          </a:p>
          <a:p>
            <a:pPr lvl="2"/>
            <a:endParaRPr lang="sv-SE" dirty="0"/>
          </a:p>
          <a:p>
            <a:pPr lvl="2"/>
            <a:endParaRPr lang="sv-SE" dirty="0"/>
          </a:p>
          <a:p>
            <a:pPr lvl="2"/>
            <a:endParaRPr lang="sv-SE" dirty="0"/>
          </a:p>
          <a:p>
            <a:pPr lvl="2"/>
            <a:endParaRPr lang="sv-SE" dirty="0"/>
          </a:p>
          <a:p>
            <a:pPr lvl="2"/>
            <a:endParaRPr lang="sv-SE" dirty="0"/>
          </a:p>
          <a:p>
            <a:pPr lvl="1"/>
            <a:endParaRPr lang="sv-SE" dirty="0"/>
          </a:p>
          <a:p>
            <a:pPr lvl="1"/>
            <a:r>
              <a:rPr lang="sv-SE" dirty="0" err="1"/>
              <a:t>When</a:t>
            </a:r>
            <a:r>
              <a:rPr lang="sv-SE" dirty="0"/>
              <a:t> RF </a:t>
            </a:r>
            <a:r>
              <a:rPr lang="sv-SE" dirty="0" err="1"/>
              <a:t>Conformance</a:t>
            </a:r>
            <a:r>
              <a:rPr lang="sv-SE" dirty="0"/>
              <a:t> (</a:t>
            </a:r>
            <a:r>
              <a:rPr lang="sv-SE" dirty="0" err="1"/>
              <a:t>until</a:t>
            </a:r>
            <a:r>
              <a:rPr lang="sv-SE" dirty="0"/>
              <a:t> June 2018) </a:t>
            </a:r>
            <a:r>
              <a:rPr lang="sv-SE" dirty="0" err="1"/>
              <a:t>will</a:t>
            </a:r>
            <a:r>
              <a:rPr lang="sv-SE" dirty="0"/>
              <a:t> be </a:t>
            </a:r>
            <a:r>
              <a:rPr lang="sv-SE" dirty="0" err="1"/>
              <a:t>addressed</a:t>
            </a:r>
            <a:r>
              <a:rPr lang="sv-SE" dirty="0"/>
              <a:t>, </a:t>
            </a:r>
            <a:r>
              <a:rPr lang="sv-SE" dirty="0" err="1"/>
              <a:t>depending</a:t>
            </a:r>
            <a:r>
              <a:rPr lang="sv-SE" dirty="0"/>
              <a:t> on the </a:t>
            </a:r>
            <a:r>
              <a:rPr lang="sv-SE" dirty="0" err="1"/>
              <a:t>considered</a:t>
            </a:r>
            <a:r>
              <a:rPr lang="sv-SE" dirty="0"/>
              <a:t> </a:t>
            </a:r>
            <a:r>
              <a:rPr lang="sv-SE" dirty="0" err="1"/>
              <a:t>requirement</a:t>
            </a:r>
            <a:r>
              <a:rPr lang="sv-SE" dirty="0"/>
              <a:t>, it </a:t>
            </a:r>
            <a:r>
              <a:rPr lang="sv-SE" dirty="0" err="1"/>
              <a:t>shall</a:t>
            </a:r>
            <a:r>
              <a:rPr lang="sv-SE" dirty="0"/>
              <a:t> be </a:t>
            </a:r>
            <a:r>
              <a:rPr lang="sv-SE" dirty="0" err="1"/>
              <a:t>agreed</a:t>
            </a:r>
            <a:r>
              <a:rPr lang="sv-SE" dirty="0"/>
              <a:t> </a:t>
            </a:r>
            <a:r>
              <a:rPr lang="sv-SE" dirty="0" err="1"/>
              <a:t>if</a:t>
            </a:r>
            <a:r>
              <a:rPr lang="sv-SE" dirty="0"/>
              <a:t> all </a:t>
            </a:r>
            <a:r>
              <a:rPr lang="sv-SE" dirty="0" err="1"/>
              <a:t>PRBs</a:t>
            </a:r>
            <a:r>
              <a:rPr lang="sv-SE" dirty="0"/>
              <a:t> </a:t>
            </a:r>
            <a:r>
              <a:rPr lang="sv-SE" dirty="0" err="1"/>
              <a:t>shall</a:t>
            </a:r>
            <a:r>
              <a:rPr lang="sv-SE" dirty="0"/>
              <a:t> be </a:t>
            </a:r>
            <a:r>
              <a:rPr lang="sv-SE" dirty="0" err="1"/>
              <a:t>tested</a:t>
            </a:r>
            <a:r>
              <a:rPr lang="sv-SE" dirty="0"/>
              <a:t> or not:</a:t>
            </a:r>
          </a:p>
          <a:p>
            <a:pPr lvl="2"/>
            <a:r>
              <a:rPr lang="sv-SE" dirty="0"/>
              <a:t>If all </a:t>
            </a:r>
            <a:r>
              <a:rPr lang="sv-SE" dirty="0" err="1"/>
              <a:t>PRBs</a:t>
            </a:r>
            <a:r>
              <a:rPr lang="sv-SE" dirty="0"/>
              <a:t> </a:t>
            </a:r>
            <a:r>
              <a:rPr lang="sv-SE" dirty="0" err="1"/>
              <a:t>shall</a:t>
            </a:r>
            <a:r>
              <a:rPr lang="sv-SE" dirty="0"/>
              <a:t> be </a:t>
            </a:r>
            <a:r>
              <a:rPr lang="sv-SE" dirty="0" err="1"/>
              <a:t>tested</a:t>
            </a:r>
            <a:r>
              <a:rPr lang="sv-SE" dirty="0"/>
              <a:t>: </a:t>
            </a:r>
            <a:r>
              <a:rPr lang="sv-SE" dirty="0" err="1"/>
              <a:t>those</a:t>
            </a:r>
            <a:r>
              <a:rPr lang="sv-SE" dirty="0"/>
              <a:t> 2 </a:t>
            </a:r>
            <a:r>
              <a:rPr lang="sv-SE" dirty="0" err="1"/>
              <a:t>patterns</a:t>
            </a:r>
            <a:r>
              <a:rPr lang="sv-SE" dirty="0"/>
              <a:t> </a:t>
            </a:r>
            <a:r>
              <a:rPr lang="sv-SE" dirty="0" err="1"/>
              <a:t>should</a:t>
            </a:r>
            <a:r>
              <a:rPr lang="sv-SE" dirty="0"/>
              <a:t> be </a:t>
            </a:r>
            <a:r>
              <a:rPr lang="sv-SE" dirty="0" err="1"/>
              <a:t>used</a:t>
            </a:r>
            <a:r>
              <a:rPr lang="sv-SE" dirty="0"/>
              <a:t>.</a:t>
            </a:r>
          </a:p>
          <a:p>
            <a:pPr lvl="2"/>
            <a:r>
              <a:rPr lang="sv-SE" dirty="0"/>
              <a:t>If not, </a:t>
            </a:r>
            <a:r>
              <a:rPr lang="sv-SE" dirty="0" err="1"/>
              <a:t>only</a:t>
            </a:r>
            <a:r>
              <a:rPr lang="sv-SE" dirty="0"/>
              <a:t> the 1st </a:t>
            </a:r>
            <a:r>
              <a:rPr lang="sv-SE" dirty="0" err="1"/>
              <a:t>pattern</a:t>
            </a:r>
            <a:r>
              <a:rPr lang="sv-SE" dirty="0"/>
              <a:t> </a:t>
            </a:r>
            <a:r>
              <a:rPr lang="sv-SE" dirty="0" err="1"/>
              <a:t>shall</a:t>
            </a:r>
            <a:r>
              <a:rPr lang="sv-SE" dirty="0"/>
              <a:t> be </a:t>
            </a:r>
            <a:r>
              <a:rPr lang="sv-SE" dirty="0" err="1"/>
              <a:t>used</a:t>
            </a:r>
            <a:endParaRPr lang="sv-SE" dirty="0"/>
          </a:p>
          <a:p>
            <a:pPr marL="457200" lvl="1" indent="0">
              <a:buNone/>
            </a:pPr>
            <a:r>
              <a:rPr lang="sv-SE" dirty="0"/>
              <a:t>     </a:t>
            </a:r>
            <a:r>
              <a:rPr lang="sv-SE" dirty="0" err="1"/>
              <a:t>Any</a:t>
            </a:r>
            <a:r>
              <a:rPr lang="sv-SE" dirty="0"/>
              <a:t> </a:t>
            </a:r>
            <a:r>
              <a:rPr lang="sv-SE" dirty="0" err="1"/>
              <a:t>other</a:t>
            </a:r>
            <a:r>
              <a:rPr lang="sv-SE" dirty="0"/>
              <a:t> </a:t>
            </a:r>
            <a:r>
              <a:rPr lang="sv-SE" dirty="0" err="1"/>
              <a:t>method</a:t>
            </a:r>
            <a:r>
              <a:rPr lang="sv-SE" dirty="0"/>
              <a:t>/</a:t>
            </a:r>
            <a:r>
              <a:rPr lang="sv-SE" dirty="0" err="1"/>
              <a:t>proposal</a:t>
            </a:r>
            <a:r>
              <a:rPr lang="sv-SE" dirty="0"/>
              <a:t> is not </a:t>
            </a:r>
            <a:r>
              <a:rPr lang="sv-SE" dirty="0" err="1"/>
              <a:t>precluded</a:t>
            </a:r>
            <a:r>
              <a:rPr lang="sv-SE" dirty="0"/>
              <a:t>. 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14AC4722-CE0D-4239-9BCA-A3157DC015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3808" y="3428999"/>
            <a:ext cx="1073645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551A8D64-5D1A-4D5D-A1F7-9C8161FE58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9521339"/>
              </p:ext>
            </p:extLst>
          </p:nvPr>
        </p:nvGraphicFramePr>
        <p:xfrm>
          <a:off x="2051720" y="3002838"/>
          <a:ext cx="4619266" cy="1938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Visio" r:id="rId3" imgW="3495734" imgH="1466819" progId="Visio.Drawing.15">
                  <p:embed/>
                </p:oleObj>
              </mc:Choice>
              <mc:Fallback>
                <p:oleObj name="Visio" r:id="rId3" imgW="3495734" imgH="1466819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20" y="3002838"/>
                        <a:ext cx="4619266" cy="193833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1AF9C82D-987C-4E83-B1C5-1B761EA1346F}"/>
              </a:ext>
            </a:extLst>
          </p:cNvPr>
          <p:cNvSpPr txBox="1"/>
          <p:nvPr/>
        </p:nvSpPr>
        <p:spPr>
          <a:xfrm rot="20235338">
            <a:off x="3880824" y="3511631"/>
            <a:ext cx="2164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4400" dirty="0" err="1">
                <a:blipFill>
                  <a:blip r:embed="rId5"/>
                  <a:tile tx="0" ty="0" sx="100000" sy="100000" flip="none" algn="tl"/>
                </a:blipFill>
              </a:rPr>
              <a:t>Example</a:t>
            </a:r>
            <a:endParaRPr lang="en-US" sz="3600" dirty="0">
              <a:blipFill>
                <a:blip r:embed="rId5"/>
                <a:tile tx="0" ty="0" sx="100000" sy="100000" flip="none" algn="tl"/>
              </a:blipFill>
            </a:endParaRPr>
          </a:p>
        </p:txBody>
      </p:sp>
    </p:spTree>
    <p:extLst>
      <p:ext uri="{BB962C8B-B14F-4D97-AF65-F5344CB8AC3E}">
        <p14:creationId xmlns:p14="http://schemas.microsoft.com/office/powerpoint/2010/main" val="34849389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EB13BA-885B-4AEB-995C-722FE51CA4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 err="1"/>
              <a:t>Agreement</a:t>
            </a:r>
            <a:r>
              <a:rPr lang="sv-SE" dirty="0"/>
              <a:t> 2: </a:t>
            </a:r>
            <a:r>
              <a:rPr lang="sv-SE" dirty="0" err="1"/>
              <a:t>PRBs</a:t>
            </a:r>
            <a:r>
              <a:rPr lang="sv-SE" dirty="0"/>
              <a:t> </a:t>
            </a:r>
            <a:r>
              <a:rPr lang="sv-SE" dirty="0" err="1"/>
              <a:t>coverage</a:t>
            </a:r>
            <a:r>
              <a:rPr lang="sv-SE" dirty="0"/>
              <a:t> FR2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DC9608-728A-4EB2-9C55-D9BD78B73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r>
              <a:rPr lang="en-US" dirty="0"/>
              <a:t>For FR2:</a:t>
            </a:r>
          </a:p>
          <a:p>
            <a:pPr lvl="1"/>
            <a:r>
              <a:rPr lang="en-US" dirty="0"/>
              <a:t>Simple combination of 1 FRC shall cover the full channel BW.</a:t>
            </a:r>
          </a:p>
          <a:p>
            <a:pPr lvl="1"/>
            <a:r>
              <a:rPr lang="en-US" dirty="0"/>
              <a:t>No FRC overlapping would be needed to cover all PRBs according to current agreement.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表格 7">
            <a:extLst>
              <a:ext uri="{FF2B5EF4-FFF2-40B4-BE49-F238E27FC236}">
                <a16:creationId xmlns:a16="http://schemas.microsoft.com/office/drawing/2014/main" id="{7FB433D9-E915-4120-BCCF-2887D229C7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210008"/>
              </p:ext>
            </p:extLst>
          </p:nvPr>
        </p:nvGraphicFramePr>
        <p:xfrm>
          <a:off x="2411760" y="4754561"/>
          <a:ext cx="4991100" cy="1554164"/>
        </p:xfrm>
        <a:graphic>
          <a:graphicData uri="http://schemas.openxmlformats.org/drawingml/2006/table">
            <a:tbl>
              <a:tblPr/>
              <a:tblGrid>
                <a:gridCol w="9985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85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69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8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8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306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SCS [kHz]</a:t>
                      </a: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50MHz</a:t>
                      </a: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100MHz</a:t>
                      </a: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200MHz</a:t>
                      </a: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400 MHz</a:t>
                      </a: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73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43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60</a:t>
                      </a: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66</a:t>
                      </a: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132</a:t>
                      </a: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264</a:t>
                      </a: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N.A</a:t>
                      </a: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9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120</a:t>
                      </a: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等线"/>
                          <a:cs typeface="等线"/>
                        </a:rPr>
                        <a:t>32</a:t>
                      </a: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66</a:t>
                      </a: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132</a:t>
                      </a: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264</a:t>
                      </a: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5701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A0BBA0-A23E-45B4-9D34-DE09B928C8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 err="1"/>
              <a:t>Agreement</a:t>
            </a:r>
            <a:r>
              <a:rPr lang="sv-SE" dirty="0"/>
              <a:t> 3: </a:t>
            </a:r>
            <a:r>
              <a:rPr lang="sv-SE" dirty="0" err="1"/>
              <a:t>Requirements</a:t>
            </a:r>
            <a:r>
              <a:rPr lang="sv-SE" dirty="0"/>
              <a:t> and SCS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94630-6F74-4BB8-9604-C2B01FD16D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/>
              <a:t>BS </a:t>
            </a:r>
            <a:r>
              <a:rPr lang="sv-SE" dirty="0" err="1"/>
              <a:t>Rx</a:t>
            </a:r>
            <a:r>
              <a:rPr lang="sv-SE"/>
              <a:t> Requirement</a:t>
            </a:r>
            <a:r>
              <a:rPr lang="sv-SE" dirty="0"/>
              <a:t> </a:t>
            </a:r>
            <a:r>
              <a:rPr lang="sv-SE" dirty="0" err="1"/>
              <a:t>shall</a:t>
            </a:r>
            <a:r>
              <a:rPr lang="sv-SE" dirty="0"/>
              <a:t> be </a:t>
            </a:r>
            <a:r>
              <a:rPr lang="sv-SE" dirty="0" err="1"/>
              <a:t>specified</a:t>
            </a:r>
            <a:r>
              <a:rPr lang="sv-SE" dirty="0"/>
              <a:t> for </a:t>
            </a:r>
            <a:r>
              <a:rPr lang="sv-SE" dirty="0" err="1"/>
              <a:t>each</a:t>
            </a:r>
            <a:r>
              <a:rPr lang="sv-SE" dirty="0"/>
              <a:t> CBW and </a:t>
            </a:r>
            <a:r>
              <a:rPr lang="sv-SE" dirty="0" err="1"/>
              <a:t>each</a:t>
            </a:r>
            <a:r>
              <a:rPr lang="sv-SE" dirty="0"/>
              <a:t> SCS:</a:t>
            </a:r>
          </a:p>
          <a:p>
            <a:pPr marL="457200" lvl="1" indent="0">
              <a:buNone/>
            </a:pPr>
            <a:r>
              <a:rPr lang="sv-SE" dirty="0"/>
              <a:t>- FRC(s) </a:t>
            </a:r>
            <a:r>
              <a:rPr lang="sv-SE" dirty="0" err="1"/>
              <a:t>are</a:t>
            </a:r>
            <a:r>
              <a:rPr lang="sv-SE" dirty="0"/>
              <a:t> </a:t>
            </a:r>
            <a:r>
              <a:rPr lang="sv-SE" dirty="0" err="1"/>
              <a:t>needed</a:t>
            </a:r>
            <a:r>
              <a:rPr lang="sv-SE" dirty="0"/>
              <a:t> for all SCS.</a:t>
            </a:r>
          </a:p>
          <a:p>
            <a:endParaRPr lang="sv-SE" dirty="0"/>
          </a:p>
          <a:p>
            <a:pPr marL="0" indent="0">
              <a:buNone/>
            </a:pPr>
            <a:endParaRPr lang="sv-SE" dirty="0"/>
          </a:p>
          <a:p>
            <a:pPr marL="457200" lvl="1" indent="0">
              <a:buNone/>
            </a:pPr>
            <a:endParaRPr lang="sv-SE" dirty="0"/>
          </a:p>
          <a:p>
            <a:pPr lvl="1"/>
            <a:endParaRPr lang="sv-SE" dirty="0"/>
          </a:p>
          <a:p>
            <a:pPr marL="457200" lvl="1" indent="0">
              <a:buNone/>
            </a:pPr>
            <a:endParaRPr lang="sv-SE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38120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47568A-CB9D-4582-AB13-7B2D42437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Agreement</a:t>
            </a:r>
            <a:r>
              <a:rPr lang="sv-SE" dirty="0"/>
              <a:t> 4: </a:t>
            </a:r>
            <a:r>
              <a:rPr lang="sv-SE" dirty="0" err="1"/>
              <a:t>FRCs</a:t>
            </a:r>
            <a:r>
              <a:rPr lang="sv-SE" dirty="0"/>
              <a:t> for FR1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48B37FF-024C-4E29-92ED-1E5C173728E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1537838"/>
              </p:ext>
            </p:extLst>
          </p:nvPr>
        </p:nvGraphicFramePr>
        <p:xfrm>
          <a:off x="3203848" y="2132856"/>
          <a:ext cx="2736304" cy="30529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6304">
                  <a:extLst>
                    <a:ext uri="{9D8B030D-6E8A-4147-A177-3AD203B41FA5}">
                      <a16:colId xmlns:a16="http://schemas.microsoft.com/office/drawing/2014/main" val="2227045782"/>
                    </a:ext>
                  </a:extLst>
                </a:gridCol>
              </a:tblGrid>
              <a:tr h="4361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FRCs</a:t>
                      </a:r>
                      <a:r>
                        <a:rPr lang="sv-SE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for FR1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2268146959"/>
                  </a:ext>
                </a:extLst>
              </a:tr>
              <a:tr h="4361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5MHz-15kHz (25)</a:t>
                      </a: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3474902257"/>
                  </a:ext>
                </a:extLst>
              </a:tr>
              <a:tr h="4361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5MHz-30kHz (11)</a:t>
                      </a: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3099347137"/>
                  </a:ext>
                </a:extLst>
              </a:tr>
              <a:tr h="4361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10 MHz – 60kHz (11)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310502856"/>
                  </a:ext>
                </a:extLst>
              </a:tr>
              <a:tr h="4361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20MHz-15kHz (106)</a:t>
                      </a: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491451343"/>
                  </a:ext>
                </a:extLst>
              </a:tr>
              <a:tr h="4361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20MHz-30kHz (51)</a:t>
                      </a: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315878034"/>
                  </a:ext>
                </a:extLst>
              </a:tr>
              <a:tr h="4361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20MHz-60kHz (24)</a:t>
                      </a: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286039802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9DF41B12-924A-44BD-9395-D2B1A29AAB7F}"/>
              </a:ext>
            </a:extLst>
          </p:cNvPr>
          <p:cNvSpPr txBox="1"/>
          <p:nvPr/>
        </p:nvSpPr>
        <p:spPr>
          <a:xfrm>
            <a:off x="251520" y="5901012"/>
            <a:ext cx="8640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Note 1: </a:t>
            </a:r>
            <a:r>
              <a:rPr lang="sv-SE" dirty="0" err="1"/>
              <a:t>Number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RBs </a:t>
            </a:r>
            <a:r>
              <a:rPr lang="sv-SE" dirty="0" err="1"/>
              <a:t>needs</a:t>
            </a:r>
            <a:r>
              <a:rPr lang="sv-SE" dirty="0"/>
              <a:t> to be </a:t>
            </a:r>
            <a:r>
              <a:rPr lang="sv-SE" dirty="0" err="1"/>
              <a:t>revisited</a:t>
            </a:r>
            <a:r>
              <a:rPr lang="sv-SE" dirty="0"/>
              <a:t> </a:t>
            </a:r>
            <a:r>
              <a:rPr lang="sv-SE" dirty="0" err="1"/>
              <a:t>pending</a:t>
            </a:r>
            <a:r>
              <a:rPr lang="sv-SE" dirty="0"/>
              <a:t> on the decision on the </a:t>
            </a:r>
            <a:r>
              <a:rPr lang="sv-SE" dirty="0" err="1"/>
              <a:t>spectrum</a:t>
            </a:r>
            <a:r>
              <a:rPr lang="sv-SE" dirty="0"/>
              <a:t> 	</a:t>
            </a:r>
            <a:r>
              <a:rPr lang="sv-SE" dirty="0" err="1"/>
              <a:t>utilization</a:t>
            </a:r>
            <a:endParaRPr lang="sv-SE" dirty="0"/>
          </a:p>
          <a:p>
            <a:r>
              <a:rPr lang="sv-SE" dirty="0"/>
              <a:t>Note 2: FRC 10MHz – 60 kHz is </a:t>
            </a:r>
            <a:r>
              <a:rPr lang="sv-SE" dirty="0" err="1"/>
              <a:t>lower</a:t>
            </a:r>
            <a:r>
              <a:rPr lang="sv-SE" dirty="0"/>
              <a:t> </a:t>
            </a:r>
            <a:r>
              <a:rPr lang="sv-SE" dirty="0" err="1"/>
              <a:t>priority</a:t>
            </a:r>
            <a:r>
              <a:rPr lang="sv-SE" dirty="0"/>
              <a:t>, it </a:t>
            </a:r>
            <a:r>
              <a:rPr lang="sv-SE" dirty="0" err="1"/>
              <a:t>might</a:t>
            </a:r>
            <a:r>
              <a:rPr lang="sv-SE" dirty="0"/>
              <a:t> be </a:t>
            </a:r>
            <a:r>
              <a:rPr lang="sv-SE"/>
              <a:t>revisited.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45219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D9FFA1-C567-4B74-ADBD-8A34B9ED6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Agreement</a:t>
            </a:r>
            <a:r>
              <a:rPr lang="sv-SE" dirty="0"/>
              <a:t> 5: </a:t>
            </a:r>
            <a:r>
              <a:rPr lang="sv-SE" dirty="0" err="1"/>
              <a:t>FRCs</a:t>
            </a:r>
            <a:r>
              <a:rPr lang="sv-SE" dirty="0"/>
              <a:t> for FR2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0AD7882-4864-4138-BC86-83EE4DE7FCF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43084061"/>
              </p:ext>
            </p:extLst>
          </p:nvPr>
        </p:nvGraphicFramePr>
        <p:xfrm>
          <a:off x="2627784" y="1988840"/>
          <a:ext cx="27432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19338313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F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RCs for FR2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14786916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50MHz-60kHz(66)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6845163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50MHz-120kHz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(32)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39405826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100MHz-120kHz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(66)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31497404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3911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1A1DAD-8E92-401B-9220-96F97E00CD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/>
              <a:t>Simulation </a:t>
            </a:r>
            <a:r>
              <a:rPr lang="sv-SE" dirty="0" err="1"/>
              <a:t>assumptions</a:t>
            </a:r>
            <a:r>
              <a:rPr lang="sv-SE" dirty="0"/>
              <a:t> SNR </a:t>
            </a:r>
            <a:r>
              <a:rPr lang="sv-SE" dirty="0" err="1"/>
              <a:t>value</a:t>
            </a:r>
            <a:r>
              <a:rPr lang="sv-SE" dirty="0"/>
              <a:t> - REFSENS and ICS (FR1 and FR2)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96673C5-2227-44A8-AE41-B738A614C12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9933957"/>
              </p:ext>
            </p:extLst>
          </p:nvPr>
        </p:nvGraphicFramePr>
        <p:xfrm>
          <a:off x="395536" y="1514048"/>
          <a:ext cx="8352928" cy="5227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8128">
                  <a:extLst>
                    <a:ext uri="{9D8B030D-6E8A-4147-A177-3AD203B41FA5}">
                      <a16:colId xmlns:a16="http://schemas.microsoft.com/office/drawing/2014/main" val="360438307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306499613"/>
                    </a:ext>
                  </a:extLst>
                </a:gridCol>
              </a:tblGrid>
              <a:tr h="2702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Parameter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Value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14753160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Propagation</a:t>
                      </a: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AWGN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8755670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Modulation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QPSK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2298235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Coding rate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1/3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3049624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Symbol type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CP-OFDM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42887904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HARQ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None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8270433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#antenna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9793275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Criteria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SNR at 95% throughput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18692100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TBS (*)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TBD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32383316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CRC for TB (*)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20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24bits for TB size &gt; 3824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20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16bits for TB size </a:t>
                      </a:r>
                      <a:r>
                        <a:rPr kumimoji="1" lang="zh-CN" altLang="en-US" sz="20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≤</a:t>
                      </a:r>
                      <a:r>
                        <a:rPr kumimoji="1" lang="en-GB" sz="20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 3824</a:t>
                      </a:r>
                      <a:endParaRPr kumimoji="1" lang="en-US" sz="20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7607862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CRC for CB (*)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20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If more than 1 CB: 24bits</a:t>
                      </a:r>
                      <a:endParaRPr kumimoji="1" lang="en-US" sz="20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3312259093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(*): </a:t>
                      </a:r>
                      <a:r>
                        <a:rPr kumimoji="1" lang="sv-SE" sz="24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Values</a:t>
                      </a: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 </a:t>
                      </a:r>
                      <a:r>
                        <a:rPr kumimoji="1" lang="sv-SE" sz="24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would</a:t>
                      </a: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 be </a:t>
                      </a:r>
                      <a:r>
                        <a:rPr kumimoji="1" lang="sv-SE" sz="24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further</a:t>
                      </a: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 </a:t>
                      </a:r>
                      <a:r>
                        <a:rPr kumimoji="1" lang="sv-SE" sz="24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discussed</a:t>
                      </a: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 via email and </a:t>
                      </a:r>
                      <a:r>
                        <a:rPr kumimoji="1" lang="sv-SE" sz="24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agreed</a:t>
                      </a: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 by </a:t>
                      </a:r>
                      <a:r>
                        <a:rPr kumimoji="1" lang="sv-SE" sz="24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Oct</a:t>
                      </a: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., 27th 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20759859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74900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1A1DAD-8E92-401B-9220-96F97E00CD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/>
              <a:t>Simulation </a:t>
            </a:r>
            <a:r>
              <a:rPr lang="sv-SE" dirty="0" err="1"/>
              <a:t>assumptions</a:t>
            </a:r>
            <a:r>
              <a:rPr lang="sv-SE" dirty="0"/>
              <a:t> SNR </a:t>
            </a:r>
            <a:r>
              <a:rPr lang="sv-SE" dirty="0" err="1"/>
              <a:t>value</a:t>
            </a:r>
            <a:r>
              <a:rPr lang="sv-SE" dirty="0"/>
              <a:t> – </a:t>
            </a:r>
            <a:r>
              <a:rPr lang="sv-SE" dirty="0" err="1"/>
              <a:t>Dynamic</a:t>
            </a:r>
            <a:r>
              <a:rPr lang="sv-SE" dirty="0"/>
              <a:t> Range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96673C5-2227-44A8-AE41-B738A614C12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21808195"/>
              </p:ext>
            </p:extLst>
          </p:nvPr>
        </p:nvGraphicFramePr>
        <p:xfrm>
          <a:off x="395536" y="1484784"/>
          <a:ext cx="8291264" cy="5166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6464">
                  <a:extLst>
                    <a:ext uri="{9D8B030D-6E8A-4147-A177-3AD203B41FA5}">
                      <a16:colId xmlns:a16="http://schemas.microsoft.com/office/drawing/2014/main" val="360438307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306499613"/>
                    </a:ext>
                  </a:extLst>
                </a:gridCol>
              </a:tblGrid>
              <a:tr h="2702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Parameter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Value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14753160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Propagation</a:t>
                      </a: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AWGN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8755670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Modulation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16QAM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2298235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Coding rate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2/3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304962466"/>
                  </a:ext>
                </a:extLst>
              </a:tr>
              <a:tr h="1166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Symbol type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CP-OFDM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42887904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HARQ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None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8270433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#antenna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9793275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Criteria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SNR at 95% throughput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18692100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TBS (*)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TBD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7680020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CRC for TB (*)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8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24bits for TB size &gt; 3824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8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16bits for TB size </a:t>
                      </a:r>
                      <a:r>
                        <a:rPr kumimoji="1" lang="zh-CN" altLang="en-US" sz="18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≤</a:t>
                      </a:r>
                      <a:r>
                        <a:rPr kumimoji="1" lang="en-GB" sz="18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 3824</a:t>
                      </a:r>
                      <a:endParaRPr kumimoji="1" lang="en-US" sz="18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21400587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CRC for CB (*)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8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If more than 1 CB: 24bits</a:t>
                      </a:r>
                      <a:endParaRPr kumimoji="1" lang="en-US" sz="18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2315077537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(*): </a:t>
                      </a:r>
                      <a:r>
                        <a:rPr kumimoji="1" lang="sv-SE" sz="24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Values</a:t>
                      </a: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 </a:t>
                      </a:r>
                      <a:r>
                        <a:rPr kumimoji="1" lang="sv-SE" sz="24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would</a:t>
                      </a: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 be </a:t>
                      </a:r>
                      <a:r>
                        <a:rPr kumimoji="1" lang="sv-SE" sz="24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further</a:t>
                      </a: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 </a:t>
                      </a:r>
                      <a:r>
                        <a:rPr kumimoji="1" lang="sv-SE" sz="24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discussed</a:t>
                      </a: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 via email and </a:t>
                      </a:r>
                      <a:r>
                        <a:rPr kumimoji="1" lang="sv-SE" sz="24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agreed</a:t>
                      </a: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 by </a:t>
                      </a:r>
                      <a:r>
                        <a:rPr kumimoji="1" lang="sv-SE" sz="24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Oct</a:t>
                      </a: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., 27th 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25712343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09007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4914</TotalTime>
  <Words>521</Words>
  <Application>Microsoft Office PowerPoint</Application>
  <PresentationFormat>On-screen Show (4:3)</PresentationFormat>
  <Paragraphs>138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DengXian</vt:lpstr>
      <vt:lpstr>MS PGothic</vt:lpstr>
      <vt:lpstr>SimSun</vt:lpstr>
      <vt:lpstr>SimSun</vt:lpstr>
      <vt:lpstr>Arial</vt:lpstr>
      <vt:lpstr>Calibri</vt:lpstr>
      <vt:lpstr>Times New Roman</vt:lpstr>
      <vt:lpstr>Office テーマ</vt:lpstr>
      <vt:lpstr>Visio</vt:lpstr>
      <vt:lpstr>WF on FRC for BS receiver requirements and simulation assumptions</vt:lpstr>
      <vt:lpstr>Background</vt:lpstr>
      <vt:lpstr>Agreement 1: PRBs coverage FR1</vt:lpstr>
      <vt:lpstr>Agreement 2: PRBs coverage FR2</vt:lpstr>
      <vt:lpstr>Agreement 3: Requirements and SCS </vt:lpstr>
      <vt:lpstr>Agreement 4: FRCs for FR1</vt:lpstr>
      <vt:lpstr>Agreement 5: FRCs for FR2</vt:lpstr>
      <vt:lpstr>Simulation assumptions SNR value - REFSENS and ICS (FR1 and FR2)</vt:lpstr>
      <vt:lpstr>Simulation assumptions SNR value – Dynamic Range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BS RF requirements impacts - NB-IoT TDD</dc:title>
  <dc:creator>dominique.everaere@ericsson.com</dc:creator>
  <cp:lastModifiedBy>Dominique Everaere</cp:lastModifiedBy>
  <cp:revision>292</cp:revision>
  <dcterms:created xsi:type="dcterms:W3CDTF">2017-01-18T16:32:26Z</dcterms:created>
  <dcterms:modified xsi:type="dcterms:W3CDTF">2017-10-13T07:54:53Z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