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9"/>
  </p:notesMasterIdLst>
  <p:sldIdLst>
    <p:sldId id="256" r:id="rId2"/>
    <p:sldId id="311" r:id="rId3"/>
    <p:sldId id="290" r:id="rId4"/>
    <p:sldId id="307" r:id="rId5"/>
    <p:sldId id="310" r:id="rId6"/>
    <p:sldId id="308" r:id="rId7"/>
    <p:sldId id="309" r:id="rId8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Huawei" initials="HW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8824" autoAdjust="0"/>
    <p:restoredTop sz="95142" autoAdjust="0"/>
  </p:normalViewPr>
  <p:slideViewPr>
    <p:cSldViewPr>
      <p:cViewPr varScale="1">
        <p:scale>
          <a:sx n="68" d="100"/>
          <a:sy n="68" d="100"/>
        </p:scale>
        <p:origin x="1722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B81D800-0AAA-428C-ACBD-89301BBFB181}" type="datetimeFigureOut">
              <a:rPr lang="en-US" smtClean="0"/>
              <a:pPr/>
              <a:t>10/12/2017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F1503EF-5D65-46B0-B5BB-2CA820B377E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978052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2017/10/12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467544" y="260648"/>
            <a:ext cx="4824536" cy="1080120"/>
          </a:xfrm>
        </p:spPr>
        <p:txBody>
          <a:bodyPr>
            <a:normAutofit/>
          </a:bodyPr>
          <a:lstStyle/>
          <a:p>
            <a:pPr algn="l"/>
            <a:r>
              <a:rPr lang="en-US" altLang="zh-CN" sz="2200" dirty="0"/>
              <a:t>3GPP TSG-RAN WG4 Meeting 84bis</a:t>
            </a:r>
            <a:br>
              <a:rPr lang="en-US" altLang="zh-CN" sz="2200" dirty="0"/>
            </a:br>
            <a:r>
              <a:rPr lang="en-US" altLang="zh-CN" sz="2200" dirty="0"/>
              <a:t>Dubrovnik, Croatia, 09-14 October 2017	</a:t>
            </a:r>
            <a:endParaRPr lang="zh-CN" altLang="en-US" sz="2200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755576" y="4005064"/>
            <a:ext cx="7920880" cy="2160240"/>
          </a:xfrm>
        </p:spPr>
        <p:txBody>
          <a:bodyPr>
            <a:normAutofit/>
          </a:bodyPr>
          <a:lstStyle/>
          <a:p>
            <a:endParaRPr lang="sv-SE" altLang="zh-CN" dirty="0">
              <a:solidFill>
                <a:schemeClr val="tx1"/>
              </a:solidFill>
            </a:endParaRPr>
          </a:p>
          <a:p>
            <a:r>
              <a:rPr lang="sv-SE" altLang="zh-CN" dirty="0">
                <a:solidFill>
                  <a:schemeClr val="tx1"/>
                </a:solidFill>
              </a:rPr>
              <a:t>Ericsson</a:t>
            </a:r>
            <a:endParaRPr lang="zh-CN" altLang="en-US" dirty="0">
              <a:solidFill>
                <a:schemeClr val="tx1"/>
              </a:solidFill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323528" y="2132856"/>
            <a:ext cx="8640960" cy="212365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/>
              <a:t>WF on synchronous and asynchronous definitions for LTE-NR DC in Rel-15</a:t>
            </a:r>
            <a:endParaRPr lang="zh-CN" altLang="en-US" sz="4400" dirty="0"/>
          </a:p>
        </p:txBody>
      </p:sp>
      <p:sp>
        <p:nvSpPr>
          <p:cNvPr id="5" name="TextBox 4"/>
          <p:cNvSpPr txBox="1"/>
          <p:nvPr/>
        </p:nvSpPr>
        <p:spPr>
          <a:xfrm>
            <a:off x="7092280" y="620688"/>
            <a:ext cx="1728192" cy="4308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200" dirty="0"/>
              <a:t>R4-1711842</a:t>
            </a:r>
            <a:endParaRPr lang="zh-CN" altLang="en-US" sz="2200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417638"/>
            <a:ext cx="8229600" cy="5251722"/>
          </a:xfrm>
        </p:spPr>
        <p:txBody>
          <a:bodyPr>
            <a:normAutofit fontScale="92500" lnSpcReduction="20000"/>
          </a:bodyPr>
          <a:lstStyle/>
          <a:p>
            <a:r>
              <a:rPr lang="en-US" dirty="0"/>
              <a:t>Following contributions in RAN4 discuss the issue: </a:t>
            </a:r>
          </a:p>
          <a:p>
            <a:pPr lvl="1"/>
            <a:r>
              <a:rPr lang="en-US" dirty="0"/>
              <a:t>R4-1710210, Consideration on synchronization requirements for LTE NR DC, Huawei, </a:t>
            </a:r>
            <a:r>
              <a:rPr lang="en-US" dirty="0" err="1"/>
              <a:t>HiSilicon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R4-1710891, Synchronization requirements for TDD intra-band LTE-NR DC, </a:t>
            </a:r>
            <a:r>
              <a:rPr lang="en-US" dirty="0" err="1"/>
              <a:t>MediaTek</a:t>
            </a:r>
            <a:r>
              <a:rPr lang="en-US" dirty="0"/>
              <a:t> [RAN4#84bis]</a:t>
            </a:r>
          </a:p>
          <a:p>
            <a:pPr lvl="1"/>
            <a:r>
              <a:rPr lang="en-US" dirty="0"/>
              <a:t>R4-1711478, Definition of synchronous and asynchronous Dual connectivity in Rel-15 LTE-NR combinations, Ericsson [RAN4#84bis]</a:t>
            </a:r>
          </a:p>
          <a:p>
            <a:pPr lvl="1"/>
            <a:r>
              <a:rPr lang="en-US" dirty="0"/>
              <a:t>R4-1710616, Discussion on MRTD and MTTD in Dual Connectivity, LG [RAN4#84bis]</a:t>
            </a:r>
          </a:p>
          <a:p>
            <a:pPr lvl="1"/>
            <a:r>
              <a:rPr lang="en-US" dirty="0"/>
              <a:t>R4-1707699, LTE-NR DC power sharing assumptions below 6GHz, </a:t>
            </a:r>
            <a:r>
              <a:rPr lang="en-US" dirty="0" err="1"/>
              <a:t>InterDigital</a:t>
            </a:r>
            <a:r>
              <a:rPr lang="en-US" dirty="0"/>
              <a:t> [RAN4#84]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952785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sv-SE" dirty="0"/>
              <a:t>Scope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556792"/>
            <a:ext cx="8640960" cy="5040560"/>
          </a:xfrm>
        </p:spPr>
        <p:txBody>
          <a:bodyPr>
            <a:normAutofit fontScale="85000" lnSpcReduction="20000"/>
          </a:bodyPr>
          <a:lstStyle/>
          <a:p>
            <a:pPr hangingPunct="0"/>
            <a:r>
              <a:rPr lang="en-US" sz="4400" dirty="0"/>
              <a:t>This WF includes:</a:t>
            </a:r>
          </a:p>
          <a:p>
            <a:pPr lvl="1" hangingPunct="0"/>
            <a:r>
              <a:rPr lang="en-US" sz="4000" dirty="0"/>
              <a:t>Inter-band LTE NR DC</a:t>
            </a:r>
          </a:p>
          <a:p>
            <a:pPr lvl="1" hangingPunct="0"/>
            <a:r>
              <a:rPr lang="en-US" sz="4000" dirty="0"/>
              <a:t>Intra-band LTE-NR DC</a:t>
            </a:r>
          </a:p>
          <a:p>
            <a:pPr hangingPunct="0"/>
            <a:r>
              <a:rPr lang="en-US" sz="4400" dirty="0"/>
              <a:t>All duplex combinations are included:</a:t>
            </a:r>
          </a:p>
          <a:p>
            <a:pPr lvl="1" hangingPunct="0"/>
            <a:r>
              <a:rPr lang="en-US" sz="4000" dirty="0"/>
              <a:t>TDD-TDD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FDD-FDD (</a:t>
            </a:r>
            <a:r>
              <a:rPr lang="en-US" sz="4000" dirty="0" err="1"/>
              <a:t>PCell-PSCell</a:t>
            </a:r>
            <a:r>
              <a:rPr lang="en-US" sz="4000" dirty="0"/>
              <a:t>)</a:t>
            </a:r>
          </a:p>
          <a:p>
            <a:pPr lvl="1" hangingPunct="0"/>
            <a:r>
              <a:rPr lang="en-US" sz="4000" dirty="0"/>
              <a:t>TDD-FDD (</a:t>
            </a:r>
            <a:r>
              <a:rPr lang="en-US" sz="4000" dirty="0" err="1"/>
              <a:t>PCell-PSCell</a:t>
            </a:r>
            <a:r>
              <a:rPr lang="en-US" sz="4000" dirty="0"/>
              <a:t> or </a:t>
            </a:r>
            <a:r>
              <a:rPr lang="en-US" sz="4000" dirty="0" err="1"/>
              <a:t>PSCell-PCell</a:t>
            </a:r>
            <a:r>
              <a:rPr lang="en-US" sz="4000" dirty="0"/>
              <a:t>)</a:t>
            </a:r>
          </a:p>
          <a:p>
            <a:pPr hangingPunct="0"/>
            <a:r>
              <a:rPr lang="en-US" sz="4400" dirty="0"/>
              <a:t>LTE CC will be in FR1 while NR CC can be either FR1 or FR2.</a:t>
            </a:r>
          </a:p>
        </p:txBody>
      </p:sp>
    </p:spTree>
    <p:extLst>
      <p:ext uri="{BB962C8B-B14F-4D97-AF65-F5344CB8AC3E}">
        <p14:creationId xmlns:p14="http://schemas.microsoft.com/office/powerpoint/2010/main" val="68312688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(1/2)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All UEs support asynchronous DC between LTE and NR for inter-band LTE-NR in Rel-15.</a:t>
            </a:r>
          </a:p>
          <a:p>
            <a:pPr lvl="1"/>
            <a:r>
              <a:rPr lang="en-US" dirty="0"/>
              <a:t>Asynchronous here refers to subframe/slot timing boundary alignment</a:t>
            </a:r>
          </a:p>
          <a:p>
            <a:r>
              <a:rPr lang="en-US" dirty="0"/>
              <a:t>Following MRTD and MTTD is defined: 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68897981"/>
              </p:ext>
            </p:extLst>
          </p:nvPr>
        </p:nvGraphicFramePr>
        <p:xfrm>
          <a:off x="642391" y="3663497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15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b="1" dirty="0">
                          <a:effectLst/>
                        </a:rPr>
                        <a:t>500</a:t>
                      </a:r>
                      <a:endParaRPr lang="sv-SE" sz="1800" b="1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30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62.5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62.5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685549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en-US" dirty="0"/>
              <a:t>Inter-band LTE-NR DC (2/2)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380313"/>
            <a:ext cx="8229600" cy="4853136"/>
          </a:xfrm>
        </p:spPr>
        <p:txBody>
          <a:bodyPr>
            <a:normAutofit/>
          </a:bodyPr>
          <a:lstStyle/>
          <a:p>
            <a:r>
              <a:rPr lang="en-US" dirty="0"/>
              <a:t>For inter-band TDD-TDD (</a:t>
            </a:r>
            <a:r>
              <a:rPr lang="en-US" dirty="0" err="1"/>
              <a:t>PCell-PSCell</a:t>
            </a:r>
            <a:r>
              <a:rPr lang="en-US" dirty="0"/>
              <a:t>) and inter-band TDD-FDD (</a:t>
            </a:r>
            <a:r>
              <a:rPr lang="en-US" dirty="0" err="1"/>
              <a:t>PCell-PSCell</a:t>
            </a:r>
            <a:r>
              <a:rPr lang="en-US" dirty="0"/>
              <a:t> or </a:t>
            </a:r>
            <a:r>
              <a:rPr lang="en-US" dirty="0" err="1"/>
              <a:t>PSCell-PCell</a:t>
            </a:r>
            <a:r>
              <a:rPr lang="en-US" dirty="0"/>
              <a:t>) combinations,</a:t>
            </a:r>
          </a:p>
          <a:p>
            <a:pPr lvl="1"/>
            <a:r>
              <a:rPr lang="en-US" dirty="0"/>
              <a:t>Simultaneous RXTX in DC operation can be supported based on UE Capability. </a:t>
            </a:r>
            <a:endParaRPr lang="en-US" strike="sngStrike" dirty="0"/>
          </a:p>
        </p:txBody>
      </p:sp>
    </p:spTree>
    <p:extLst>
      <p:ext uri="{BB962C8B-B14F-4D97-AF65-F5344CB8AC3E}">
        <p14:creationId xmlns:p14="http://schemas.microsoft.com/office/powerpoint/2010/main" val="169471872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(1)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15516" y="1083539"/>
            <a:ext cx="8712968" cy="3857629"/>
          </a:xfrm>
        </p:spPr>
        <p:txBody>
          <a:bodyPr>
            <a:normAutofit fontScale="92500" lnSpcReduction="10000"/>
          </a:bodyPr>
          <a:lstStyle/>
          <a:p>
            <a:pPr hangingPunct="0"/>
            <a:r>
              <a:rPr lang="en-US" dirty="0"/>
              <a:t>For TDD-TDD case, </a:t>
            </a:r>
          </a:p>
          <a:p>
            <a:pPr lvl="1" hangingPunct="0"/>
            <a:r>
              <a:rPr lang="en-US" dirty="0"/>
              <a:t>Synchronous DC operation as well as NR DL/UL resource assignment to avoid DL/UL interference with LTE TDD is needed for intra-band LTE-NR DC.</a:t>
            </a:r>
            <a:endParaRPr lang="sv-SE" dirty="0"/>
          </a:p>
          <a:p>
            <a:pPr lvl="1" hangingPunct="0"/>
            <a:r>
              <a:rPr lang="en-US" dirty="0"/>
              <a:t>It is proposed </a:t>
            </a:r>
            <a:r>
              <a:rPr lang="en-US"/>
              <a:t>to only </a:t>
            </a:r>
            <a:r>
              <a:rPr lang="en-US" dirty="0"/>
              <a:t>consider </a:t>
            </a:r>
            <a:r>
              <a:rPr lang="en-GB" dirty="0"/>
              <a:t>collocation scenario for </a:t>
            </a:r>
            <a:r>
              <a:rPr lang="en-US" dirty="0"/>
              <a:t>intra-band LTE-NR DC in Rel-15.</a:t>
            </a:r>
          </a:p>
          <a:p>
            <a:pPr lvl="1" hangingPunct="0"/>
            <a:r>
              <a:rPr lang="en-US" dirty="0"/>
              <a:t>UE shall support the synchronous TDD-TDD LTE-NR intra-band DC provided that the MRTD at the UE does not exceed values shown in the table below: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55546921"/>
              </p:ext>
            </p:extLst>
          </p:nvPr>
        </p:nvGraphicFramePr>
        <p:xfrm>
          <a:off x="1187623" y="4869160"/>
          <a:ext cx="6768753" cy="1724625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140801">
                  <a:extLst>
                    <a:ext uri="{9D8B030D-6E8A-4147-A177-3AD203B41FA5}">
                      <a16:colId xmlns:a16="http://schemas.microsoft.com/office/drawing/2014/main" val="3436992800"/>
                    </a:ext>
                  </a:extLst>
                </a:gridCol>
                <a:gridCol w="1451487">
                  <a:extLst>
                    <a:ext uri="{9D8B030D-6E8A-4147-A177-3AD203B41FA5}">
                      <a16:colId xmlns:a16="http://schemas.microsoft.com/office/drawing/2014/main" val="1145539766"/>
                    </a:ext>
                  </a:extLst>
                </a:gridCol>
                <a:gridCol w="2016224">
                  <a:extLst>
                    <a:ext uri="{9D8B030D-6E8A-4147-A177-3AD203B41FA5}">
                      <a16:colId xmlns:a16="http://schemas.microsoft.com/office/drawing/2014/main" val="3362716398"/>
                    </a:ext>
                  </a:extLst>
                </a:gridCol>
                <a:gridCol w="2160241">
                  <a:extLst>
                    <a:ext uri="{9D8B030D-6E8A-4147-A177-3AD203B41FA5}">
                      <a16:colId xmlns:a16="http://schemas.microsoft.com/office/drawing/2014/main" val="832650772"/>
                    </a:ext>
                  </a:extLst>
                </a:gridCol>
              </a:tblGrid>
              <a:tr h="901665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LTE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NR SCS (kHz)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MRTD (µs) for 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MTTD (µs) for asynchronous operation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8607458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15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562225412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>
                          <a:effectLst/>
                        </a:rPr>
                        <a:t>30</a:t>
                      </a:r>
                      <a:endParaRPr lang="sv-SE" sz="14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91721289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15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60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TBD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1800" dirty="0">
                          <a:effectLst/>
                        </a:rPr>
                        <a:t>NA</a:t>
                      </a:r>
                      <a:endParaRPr lang="sv-SE" sz="14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2135574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86641258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Intra-band LTE-NR DC (2)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24744"/>
            <a:ext cx="8712968" cy="4104457"/>
          </a:xfrm>
        </p:spPr>
        <p:txBody>
          <a:bodyPr>
            <a:normAutofit/>
          </a:bodyPr>
          <a:lstStyle/>
          <a:p>
            <a:pPr hangingPunct="0"/>
            <a:r>
              <a:rPr lang="en-US" dirty="0"/>
              <a:t>For FDD-FDD intra-band LTE-NR, </a:t>
            </a:r>
          </a:p>
          <a:p>
            <a:pPr lvl="1" hangingPunct="0"/>
            <a:r>
              <a:rPr lang="en-US" dirty="0"/>
              <a:t>It is proposed to only consider </a:t>
            </a:r>
            <a:r>
              <a:rPr lang="en-GB" dirty="0"/>
              <a:t>collocation scenario for </a:t>
            </a:r>
            <a:r>
              <a:rPr lang="en-US" dirty="0"/>
              <a:t>intra-band LTE-NR DC in Rel-15.</a:t>
            </a:r>
          </a:p>
          <a:p>
            <a:pPr lvl="1" hangingPunct="0"/>
            <a:r>
              <a:rPr lang="en-US" dirty="0"/>
              <a:t>If UE supports asynchronous dual connectivity, following MRTD and MTTD is defined in this case: </a:t>
            </a:r>
          </a:p>
          <a:p>
            <a:pPr lvl="1" hangingPunct="0"/>
            <a:endParaRPr lang="sv-SE" dirty="0"/>
          </a:p>
          <a:p>
            <a:endParaRPr lang="en-US" dirty="0"/>
          </a:p>
        </p:txBody>
      </p:sp>
      <p:graphicFrame>
        <p:nvGraphicFramePr>
          <p:cNvPr id="6" name="Table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42822079"/>
              </p:ext>
            </p:extLst>
          </p:nvPr>
        </p:nvGraphicFramePr>
        <p:xfrm>
          <a:off x="812557" y="3718964"/>
          <a:ext cx="7859217" cy="302047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1428554">
                  <a:extLst>
                    <a:ext uri="{9D8B030D-6E8A-4147-A177-3AD203B41FA5}">
                      <a16:colId xmlns:a16="http://schemas.microsoft.com/office/drawing/2014/main" val="3528457832"/>
                    </a:ext>
                  </a:extLst>
                </a:gridCol>
                <a:gridCol w="1428554">
                  <a:extLst>
                    <a:ext uri="{9D8B030D-6E8A-4147-A177-3AD203B41FA5}">
                      <a16:colId xmlns:a16="http://schemas.microsoft.com/office/drawing/2014/main" val="295546502"/>
                    </a:ext>
                  </a:extLst>
                </a:gridCol>
                <a:gridCol w="2413672">
                  <a:extLst>
                    <a:ext uri="{9D8B030D-6E8A-4147-A177-3AD203B41FA5}">
                      <a16:colId xmlns:a16="http://schemas.microsoft.com/office/drawing/2014/main" val="561297776"/>
                    </a:ext>
                  </a:extLst>
                </a:gridCol>
                <a:gridCol w="2588437">
                  <a:extLst>
                    <a:ext uri="{9D8B030D-6E8A-4147-A177-3AD203B41FA5}">
                      <a16:colId xmlns:a16="http://schemas.microsoft.com/office/drawing/2014/main" val="2151612684"/>
                    </a:ext>
                  </a:extLst>
                </a:gridCol>
              </a:tblGrid>
              <a:tr h="1152128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LTE </a:t>
                      </a:r>
                      <a:r>
                        <a:rPr lang="en-GB" sz="2400" dirty="0" err="1">
                          <a:effectLst/>
                        </a:rPr>
                        <a:t>PCell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NR </a:t>
                      </a:r>
                      <a:r>
                        <a:rPr lang="en-GB" sz="2400" dirty="0" err="1">
                          <a:effectLst/>
                        </a:rPr>
                        <a:t>PSCell</a:t>
                      </a:r>
                      <a:r>
                        <a:rPr lang="en-GB" sz="2400" dirty="0">
                          <a:effectLst/>
                        </a:rPr>
                        <a:t> SCS (kHz)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MRTD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MTTD (µs) for asynchronous operation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3397411399"/>
                  </a:ext>
                </a:extLst>
              </a:tr>
              <a:tr h="533861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500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49595102"/>
                  </a:ext>
                </a:extLst>
              </a:tr>
              <a:tr h="437877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30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250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250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1841311336"/>
                  </a:ext>
                </a:extLst>
              </a:tr>
              <a:tr h="496173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60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>
                          <a:effectLst/>
                        </a:rPr>
                        <a:t>125</a:t>
                      </a:r>
                      <a:endParaRPr lang="sv-SE" sz="180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r>
                        <a:rPr lang="en-GB" sz="2400" dirty="0">
                          <a:effectLst/>
                        </a:rPr>
                        <a:t>125</a:t>
                      </a:r>
                      <a:endParaRPr lang="sv-SE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2626058273"/>
                  </a:ext>
                </a:extLst>
              </a:tr>
              <a:tr h="400434"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900"/>
                        </a:spcAft>
                      </a:pPr>
                      <a:endParaRPr lang="sv-SE" sz="1800" strike="sngStrike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:a16="http://schemas.microsoft.com/office/drawing/2014/main" val="4154752999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899560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11608</TotalTime>
  <Words>458</Words>
  <Application>Microsoft Office PowerPoint</Application>
  <PresentationFormat>On-screen Show (4:3)</PresentationFormat>
  <Paragraphs>92</Paragraphs>
  <Slides>7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宋体</vt:lpstr>
      <vt:lpstr>Arial</vt:lpstr>
      <vt:lpstr>Calibri</vt:lpstr>
      <vt:lpstr>Times New Roman</vt:lpstr>
      <vt:lpstr>Office 主题</vt:lpstr>
      <vt:lpstr>3GPP TSG-RAN WG4 Meeting 84bis Dubrovnik, Croatia, 09-14 October 2017 </vt:lpstr>
      <vt:lpstr>Background</vt:lpstr>
      <vt:lpstr>Scope</vt:lpstr>
      <vt:lpstr>Inter-band LTE-NR DC (1/2)</vt:lpstr>
      <vt:lpstr>Inter-band LTE-NR DC (2/2)</vt:lpstr>
      <vt:lpstr>Intra-band LTE-NR DC (1)</vt:lpstr>
      <vt:lpstr>Intra-band LTE-NR DC (2)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TSG-RAN WG4 Meeting #78                                                R4-16xxxx St. Julian’s, Malta, 15-19 February 2016</dc:title>
  <dc:creator>Huawei</dc:creator>
  <cp:lastModifiedBy>Imadur Rahman</cp:lastModifiedBy>
  <cp:revision>853</cp:revision>
  <dcterms:created xsi:type="dcterms:W3CDTF">2016-01-12T08:39:50Z</dcterms:created>
  <dcterms:modified xsi:type="dcterms:W3CDTF">2017-10-13T07:35:35Z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(4)hApJlqEoIQhGrbYX8JmQsmHXkkCJrGd358U7yUnC9xBcz8oW0DBsot9Rt6MrZ9uMTrzarrph
6Ct/kUvYqMHTNq4/plLp+EViwRUUsE5y0sZA8iJd05+m10FMDdvlmILjD0kQNYDsiX+rrElt
LUEdoCRm/i3aT/ap73Q1XYMbpTYtDzko8ylBr1tdwnNYMN9HLPAz2+gbDRA8E4rbUN6IDwTq
Jg0S78vJyxgjkMxBru</vt:lpwstr>
  </property>
  <property fmtid="{D5CDD505-2E9C-101B-9397-08002B2CF9AE}" pid="3" name="_new_ms_pID_725431">
    <vt:lpwstr>9qeFResnTiwtwHwXMHgK6MysHMWmfEeydeCu9v1O6SktFMn5yjMP69
h2qXdXvalYt5YEzrtfdyA+uv+EZFjVDTi0Xe511nzpca37v1uKka/BwV1AjGgNbs/fDds3i7
ruYYc5DuJS+R2TKUxBY89Tzaxl6M/vQw8xau9jMEdIeAAf7DO3+OndNokgpObeHKhsIJyUmJ
GJ12KXcoJO24SzSX94J3G4Z+ZNRyrk+7uC6r</vt:lpwstr>
  </property>
  <property fmtid="{D5CDD505-2E9C-101B-9397-08002B2CF9AE}" pid="4" name="_new_ms_pID_725432">
    <vt:lpwstr>qWKZepHQUhvXdogwgxgvbg30BcVCO2UPtGe6
+C0phx+x728U+QOwgnHIofOkpIdQf22PjP0K49clOIdnagfk+MN38nZJ00kK9PfMDRuMksmp
wt5L0zL0hyMcO4blA3PPwzeXJORpB5fbcynZmUxL1I3MZaHVVMbRwCG5pr6bi1iTcRvwS4Fg
mJhosD7Dvgkw9Uj4wYA1otaICGnWTcSZPq/YaHVdCf8Qd3cpfyaFGc</vt:lpwstr>
  </property>
  <property fmtid="{D5CDD505-2E9C-101B-9397-08002B2CF9AE}" pid="5" name="_NewReviewCycle">
    <vt:lpwstr/>
  </property>
  <property fmtid="{D5CDD505-2E9C-101B-9397-08002B2CF9AE}" pid="6" name="_new_ms_pID_725433">
    <vt:lpwstr>o4BuFXtceD/qMSrFAG
zaiBBohAGA4ePlybYp5xbcPlVxM=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1505869624</vt:lpwstr>
  </property>
</Properties>
</file>