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
  </p:notesMasterIdLst>
  <p:sldIdLst>
    <p:sldId id="256" r:id="rId3"/>
    <p:sldId id="257" r:id="rId4"/>
    <p:sldId id="258" r:id="rId5"/>
    <p:sldId id="259" r:id="rId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uawei" initials="HW"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824" autoAdjust="0"/>
    <p:restoredTop sz="95142" autoAdjust="0"/>
  </p:normalViewPr>
  <p:slideViewPr>
    <p:cSldViewPr>
      <p:cViewPr varScale="1">
        <p:scale>
          <a:sx n="111" d="100"/>
          <a:sy n="111" d="100"/>
        </p:scale>
        <p:origin x="2004" y="96"/>
      </p:cViewPr>
      <p:guideLst>
        <p:guide orient="horz" pos="2160"/>
        <p:guide pos="2871"/>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viewProps" Target="viewProps.xml"/><Relationship Id="rId8" Type="http://schemas.openxmlformats.org/officeDocument/2006/relationships/presProps" Target="presProps.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1" Type="http://schemas.openxmlformats.org/officeDocument/2006/relationships/commentAuthors" Target="commentAuthors.xml"/><Relationship Id="rId10" Type="http://schemas.openxmlformats.org/officeDocument/2006/relationships/tableStyles" Target="tableStyles.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81D800-0AAA-428C-ACBD-89301BBFB181}" type="datetimeFigureOut">
              <a:rPr lang="en-US" smtClean="0"/>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F1503EF-5D65-46B0-B5BB-2CA820B377E8}"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F1503EF-5D65-46B0-B5BB-2CA820B377E8}" type="slidenum">
              <a:rPr lang="en-US" smtClean="0"/>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67544" y="260648"/>
            <a:ext cx="4824536" cy="1080120"/>
          </a:xfrm>
        </p:spPr>
        <p:txBody>
          <a:bodyPr>
            <a:normAutofit/>
          </a:bodyPr>
          <a:lstStyle/>
          <a:p>
            <a:pPr algn="l"/>
            <a:r>
              <a:rPr lang="en-US" altLang="zh-CN" sz="2200" dirty="0"/>
              <a:t>3GPP TSG-RAN WG4 Meeting NR84bis	</a:t>
            </a:r>
            <a:endParaRPr lang="zh-CN" altLang="en-US" sz="2200" dirty="0"/>
          </a:p>
        </p:txBody>
      </p:sp>
      <p:sp>
        <p:nvSpPr>
          <p:cNvPr id="3" name="副标题 2"/>
          <p:cNvSpPr>
            <a:spLocks noGrp="1"/>
          </p:cNvSpPr>
          <p:nvPr>
            <p:ph type="subTitle" idx="1"/>
          </p:nvPr>
        </p:nvSpPr>
        <p:spPr>
          <a:xfrm>
            <a:off x="755576" y="3861048"/>
            <a:ext cx="7920880" cy="1368152"/>
          </a:xfrm>
        </p:spPr>
        <p:txBody>
          <a:bodyPr/>
          <a:lstStyle/>
          <a:p>
            <a:r>
              <a:rPr lang="en-US" altLang="sv-SE" dirty="0">
                <a:solidFill>
                  <a:schemeClr val="tx1"/>
                </a:solidFill>
              </a:rPr>
              <a:t>ZTE</a:t>
            </a:r>
            <a:r>
              <a:rPr lang="sv-SE" altLang="zh-CN" dirty="0">
                <a:solidFill>
                  <a:schemeClr val="tx1"/>
                </a:solidFill>
              </a:rPr>
              <a:t>, </a:t>
            </a:r>
            <a:r>
              <a:rPr lang="en-US" dirty="0">
                <a:solidFill>
                  <a:schemeClr val="tx1"/>
                </a:solidFill>
              </a:rPr>
              <a:t>Ericsson, Huawei</a:t>
            </a:r>
            <a:endParaRPr lang="en-US" dirty="0">
              <a:solidFill>
                <a:schemeClr val="tx1"/>
              </a:solidFill>
            </a:endParaRPr>
          </a:p>
        </p:txBody>
      </p:sp>
      <p:sp>
        <p:nvSpPr>
          <p:cNvPr id="4" name="TextBox 3"/>
          <p:cNvSpPr txBox="1"/>
          <p:nvPr/>
        </p:nvSpPr>
        <p:spPr>
          <a:xfrm>
            <a:off x="395536" y="1547713"/>
            <a:ext cx="8640960" cy="1438275"/>
          </a:xfrm>
          <a:prstGeom prst="rect">
            <a:avLst/>
          </a:prstGeom>
          <a:noFill/>
        </p:spPr>
        <p:txBody>
          <a:bodyPr wrap="square" rtlCol="0">
            <a:spAutoFit/>
          </a:bodyPr>
          <a:lstStyle/>
          <a:p>
            <a:pPr algn="ctr"/>
            <a:r>
              <a:rPr lang="en-US" altLang="zh-CN" sz="4400" dirty="0"/>
              <a:t>WF on Operator Protection in EMC Specification</a:t>
            </a:r>
            <a:endParaRPr lang="en-US" sz="4400" dirty="0"/>
          </a:p>
        </p:txBody>
      </p:sp>
      <p:sp>
        <p:nvSpPr>
          <p:cNvPr id="5" name="TextBox 4"/>
          <p:cNvSpPr txBox="1"/>
          <p:nvPr/>
        </p:nvSpPr>
        <p:spPr>
          <a:xfrm>
            <a:off x="7092280" y="620688"/>
            <a:ext cx="1728192" cy="429895"/>
          </a:xfrm>
          <a:prstGeom prst="rect">
            <a:avLst/>
          </a:prstGeom>
          <a:noFill/>
        </p:spPr>
        <p:txBody>
          <a:bodyPr wrap="square" rtlCol="0">
            <a:spAutoFit/>
          </a:bodyPr>
          <a:lstStyle/>
          <a:p>
            <a:r>
              <a:rPr lang="en-US" altLang="zh-CN" sz="2200" dirty="0"/>
              <a:t>R4-1711834</a:t>
            </a:r>
            <a:endParaRPr lang="zh-CN" altLang="en-US" sz="2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4137"/>
            <a:ext cx="8229600" cy="1143000"/>
          </a:xfrm>
        </p:spPr>
        <p:txBody>
          <a:bodyPr/>
          <a:lstStyle/>
          <a:p>
            <a:r>
              <a:rPr lang="sv-SE" dirty="0" err="1"/>
              <a:t>Background</a:t>
            </a:r>
            <a:endParaRPr lang="en-US" dirty="0"/>
          </a:p>
        </p:txBody>
      </p:sp>
      <p:sp>
        <p:nvSpPr>
          <p:cNvPr id="3" name="Content Placeholder 2"/>
          <p:cNvSpPr>
            <a:spLocks noGrp="1"/>
          </p:cNvSpPr>
          <p:nvPr>
            <p:ph idx="1"/>
          </p:nvPr>
        </p:nvSpPr>
        <p:spPr>
          <a:xfrm>
            <a:off x="147320" y="1059180"/>
            <a:ext cx="8874760" cy="5693410"/>
          </a:xfrm>
        </p:spPr>
        <p:txBody>
          <a:bodyPr>
            <a:noAutofit/>
          </a:bodyPr>
          <a:lstStyle/>
          <a:p>
            <a:r>
              <a:rPr lang="en-GB" sz="2000" dirty="0"/>
              <a:t>Based on the discussion in [1][2], the EMF exposure will exceed the ICNIRP limit during EMC test for Range 1-O and Range 2 NR BS if the test operator stands near the EUT. </a:t>
            </a:r>
            <a:endParaRPr lang="en-US" altLang="en-GB" sz="2000" dirty="0"/>
          </a:p>
          <a:p>
            <a:r>
              <a:rPr lang="en-GB" sz="2000" dirty="0"/>
              <a:t>Most of the Range 1-O and Range 2 NR BS </a:t>
            </a:r>
            <a:r>
              <a:rPr lang="en-GB" sz="2000" dirty="0">
                <a:sym typeface="+mn-ea"/>
              </a:rPr>
              <a:t>immunity </a:t>
            </a:r>
            <a:r>
              <a:rPr lang="en-GB" sz="2000" dirty="0"/>
              <a:t>testing can be implemented  inside the anechoic chamber to prevent the EMF exposure  except for </a:t>
            </a:r>
            <a:r>
              <a:rPr lang="en-GB" sz="2000" dirty="0">
                <a:sym typeface="+mn-ea"/>
              </a:rPr>
              <a:t>the electrostatic discharge (ESD) immunity test</a:t>
            </a:r>
            <a:r>
              <a:rPr lang="en-GB" sz="2000" dirty="0"/>
              <a:t>.</a:t>
            </a:r>
            <a:endParaRPr lang="en-GB" sz="2000" dirty="0"/>
          </a:p>
          <a:p>
            <a:r>
              <a:rPr lang="en-GB" sz="2000" dirty="0"/>
              <a:t>For the electrostatic discharge (ESD) immunity test, due to test operator needs to use the ESD simulator and stand very close to the EUT,  therefore some  possible methods should be considered to ensure the test operators’ safety to avoid large EMF exposure, which are listed as follow[2]: </a:t>
            </a:r>
            <a:endParaRPr lang="en-GB" sz="2000" dirty="0"/>
          </a:p>
          <a:p>
            <a:pPr lvl="1">
              <a:buClrTx/>
              <a:buFont typeface="Wingdings" panose="05000000000000000000" charset="0"/>
              <a:buChar char="Ø"/>
            </a:pPr>
            <a:r>
              <a:rPr lang="en-GB" sz="2000" dirty="0"/>
              <a:t>Option 1: Test the NR BS in receiver mode only.</a:t>
            </a:r>
            <a:endParaRPr lang="en-GB" sz="2000" dirty="0"/>
          </a:p>
          <a:p>
            <a:pPr lvl="1">
              <a:buClrTx/>
              <a:buFont typeface="Wingdings" panose="05000000000000000000" charset="0"/>
              <a:buChar char="Ø"/>
            </a:pPr>
            <a:r>
              <a:rPr lang="en-GB" sz="2000" dirty="0"/>
              <a:t>Option 2: Set the NR BS transmitting in a</a:t>
            </a:r>
            <a:r>
              <a:rPr lang="sv-SE" sz="1750" dirty="0"/>
              <a:t> feasible low power which is safe to the perator.</a:t>
            </a:r>
            <a:endParaRPr lang="sv-SE" sz="1750" dirty="0"/>
          </a:p>
          <a:p>
            <a:pPr lvl="1">
              <a:buClrTx/>
              <a:buFont typeface="Wingdings" panose="05000000000000000000" charset="0"/>
              <a:buChar char="Ø"/>
            </a:pPr>
            <a:r>
              <a:rPr lang="sv-SE" sz="1750" dirty="0"/>
              <a:t>Option 3: Implement ESD immunity test with a robot arm in the anechoic  chamber.</a:t>
            </a:r>
            <a:endParaRPr lang="sv-SE" sz="1750" dirty="0"/>
          </a:p>
          <a:p>
            <a:pPr marL="0" indent="0">
              <a:buNone/>
            </a:pPr>
            <a:endParaRPr lang="sv-SE"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a:t>WF </a:t>
            </a:r>
            <a:r>
              <a:rPr lang="sv-SE" dirty="0" err="1"/>
              <a:t>Agreement</a:t>
            </a:r>
            <a:endParaRPr lang="en-US" dirty="0"/>
          </a:p>
        </p:txBody>
      </p:sp>
      <p:sp>
        <p:nvSpPr>
          <p:cNvPr id="3" name="Content Placeholder 2"/>
          <p:cNvSpPr>
            <a:spLocks noGrp="1"/>
          </p:cNvSpPr>
          <p:nvPr>
            <p:ph idx="1"/>
          </p:nvPr>
        </p:nvSpPr>
        <p:spPr>
          <a:xfrm>
            <a:off x="154940" y="1130935"/>
            <a:ext cx="8807450" cy="5420995"/>
          </a:xfrm>
        </p:spPr>
        <p:txBody>
          <a:bodyPr>
            <a:normAutofit fontScale="97500"/>
          </a:bodyPr>
          <a:lstStyle/>
          <a:p>
            <a:pPr marL="457200" indent="-457200" fontAlgn="auto">
              <a:lnSpc>
                <a:spcPct val="150000"/>
              </a:lnSpc>
              <a:spcBef>
                <a:spcPts val="0"/>
              </a:spcBef>
              <a:buFont typeface="+mj-lt"/>
              <a:buAutoNum type="arabicPeriod"/>
            </a:pPr>
            <a:r>
              <a:rPr lang="en-US" sz="2400" dirty="0" smtClean="0">
                <a:solidFill>
                  <a:schemeClr val="tx1"/>
                </a:solidFill>
              </a:rPr>
              <a:t>Tests listed below will be aligned with the conformance part of the technical specification TS 38.113: </a:t>
            </a:r>
            <a:r>
              <a:rPr sz="1800" dirty="0" smtClean="0">
                <a:solidFill>
                  <a:schemeClr val="tx1"/>
                </a:solidFill>
              </a:rPr>
              <a:t>conducted </a:t>
            </a:r>
            <a:r>
              <a:rPr sz="1800" dirty="0">
                <a:solidFill>
                  <a:schemeClr val="tx1"/>
                </a:solidFill>
              </a:rPr>
              <a:t>emission, harmonics current emission, voltage fluctuations and flicker emission, electronic fast transients immunity, surge immunity,  conducted immunity, voltage dips and interruptions immunity</a:t>
            </a:r>
            <a:r>
              <a:rPr sz="1800" dirty="0" smtClean="0">
                <a:solidFill>
                  <a:schemeClr val="tx1"/>
                </a:solidFill>
              </a:rPr>
              <a:t>.</a:t>
            </a:r>
            <a:endParaRPr lang="en-US" sz="1800" dirty="0" smtClean="0">
              <a:solidFill>
                <a:schemeClr val="tx1"/>
              </a:solidFill>
            </a:endParaRPr>
          </a:p>
          <a:p>
            <a:pPr marL="457200" lvl="1" indent="0">
              <a:lnSpc>
                <a:spcPct val="150000"/>
              </a:lnSpc>
              <a:spcBef>
                <a:spcPts val="0"/>
              </a:spcBef>
              <a:buNone/>
            </a:pPr>
            <a:r>
              <a:rPr lang="en-US" sz="1800" dirty="0">
                <a:solidFill>
                  <a:schemeClr val="tx1"/>
                </a:solidFill>
              </a:rPr>
              <a:t>Configuration of operator protection in EMC is FFS.</a:t>
            </a:r>
            <a:endParaRPr lang="en-US" sz="1800" dirty="0">
              <a:solidFill>
                <a:schemeClr val="tx1"/>
              </a:solidFill>
            </a:endParaRPr>
          </a:p>
          <a:p>
            <a:pPr marL="0" indent="0">
              <a:lnSpc>
                <a:spcPct val="150000"/>
              </a:lnSpc>
              <a:spcBef>
                <a:spcPts val="0"/>
              </a:spcBef>
              <a:buNone/>
            </a:pPr>
            <a:r>
              <a:rPr lang="en-US" sz="2200" dirty="0" smtClean="0">
                <a:solidFill>
                  <a:schemeClr val="tx1"/>
                </a:solidFill>
              </a:rPr>
              <a:t>2. </a:t>
            </a:r>
            <a:r>
              <a:rPr sz="2200" dirty="0" smtClean="0">
                <a:solidFill>
                  <a:schemeClr val="tx1"/>
                </a:solidFill>
              </a:rPr>
              <a:t>To </a:t>
            </a:r>
            <a:r>
              <a:rPr sz="2200" dirty="0">
                <a:solidFill>
                  <a:schemeClr val="tx1"/>
                </a:solidFill>
              </a:rPr>
              <a:t>protect the test operator</a:t>
            </a:r>
            <a:r>
              <a:rPr lang="en-GB" sz="2000" dirty="0">
                <a:solidFill>
                  <a:schemeClr val="tx1"/>
                </a:solidFill>
              </a:rPr>
              <a:t> in ESD immunity test</a:t>
            </a:r>
            <a:r>
              <a:rPr lang="en-US" altLang="en-GB" sz="2000" dirty="0">
                <a:solidFill>
                  <a:schemeClr val="tx1"/>
                </a:solidFill>
              </a:rPr>
              <a:t>s</a:t>
            </a:r>
            <a:r>
              <a:rPr sz="2200" dirty="0">
                <a:solidFill>
                  <a:schemeClr val="tx1"/>
                </a:solidFill>
              </a:rPr>
              <a:t> for Range 1-O and Range </a:t>
            </a:r>
            <a:r>
              <a:rPr sz="2200" dirty="0" smtClean="0">
                <a:solidFill>
                  <a:schemeClr val="tx1"/>
                </a:solidFill>
              </a:rPr>
              <a:t>2</a:t>
            </a:r>
            <a:r>
              <a:rPr lang="en-US" sz="2200" dirty="0" smtClean="0">
                <a:solidFill>
                  <a:schemeClr val="tx1"/>
                </a:solidFill>
              </a:rPr>
              <a:t>-O</a:t>
            </a:r>
            <a:r>
              <a:rPr sz="2200" dirty="0" smtClean="0">
                <a:solidFill>
                  <a:schemeClr val="tx1"/>
                </a:solidFill>
              </a:rPr>
              <a:t> </a:t>
            </a:r>
            <a:r>
              <a:rPr sz="2200" dirty="0">
                <a:solidFill>
                  <a:schemeClr val="tx1"/>
                </a:solidFill>
              </a:rPr>
              <a:t>NR BS</a:t>
            </a:r>
            <a:r>
              <a:rPr lang="en-US" sz="2200" dirty="0">
                <a:solidFill>
                  <a:schemeClr val="tx1"/>
                </a:solidFill>
              </a:rPr>
              <a:t>, </a:t>
            </a:r>
            <a:r>
              <a:rPr lang="en-US" sz="2200" dirty="0" smtClean="0">
                <a:solidFill>
                  <a:schemeClr val="tx1"/>
                </a:solidFill>
                <a:uFillTx/>
                <a:sym typeface="+mn-ea"/>
              </a:rPr>
              <a:t>different options are considered</a:t>
            </a:r>
            <a:r>
              <a:rPr lang="en-US" sz="2200" u="sng" dirty="0" smtClean="0">
                <a:solidFill>
                  <a:schemeClr val="tx1"/>
                </a:solidFill>
                <a:uFillTx/>
                <a:sym typeface="+mn-ea"/>
              </a:rPr>
              <a:t>:</a:t>
            </a:r>
            <a:r>
              <a:rPr sz="2200" u="sng" dirty="0" smtClean="0">
                <a:solidFill>
                  <a:schemeClr val="tx1"/>
                </a:solidFill>
                <a:uFillTx/>
                <a:sym typeface="+mn-ea"/>
              </a:rPr>
              <a:t> </a:t>
            </a:r>
            <a:endParaRPr lang="en-US" sz="2200" u="sng" dirty="0" smtClean="0">
              <a:solidFill>
                <a:schemeClr val="tx1"/>
              </a:solidFill>
              <a:uFillTx/>
              <a:sym typeface="+mn-ea"/>
            </a:endParaRPr>
          </a:p>
          <a:p>
            <a:pPr lvl="1">
              <a:buClrTx/>
              <a:buFont typeface="Wingdings" panose="05000000000000000000" charset="0"/>
              <a:buChar char="Ø"/>
            </a:pPr>
            <a:r>
              <a:rPr lang="sv-SE" sz="1925" dirty="0">
                <a:solidFill>
                  <a:schemeClr val="tx1"/>
                </a:solidFill>
                <a:sym typeface="+mn-ea"/>
              </a:rPr>
              <a:t>Option 1: Test the NR BS in receiver mode only.</a:t>
            </a:r>
            <a:endParaRPr lang="sv-SE" sz="1925" dirty="0">
              <a:solidFill>
                <a:schemeClr val="tx1"/>
              </a:solidFill>
              <a:sym typeface="+mn-ea"/>
            </a:endParaRPr>
          </a:p>
          <a:p>
            <a:pPr lvl="1">
              <a:buClrTx/>
              <a:buFont typeface="Wingdings" panose="05000000000000000000" charset="0"/>
              <a:buChar char="Ø"/>
            </a:pPr>
            <a:r>
              <a:rPr lang="sv-SE" sz="1925" dirty="0">
                <a:solidFill>
                  <a:schemeClr val="tx1"/>
                </a:solidFill>
                <a:sym typeface="+mn-ea"/>
              </a:rPr>
              <a:t>Option 2: Set the NR BS transmitting in a feasible low power which is safe to the operator.</a:t>
            </a:r>
            <a:endParaRPr lang="sv-SE" sz="1925" dirty="0">
              <a:solidFill>
                <a:schemeClr val="tx1"/>
              </a:solidFill>
              <a:sym typeface="+mn-ea"/>
            </a:endParaRPr>
          </a:p>
          <a:p>
            <a:pPr lvl="1">
              <a:buClrTx/>
              <a:buFont typeface="Wingdings" panose="05000000000000000000" charset="0"/>
              <a:buChar char="Ø"/>
            </a:pPr>
            <a:r>
              <a:rPr lang="en-US" altLang="sv-SE" sz="1925" dirty="0">
                <a:solidFill>
                  <a:schemeClr val="tx1"/>
                </a:solidFill>
                <a:sym typeface="+mn-ea"/>
              </a:rPr>
              <a:t>Option 3: </a:t>
            </a:r>
            <a:r>
              <a:rPr lang="sv-SE" sz="1925" dirty="0">
                <a:solidFill>
                  <a:schemeClr val="tx1"/>
                </a:solidFill>
                <a:sym typeface="+mn-ea"/>
              </a:rPr>
              <a:t>Implement ESD immunity test with a robot arm in the anechoic chamber.</a:t>
            </a:r>
            <a:endParaRPr lang="sv-SE" sz="1925" dirty="0">
              <a:solidFill>
                <a:schemeClr val="tx1"/>
              </a:solidFill>
              <a:sym typeface="+mn-ea"/>
            </a:endParaRPr>
          </a:p>
          <a:p>
            <a:pPr lvl="1">
              <a:buClrTx/>
              <a:buFont typeface="Wingdings" panose="05000000000000000000" charset="0"/>
              <a:buChar char="Ø"/>
            </a:pPr>
            <a:r>
              <a:rPr lang="sv-SE" sz="1925" dirty="0" smtClean="0">
                <a:solidFill>
                  <a:schemeClr val="tx1"/>
                </a:solidFill>
                <a:sym typeface="+mn-ea"/>
              </a:rPr>
              <a:t>Other options are not precluded.</a:t>
            </a:r>
            <a:endParaRPr lang="sv-SE" sz="1925" dirty="0" smtClean="0">
              <a:solidFill>
                <a:schemeClr val="tx1"/>
              </a:solidFill>
              <a:sym typeface="+mn-ea"/>
            </a:endParaRPr>
          </a:p>
          <a:p>
            <a:pPr fontAlgn="auto">
              <a:lnSpc>
                <a:spcPct val="150000"/>
              </a:lnSpc>
              <a:spcBef>
                <a:spcPts val="0"/>
              </a:spcBef>
            </a:pPr>
            <a:endParaRPr sz="2200" dirty="0"/>
          </a:p>
          <a:p>
            <a:pPr fontAlgn="auto">
              <a:lnSpc>
                <a:spcPct val="150000"/>
              </a:lnSpc>
              <a:spcBef>
                <a:spcPts val="0"/>
              </a:spcBef>
            </a:pPr>
            <a:endParaRPr sz="2200" dirty="0"/>
          </a:p>
          <a:p>
            <a:pPr fontAlgn="auto">
              <a:lnSpc>
                <a:spcPct val="150000"/>
              </a:lnSpc>
              <a:spcBef>
                <a:spcPts val="0"/>
              </a:spcBef>
            </a:pPr>
            <a:endParaRPr sz="2200" dirty="0"/>
          </a:p>
          <a:p>
            <a:pPr marL="0" indent="0">
              <a:buNone/>
            </a:pPr>
            <a:endParaRPr lang="en-US" sz="22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err="1"/>
              <a:t>References</a:t>
            </a:r>
            <a:endParaRPr lang="en-US" dirty="0"/>
          </a:p>
        </p:txBody>
      </p:sp>
      <p:sp>
        <p:nvSpPr>
          <p:cNvPr id="3" name="Content Placeholder 2"/>
          <p:cNvSpPr>
            <a:spLocks noGrp="1"/>
          </p:cNvSpPr>
          <p:nvPr>
            <p:ph idx="1"/>
          </p:nvPr>
        </p:nvSpPr>
        <p:spPr/>
        <p:txBody>
          <a:bodyPr/>
          <a:lstStyle/>
          <a:p>
            <a:pPr marL="0" indent="0">
              <a:buNone/>
            </a:pPr>
            <a:r>
              <a:rPr lang="en-US" sz="1800" dirty="0"/>
              <a:t>[1] R4-1710559, Discussion on EMF Exposure of NR BS. ZTE</a:t>
            </a:r>
            <a:endParaRPr lang="en-US" sz="1800" dirty="0"/>
          </a:p>
          <a:p>
            <a:pPr marL="0" indent="0">
              <a:buNone/>
            </a:pPr>
            <a:r>
              <a:rPr lang="en-US" sz="1800" dirty="0"/>
              <a:t>[2] R4-1710560 , Consideration on test configuration for NR BS EMC testing, ZTE</a:t>
            </a:r>
            <a:endParaRPr lang="en-US" sz="1800" dirty="0"/>
          </a:p>
          <a:p>
            <a:pPr marL="0" indent="0">
              <a:buNone/>
            </a:pPr>
            <a:endParaRPr lang="en-US" sz="1800" dirty="0"/>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1879</Words>
  <Application>WPS 演示</Application>
  <PresentationFormat>On-screen Show (4:3)</PresentationFormat>
  <Paragraphs>38</Paragraphs>
  <Slides>4</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vt:i4>
      </vt:variant>
    </vt:vector>
  </HeadingPairs>
  <TitlesOfParts>
    <vt:vector size="11" baseType="lpstr">
      <vt:lpstr>Arial</vt:lpstr>
      <vt:lpstr>宋体</vt:lpstr>
      <vt:lpstr>Wingdings</vt:lpstr>
      <vt:lpstr>Wingdings</vt:lpstr>
      <vt:lpstr>Calibri</vt:lpstr>
      <vt:lpstr>微软雅黑</vt:lpstr>
      <vt:lpstr>Office 主题</vt:lpstr>
      <vt:lpstr>3GPP TSG-RAN WG4 Meeting NR84bis	</vt:lpstr>
      <vt:lpstr>Background</vt:lpstr>
      <vt:lpstr>WF Agreement</vt:lpstr>
      <vt:lpstr>References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 Meeting #78                                                R4-16xxxx St. Julian’s, Malta, 15-19 February 2016</dc:title>
  <dc:creator>Huawei</dc:creator>
  <cp:lastModifiedBy>meeting</cp:lastModifiedBy>
  <cp:revision>783</cp:revision>
  <dcterms:created xsi:type="dcterms:W3CDTF">2016-01-12T08:39:00Z</dcterms:created>
  <dcterms:modified xsi:type="dcterms:W3CDTF">2017-10-13T06:50:58Z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_ms_pID_72543">
    <vt:lpwstr>(4)hApJlqEoIQhGrbYX8JmQsmHXkkCJrGd358U7yUnC9xBcz8oW0DBsot9Rt6MrZ9uMTrzarrph
6Ct/kUvYqMHTNq4/plLp+EViwRUUsE5y0sZA8iJd05+m10FMDdvlmILjD0kQNYDsiX+rrElt
LUEdoCRm/i3aT/ap73Q1XYMbpTYtDzko8ylBr1tdwnNYMN9HLPAz2+gbDRA8E4rbUN6IDwTq
Jg0S78vJyxgjkMxBru</vt:lpwstr>
  </property>
  <property fmtid="{D5CDD505-2E9C-101B-9397-08002B2CF9AE}" pid="3" name="_new_ms_pID_725431">
    <vt:lpwstr>9qeFResnTiwtwHwXMHgK6MysHMWmfEeydeCu9v1O6SktFMn5yjMP69
h2qXdXvalYt5YEzrtfdyA+uv+EZFjVDTi0Xe511nzpca37v1uKka/BwV1AjGgNbs/fDds3i7
ruYYc5DuJS+R2TKUxBY89Tzaxl6M/vQw8xau9jMEdIeAAf7DO3+OndNokgpObeHKhsIJyUmJ
GJ12KXcoJO24SzSX94J3G4Z+ZNRyrk+7uC6r</vt:lpwstr>
  </property>
  <property fmtid="{D5CDD505-2E9C-101B-9397-08002B2CF9AE}" pid="4" name="_new_ms_pID_725432">
    <vt:lpwstr>qWKZepHQUhvXdogwgxgvbg30BcVCO2UPtGe6
+C0phx+x728U+QOwgnHIofOkpIdQf22PjP0K49clOIdnagfk+MN38nZJ00kK9PfMDRuMksmp
wt5L0zL0hyMcO4blA3PPwzeXJORpB5fbcynZmUxL1I3MZaHVVMbRwCG5pr6bi1iTcRvwS4Fg
mJhosD7Dvgkw9Uj4wYA1otaICGnWTcSZPq/YaHVdCf8Qd3cpfyaFGc</vt:lpwstr>
  </property>
  <property fmtid="{D5CDD505-2E9C-101B-9397-08002B2CF9AE}" pid="5" name="_NewReviewCycle">
    <vt:lpwstr/>
  </property>
  <property fmtid="{D5CDD505-2E9C-101B-9397-08002B2CF9AE}" pid="6" name="_new_ms_pID_725433">
    <vt:lpwstr>o4BuFXtceD/qMSrFAG
zaiBBohAGA4ePlybYp5xbcPlVxM=</vt:lpwstr>
  </property>
  <property fmtid="{D5CDD505-2E9C-101B-9397-08002B2CF9AE}" pid="7" name="KSOProductBuildVer">
    <vt:lpwstr>2052-10.8.0.5918</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1507534836</vt:lpwstr>
  </property>
</Properties>
</file>