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1"/>
  </p:sldMasterIdLst>
  <p:sldIdLst>
    <p:sldId id="256" r:id="rId2"/>
    <p:sldId id="260" r:id="rId3"/>
    <p:sldId id="258" r:id="rId4"/>
    <p:sldId id="261"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70" d="100"/>
          <a:sy n="70" d="100"/>
        </p:scale>
        <p:origin x="-744" y="-108"/>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E354DF9-FBB4-4DB4-975A-B9D0E1F7617A}" type="datetimeFigureOut">
              <a:rPr lang="en-US" smtClean="0"/>
              <a:pPr/>
              <a:t>10/13/2017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 xmlns:p14="http://schemas.microsoft.com/office/powerpoint/2010/main" val="1949563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pPr/>
              <a:t>10/13/2017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 xmlns:p14="http://schemas.microsoft.com/office/powerpoint/2010/main" val="1041321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pPr/>
              <a:t>10/13/2017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 xmlns:p14="http://schemas.microsoft.com/office/powerpoint/2010/main" val="3051025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pPr/>
              <a:t>10/13/2017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 xmlns:p14="http://schemas.microsoft.com/office/powerpoint/2010/main" val="3088724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E354DF9-FBB4-4DB4-975A-B9D0E1F7617A}" type="datetimeFigureOut">
              <a:rPr lang="en-US" smtClean="0"/>
              <a:pPr/>
              <a:t>10/13/2017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 xmlns:p14="http://schemas.microsoft.com/office/powerpoint/2010/main" val="2302035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E354DF9-FBB4-4DB4-975A-B9D0E1F7617A}" type="datetimeFigureOut">
              <a:rPr lang="en-US" smtClean="0"/>
              <a:pPr/>
              <a:t>10/13/2017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 xmlns:p14="http://schemas.microsoft.com/office/powerpoint/2010/main" val="606285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E354DF9-FBB4-4DB4-975A-B9D0E1F7617A}" type="datetimeFigureOut">
              <a:rPr lang="en-US" smtClean="0"/>
              <a:pPr/>
              <a:t>10/13/2017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 xmlns:p14="http://schemas.microsoft.com/office/powerpoint/2010/main" val="2319821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E354DF9-FBB4-4DB4-975A-B9D0E1F7617A}" type="datetimeFigureOut">
              <a:rPr lang="en-US" smtClean="0"/>
              <a:pPr/>
              <a:t>10/13/2017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 xmlns:p14="http://schemas.microsoft.com/office/powerpoint/2010/main" val="1733930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354DF9-FBB4-4DB4-975A-B9D0E1F7617A}" type="datetimeFigureOut">
              <a:rPr lang="en-US" smtClean="0"/>
              <a:pPr/>
              <a:t>10/13/2017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 xmlns:p14="http://schemas.microsoft.com/office/powerpoint/2010/main" val="2285152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354DF9-FBB4-4DB4-975A-B9D0E1F7617A}" type="datetimeFigureOut">
              <a:rPr lang="en-US" smtClean="0"/>
              <a:pPr/>
              <a:t>10/13/2017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 xmlns:p14="http://schemas.microsoft.com/office/powerpoint/2010/main" val="1256554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354DF9-FBB4-4DB4-975A-B9D0E1F7617A}" type="datetimeFigureOut">
              <a:rPr lang="en-US" smtClean="0"/>
              <a:pPr/>
              <a:t>10/13/2017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pPr/>
              <a:t>‹#›</a:t>
            </a:fld>
            <a:endParaRPr lang="en-US"/>
          </a:p>
        </p:txBody>
      </p:sp>
    </p:spTree>
    <p:extLst>
      <p:ext uri="{BB962C8B-B14F-4D97-AF65-F5344CB8AC3E}">
        <p14:creationId xmlns="" xmlns:p14="http://schemas.microsoft.com/office/powerpoint/2010/main" val="1052976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354DF9-FBB4-4DB4-975A-B9D0E1F7617A}" type="datetimeFigureOut">
              <a:rPr lang="en-US" smtClean="0"/>
              <a:pPr/>
              <a:t>10/13/2017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91FE18-20E5-41E8-BBEA-5CFE005EBAEB}" type="slidenum">
              <a:rPr lang="en-US" smtClean="0"/>
              <a:pPr/>
              <a:t>‹#›</a:t>
            </a:fld>
            <a:endParaRPr lang="en-US"/>
          </a:p>
        </p:txBody>
      </p:sp>
    </p:spTree>
    <p:extLst>
      <p:ext uri="{BB962C8B-B14F-4D97-AF65-F5344CB8AC3E}">
        <p14:creationId xmlns="" xmlns:p14="http://schemas.microsoft.com/office/powerpoint/2010/main" val="32872431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030819"/>
            <a:ext cx="9144000" cy="1479144"/>
          </a:xfrm>
        </p:spPr>
        <p:txBody>
          <a:bodyPr>
            <a:normAutofit/>
          </a:bodyPr>
          <a:lstStyle/>
          <a:p>
            <a:r>
              <a:rPr lang="en-US" sz="4800" dirty="0" smtClean="0"/>
              <a:t>WF on BS channel BW set</a:t>
            </a:r>
            <a:endParaRPr lang="en-US" sz="4800" dirty="0"/>
          </a:p>
        </p:txBody>
      </p:sp>
      <p:sp>
        <p:nvSpPr>
          <p:cNvPr id="3" name="Subtitle 2"/>
          <p:cNvSpPr>
            <a:spLocks noGrp="1"/>
          </p:cNvSpPr>
          <p:nvPr>
            <p:ph type="subTitle" idx="1"/>
          </p:nvPr>
        </p:nvSpPr>
        <p:spPr>
          <a:xfrm>
            <a:off x="1524000" y="4086984"/>
            <a:ext cx="9144000" cy="1655762"/>
          </a:xfrm>
        </p:spPr>
        <p:txBody>
          <a:bodyPr/>
          <a:lstStyle/>
          <a:p>
            <a:r>
              <a:rPr lang="en-GB" altLang="zh-CN" dirty="0" smtClean="0"/>
              <a:t>Huawei, </a:t>
            </a:r>
            <a:r>
              <a:rPr lang="en-GB" altLang="zh-CN" dirty="0" err="1" smtClean="0"/>
              <a:t>Hisilicon</a:t>
            </a:r>
            <a:r>
              <a:rPr lang="en-GB" altLang="zh-CN" dirty="0" smtClean="0"/>
              <a:t>, </a:t>
            </a:r>
            <a:r>
              <a:rPr lang="en-GB" altLang="zh-CN" dirty="0" smtClean="0"/>
              <a:t>Vodafone, Ericsson</a:t>
            </a:r>
            <a:endParaRPr lang="en-US" dirty="0"/>
          </a:p>
        </p:txBody>
      </p:sp>
      <p:sp>
        <p:nvSpPr>
          <p:cNvPr id="4" name="Rectangle 3"/>
          <p:cNvSpPr/>
          <p:nvPr/>
        </p:nvSpPr>
        <p:spPr>
          <a:xfrm>
            <a:off x="198474" y="128166"/>
            <a:ext cx="6096000" cy="1477328"/>
          </a:xfrm>
          <a:prstGeom prst="rect">
            <a:avLst/>
          </a:prstGeom>
        </p:spPr>
        <p:txBody>
          <a:bodyPr>
            <a:spAutoFit/>
          </a:bodyPr>
          <a:lstStyle/>
          <a:p>
            <a:pPr>
              <a:spcBef>
                <a:spcPct val="0"/>
              </a:spcBef>
            </a:pPr>
            <a:r>
              <a:rPr lang="en-GB" altLang="zh-CN" sz="2400" b="1" dirty="0" smtClean="0"/>
              <a:t>3GPP TSG-RAN4 Meeting #84bis </a:t>
            </a:r>
          </a:p>
          <a:p>
            <a:pPr>
              <a:spcBef>
                <a:spcPct val="0"/>
              </a:spcBef>
            </a:pPr>
            <a:r>
              <a:rPr lang="en-GB" altLang="zh-CN" sz="2400" b="1" dirty="0" smtClean="0"/>
              <a:t>Dubrovnik, Croatia, 9 - 13 Oct 2017</a:t>
            </a:r>
            <a:endParaRPr lang="zh-CN" altLang="zh-CN" sz="2400" dirty="0" smtClean="0"/>
          </a:p>
          <a:p>
            <a:pPr>
              <a:spcBef>
                <a:spcPct val="0"/>
              </a:spcBef>
            </a:pPr>
            <a:r>
              <a:rPr lang="en-US" sz="2400" b="1" dirty="0" smtClean="0"/>
              <a:t>Agenda </a:t>
            </a:r>
            <a:r>
              <a:rPr lang="en-US" sz="2400" b="1" dirty="0"/>
              <a:t>Item:	</a:t>
            </a:r>
            <a:r>
              <a:rPr lang="en-US" sz="2400" b="1" dirty="0" smtClean="0"/>
              <a:t>9.3.1.3</a:t>
            </a:r>
            <a:endParaRPr lang="en-US" sz="2400" b="1" dirty="0"/>
          </a:p>
          <a:p>
            <a:pPr>
              <a:spcBef>
                <a:spcPct val="0"/>
              </a:spcBef>
            </a:pPr>
            <a:endParaRPr lang="en-US" altLang="sv-SE" b="1" dirty="0">
              <a:cs typeface="Arial" panose="020B0604020202020204" pitchFamily="34" charset="0"/>
            </a:endParaRPr>
          </a:p>
        </p:txBody>
      </p:sp>
      <p:sp>
        <p:nvSpPr>
          <p:cNvPr id="5" name="Rectangle 4"/>
          <p:cNvSpPr/>
          <p:nvPr/>
        </p:nvSpPr>
        <p:spPr>
          <a:xfrm>
            <a:off x="10230686" y="256585"/>
            <a:ext cx="1696298" cy="461665"/>
          </a:xfrm>
          <a:prstGeom prst="rect">
            <a:avLst/>
          </a:prstGeom>
        </p:spPr>
        <p:txBody>
          <a:bodyPr wrap="none">
            <a:spAutoFit/>
          </a:bodyPr>
          <a:lstStyle/>
          <a:p>
            <a:r>
              <a:rPr lang="en-US" altLang="sv-SE" sz="2400" b="1" dirty="0" smtClean="0"/>
              <a:t>R4-1711732</a:t>
            </a:r>
            <a:endParaRPr lang="en-US" altLang="zh-CN" sz="2400" b="1" dirty="0"/>
          </a:p>
        </p:txBody>
      </p:sp>
    </p:spTree>
    <p:extLst>
      <p:ext uri="{BB962C8B-B14F-4D97-AF65-F5344CB8AC3E}">
        <p14:creationId xmlns="" xmlns:p14="http://schemas.microsoft.com/office/powerpoint/2010/main" val="2726824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ja-JP" dirty="0" smtClean="0"/>
              <a:t>Background</a:t>
            </a:r>
            <a:endParaRPr lang="zh-CN" altLang="en-US" dirty="0"/>
          </a:p>
        </p:txBody>
      </p:sp>
      <p:sp>
        <p:nvSpPr>
          <p:cNvPr id="3" name="内容占位符 2"/>
          <p:cNvSpPr>
            <a:spLocks noGrp="1"/>
          </p:cNvSpPr>
          <p:nvPr>
            <p:ph idx="1"/>
          </p:nvPr>
        </p:nvSpPr>
        <p:spPr/>
        <p:txBody>
          <a:bodyPr/>
          <a:lstStyle/>
          <a:p>
            <a:r>
              <a:rPr lang="en-GB" altLang="ja-JP" dirty="0" smtClean="0"/>
              <a:t>In RAN4 #84, </a:t>
            </a:r>
            <a:r>
              <a:rPr lang="en-US" altLang="ja-JP" dirty="0" smtClean="0"/>
              <a:t>WF on band specific UE channel bandwidth set (</a:t>
            </a:r>
            <a:r>
              <a:rPr lang="en-GB" altLang="ja-JP" dirty="0" smtClean="0"/>
              <a:t>R4-1708845) was agreed</a:t>
            </a:r>
            <a:r>
              <a:rPr lang="en-US" altLang="ja-JP" dirty="0" smtClean="0"/>
              <a:t>.</a:t>
            </a:r>
          </a:p>
          <a:p>
            <a:r>
              <a:rPr lang="en-US" altLang="ja-JP" dirty="0" smtClean="0"/>
              <a:t>In RAN4#84, WF on BS channel Bandwidth (CBW) set (</a:t>
            </a:r>
            <a:r>
              <a:rPr lang="en-GB" altLang="zh-CN" smtClean="0"/>
              <a:t>R4-1708847</a:t>
            </a:r>
            <a:r>
              <a:rPr lang="en-US" altLang="ja-JP" dirty="0" smtClean="0"/>
              <a:t>) was agreed. And </a:t>
            </a:r>
            <a:r>
              <a:rPr lang="en-GB" altLang="zh-CN" dirty="0" smtClean="0"/>
              <a:t>for new NR FR1 bands, addition of 30 MHz, 70 MHz and 90 MHz are to be decided by RAN4#84bis.</a:t>
            </a:r>
            <a:endParaRPr lang="en-US" altLang="ja-JP"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Way forward on </a:t>
            </a:r>
            <a:r>
              <a:rPr lang="en-US" altLang="zh-CN" sz="3600" dirty="0" smtClean="0"/>
              <a:t>BS channel BW set in Rel-15</a:t>
            </a:r>
            <a:endParaRPr lang="en-US" sz="3600" dirty="0"/>
          </a:p>
        </p:txBody>
      </p:sp>
      <p:sp>
        <p:nvSpPr>
          <p:cNvPr id="3" name="Content Placeholder 2"/>
          <p:cNvSpPr>
            <a:spLocks noGrp="1"/>
          </p:cNvSpPr>
          <p:nvPr>
            <p:ph idx="1"/>
          </p:nvPr>
        </p:nvSpPr>
        <p:spPr>
          <a:xfrm>
            <a:off x="838200" y="1371600"/>
            <a:ext cx="10515600" cy="4805363"/>
          </a:xfrm>
        </p:spPr>
        <p:txBody>
          <a:bodyPr>
            <a:normAutofit/>
          </a:bodyPr>
          <a:lstStyle/>
          <a:p>
            <a:pPr lvl="2"/>
            <a:endParaRPr lang="en-GB" altLang="zh-CN" dirty="0" smtClean="0"/>
          </a:p>
          <a:p>
            <a:r>
              <a:rPr kumimoji="1" lang="en-US" altLang="ja-JP" dirty="0" smtClean="0"/>
              <a:t>The same </a:t>
            </a:r>
            <a:r>
              <a:rPr lang="en-US" altLang="ja-JP" dirty="0" smtClean="0"/>
              <a:t>band specific </a:t>
            </a:r>
            <a:r>
              <a:rPr kumimoji="1" lang="en-US" altLang="ja-JP" dirty="0" smtClean="0"/>
              <a:t>channel BW set as UE is specified for BS </a:t>
            </a:r>
            <a:r>
              <a:rPr lang="en-US" altLang="ja-JP" dirty="0" smtClean="0"/>
              <a:t>except 3.3-3.8 GHz and </a:t>
            </a:r>
            <a:r>
              <a:rPr lang="en-US" altLang="zh-CN" dirty="0" smtClean="0"/>
              <a:t>3.3-4.2 GHz band.</a:t>
            </a:r>
          </a:p>
          <a:p>
            <a:r>
              <a:rPr lang="en-US" altLang="zh-CN" dirty="0" smtClean="0"/>
              <a:t>For </a:t>
            </a:r>
            <a:r>
              <a:rPr lang="en-US" altLang="ja-JP" dirty="0"/>
              <a:t>3.3-3.8 GHz and </a:t>
            </a:r>
            <a:r>
              <a:rPr lang="en-US" altLang="zh-CN" dirty="0" smtClean="0"/>
              <a:t>3.3-4.2 GHz band, addition to the UE channel BWs for the band, 30 MHz, 70 MHz and 90 MHz are supported for BS. These new BS CBWs have low priority compared to the UE channel BWs. </a:t>
            </a:r>
          </a:p>
          <a:p>
            <a:endParaRPr lang="en-GB" altLang="zh-CN" dirty="0" smtClean="0"/>
          </a:p>
        </p:txBody>
      </p:sp>
    </p:spTree>
    <p:extLst>
      <p:ext uri="{BB962C8B-B14F-4D97-AF65-F5344CB8AC3E}">
        <p14:creationId xmlns="" xmlns:p14="http://schemas.microsoft.com/office/powerpoint/2010/main" val="13291039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Way forward on SU for the new CBWs(30 MHz, 70 MHz and 90 MHz )</a:t>
            </a:r>
            <a:endParaRPr lang="zh-CN" altLang="en-US" sz="3600" dirty="0"/>
          </a:p>
        </p:txBody>
      </p:sp>
      <p:graphicFrame>
        <p:nvGraphicFramePr>
          <p:cNvPr id="4" name="内容占位符 3"/>
          <p:cNvGraphicFramePr>
            <a:graphicFrameLocks noGrp="1"/>
          </p:cNvGraphicFramePr>
          <p:nvPr>
            <p:ph idx="1"/>
          </p:nvPr>
        </p:nvGraphicFramePr>
        <p:xfrm>
          <a:off x="1746911" y="3193577"/>
          <a:ext cx="9089412" cy="1949368"/>
        </p:xfrm>
        <a:graphic>
          <a:graphicData uri="http://schemas.openxmlformats.org/drawingml/2006/table">
            <a:tbl>
              <a:tblPr/>
              <a:tblGrid>
                <a:gridCol w="2272353"/>
                <a:gridCol w="2272353"/>
                <a:gridCol w="2272353"/>
                <a:gridCol w="2272353"/>
              </a:tblGrid>
              <a:tr h="396610">
                <a:tc rowSpan="2">
                  <a:txBody>
                    <a:bodyPr/>
                    <a:lstStyle/>
                    <a:p>
                      <a:pPr algn="ctr" hangingPunct="0">
                        <a:spcAft>
                          <a:spcPts val="0"/>
                        </a:spcAft>
                      </a:pPr>
                      <a:r>
                        <a:rPr lang="en-GB" sz="1800" b="1" kern="1200" dirty="0">
                          <a:solidFill>
                            <a:srgbClr val="000000"/>
                          </a:solidFill>
                          <a:latin typeface="Arial"/>
                          <a:ea typeface="宋体"/>
                        </a:rPr>
                        <a:t>SCS [kHz] </a:t>
                      </a:r>
                      <a:endParaRPr lang="zh-CN" sz="1800" b="1" dirty="0">
                        <a:latin typeface="Times New Roman"/>
                        <a:ea typeface="宋体"/>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800" b="1" kern="1200">
                          <a:solidFill>
                            <a:srgbClr val="000000"/>
                          </a:solidFill>
                          <a:latin typeface="Arial"/>
                          <a:ea typeface="宋体"/>
                        </a:rPr>
                        <a:t>30 MHz </a:t>
                      </a:r>
                      <a:endParaRPr lang="zh-CN" sz="1800" b="1">
                        <a:latin typeface="Times New Roman"/>
                        <a:ea typeface="宋体"/>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800" b="1" kern="1200">
                          <a:solidFill>
                            <a:srgbClr val="000000"/>
                          </a:solidFill>
                          <a:latin typeface="Arial"/>
                          <a:ea typeface="宋体"/>
                        </a:rPr>
                        <a:t>70 MHz </a:t>
                      </a:r>
                      <a:endParaRPr lang="zh-CN" sz="1800" b="1">
                        <a:latin typeface="Times New Roman"/>
                        <a:ea typeface="宋体"/>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800" b="1" kern="1200">
                          <a:solidFill>
                            <a:srgbClr val="000000"/>
                          </a:solidFill>
                          <a:latin typeface="Arial"/>
                          <a:ea typeface="宋体"/>
                        </a:rPr>
                        <a:t>90 MHz </a:t>
                      </a:r>
                      <a:endParaRPr lang="zh-CN" sz="1800" b="1">
                        <a:latin typeface="Times New Roman"/>
                        <a:ea typeface="宋体"/>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3630">
                <a:tc vMerge="1">
                  <a:txBody>
                    <a:bodyPr/>
                    <a:lstStyle/>
                    <a:p>
                      <a:endParaRPr lang="zh-CN" altLang="en-US"/>
                    </a:p>
                  </a:txBody>
                  <a:tcPr/>
                </a:tc>
                <a:tc>
                  <a:txBody>
                    <a:bodyPr/>
                    <a:lstStyle/>
                    <a:p>
                      <a:pPr algn="ctr" hangingPunct="0">
                        <a:spcAft>
                          <a:spcPts val="0"/>
                        </a:spcAft>
                      </a:pPr>
                      <a:r>
                        <a:rPr lang="en-GB" sz="1800" b="1" kern="1200">
                          <a:solidFill>
                            <a:srgbClr val="000000"/>
                          </a:solidFill>
                          <a:latin typeface="Arial"/>
                          <a:ea typeface="宋体"/>
                        </a:rPr>
                        <a:t>N</a:t>
                      </a:r>
                      <a:r>
                        <a:rPr lang="en-GB" sz="1800" b="1" kern="1200" baseline="-25000">
                          <a:solidFill>
                            <a:srgbClr val="000000"/>
                          </a:solidFill>
                          <a:latin typeface="Arial"/>
                          <a:ea typeface="宋体"/>
                        </a:rPr>
                        <a:t>RB</a:t>
                      </a:r>
                      <a:r>
                        <a:rPr lang="en-GB" sz="1800" b="1" kern="1200">
                          <a:solidFill>
                            <a:srgbClr val="000000"/>
                          </a:solidFill>
                          <a:latin typeface="Arial"/>
                          <a:ea typeface="宋体"/>
                        </a:rPr>
                        <a:t> </a:t>
                      </a:r>
                      <a:endParaRPr lang="zh-CN" sz="1800" b="1">
                        <a:latin typeface="Times New Roman"/>
                        <a:ea typeface="宋体"/>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800" b="1" kern="1200">
                          <a:solidFill>
                            <a:srgbClr val="000000"/>
                          </a:solidFill>
                          <a:latin typeface="Arial"/>
                          <a:ea typeface="宋体"/>
                        </a:rPr>
                        <a:t>N</a:t>
                      </a:r>
                      <a:r>
                        <a:rPr lang="en-GB" sz="1800" b="1" kern="1200" baseline="-25000">
                          <a:solidFill>
                            <a:srgbClr val="000000"/>
                          </a:solidFill>
                          <a:latin typeface="Arial"/>
                          <a:ea typeface="宋体"/>
                        </a:rPr>
                        <a:t>RB</a:t>
                      </a:r>
                      <a:r>
                        <a:rPr lang="en-GB" sz="1800" b="1" kern="1200">
                          <a:solidFill>
                            <a:srgbClr val="000000"/>
                          </a:solidFill>
                          <a:latin typeface="Arial"/>
                          <a:ea typeface="宋体"/>
                        </a:rPr>
                        <a:t> </a:t>
                      </a:r>
                      <a:endParaRPr lang="zh-CN" sz="1800" b="1">
                        <a:latin typeface="Times New Roman"/>
                        <a:ea typeface="宋体"/>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800" b="1" kern="1200" dirty="0">
                          <a:solidFill>
                            <a:srgbClr val="000000"/>
                          </a:solidFill>
                          <a:latin typeface="Arial"/>
                          <a:ea typeface="宋体"/>
                        </a:rPr>
                        <a:t>N</a:t>
                      </a:r>
                      <a:r>
                        <a:rPr lang="en-GB" sz="1800" b="1" kern="1200" baseline="-25000" dirty="0">
                          <a:solidFill>
                            <a:srgbClr val="000000"/>
                          </a:solidFill>
                          <a:latin typeface="Arial"/>
                          <a:ea typeface="宋体"/>
                        </a:rPr>
                        <a:t>RB</a:t>
                      </a:r>
                      <a:r>
                        <a:rPr lang="en-GB" sz="1800" b="1" kern="1200" dirty="0">
                          <a:solidFill>
                            <a:srgbClr val="000000"/>
                          </a:solidFill>
                          <a:latin typeface="Arial"/>
                          <a:ea typeface="宋体"/>
                        </a:rPr>
                        <a:t> </a:t>
                      </a:r>
                      <a:endParaRPr lang="zh-CN" sz="1800" b="1" dirty="0">
                        <a:latin typeface="Times New Roman"/>
                        <a:ea typeface="宋体"/>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9876">
                <a:tc>
                  <a:txBody>
                    <a:bodyPr/>
                    <a:lstStyle/>
                    <a:p>
                      <a:pPr algn="ctr" hangingPunct="0">
                        <a:spcAft>
                          <a:spcPts val="0"/>
                        </a:spcAft>
                      </a:pPr>
                      <a:r>
                        <a:rPr lang="en-GB" sz="1800" kern="1200">
                          <a:solidFill>
                            <a:srgbClr val="000000"/>
                          </a:solidFill>
                          <a:latin typeface="Arial"/>
                          <a:ea typeface="宋体"/>
                        </a:rPr>
                        <a:t>15 </a:t>
                      </a:r>
                      <a:endParaRPr lang="zh-CN" sz="1800">
                        <a:latin typeface="Times New Roman"/>
                        <a:ea typeface="宋体"/>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800" dirty="0" smtClean="0">
                          <a:solidFill>
                            <a:schemeClr val="tx1"/>
                          </a:solidFill>
                          <a:latin typeface="Arial"/>
                          <a:ea typeface="宋体"/>
                        </a:rPr>
                        <a:t>160</a:t>
                      </a:r>
                      <a:endParaRPr lang="zh-CN" sz="1800" dirty="0">
                        <a:solidFill>
                          <a:schemeClr val="tx1"/>
                        </a:solidFill>
                        <a:latin typeface="Times New Roman"/>
                        <a:ea typeface="宋体"/>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800" kern="1200">
                          <a:solidFill>
                            <a:schemeClr val="tx1"/>
                          </a:solidFill>
                          <a:latin typeface="Arial"/>
                          <a:ea typeface="宋体"/>
                        </a:rPr>
                        <a:t>N.A </a:t>
                      </a:r>
                      <a:endParaRPr lang="zh-CN" sz="1800">
                        <a:solidFill>
                          <a:schemeClr val="tx1"/>
                        </a:solidFill>
                        <a:latin typeface="Times New Roman"/>
                        <a:ea typeface="宋体"/>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800" kern="1200">
                          <a:solidFill>
                            <a:schemeClr val="tx1"/>
                          </a:solidFill>
                          <a:latin typeface="Arial"/>
                          <a:ea typeface="宋体"/>
                        </a:rPr>
                        <a:t>N.A </a:t>
                      </a:r>
                      <a:endParaRPr lang="zh-CN" sz="1800">
                        <a:solidFill>
                          <a:schemeClr val="tx1"/>
                        </a:solidFill>
                        <a:latin typeface="Times New Roman"/>
                        <a:ea typeface="宋体"/>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9376">
                <a:tc>
                  <a:txBody>
                    <a:bodyPr/>
                    <a:lstStyle/>
                    <a:p>
                      <a:pPr algn="ctr" hangingPunct="0">
                        <a:spcAft>
                          <a:spcPts val="0"/>
                        </a:spcAft>
                      </a:pPr>
                      <a:r>
                        <a:rPr lang="en-GB" sz="1800" kern="1200">
                          <a:solidFill>
                            <a:srgbClr val="000000"/>
                          </a:solidFill>
                          <a:latin typeface="Arial"/>
                          <a:ea typeface="宋体"/>
                        </a:rPr>
                        <a:t>30 </a:t>
                      </a:r>
                      <a:endParaRPr lang="zh-CN" sz="1800">
                        <a:latin typeface="Times New Roman"/>
                        <a:ea typeface="宋体"/>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800" dirty="0" smtClean="0">
                          <a:solidFill>
                            <a:schemeClr val="tx1"/>
                          </a:solidFill>
                          <a:latin typeface="Arial"/>
                          <a:ea typeface="宋体"/>
                        </a:rPr>
                        <a:t>78</a:t>
                      </a:r>
                      <a:endParaRPr lang="zh-CN" sz="1800" dirty="0">
                        <a:solidFill>
                          <a:schemeClr val="tx1"/>
                        </a:solidFill>
                        <a:latin typeface="Times New Roman"/>
                        <a:ea typeface="宋体"/>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800" dirty="0" smtClean="0">
                          <a:solidFill>
                            <a:schemeClr val="tx1"/>
                          </a:solidFill>
                          <a:latin typeface="Arial"/>
                          <a:ea typeface="宋体"/>
                        </a:rPr>
                        <a:t>189</a:t>
                      </a:r>
                      <a:endParaRPr lang="zh-CN" sz="1800" dirty="0">
                        <a:solidFill>
                          <a:schemeClr val="tx1"/>
                        </a:solidFill>
                        <a:latin typeface="Times New Roman"/>
                        <a:ea typeface="宋体"/>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800" dirty="0" smtClean="0">
                          <a:solidFill>
                            <a:schemeClr val="tx1"/>
                          </a:solidFill>
                          <a:latin typeface="Arial"/>
                          <a:ea typeface="宋体"/>
                        </a:rPr>
                        <a:t>[245]</a:t>
                      </a:r>
                      <a:endParaRPr lang="zh-CN" sz="1800" dirty="0">
                        <a:solidFill>
                          <a:schemeClr val="tx1"/>
                        </a:solidFill>
                        <a:latin typeface="Times New Roman"/>
                        <a:ea typeface="宋体"/>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9876">
                <a:tc>
                  <a:txBody>
                    <a:bodyPr/>
                    <a:lstStyle/>
                    <a:p>
                      <a:pPr algn="ctr" hangingPunct="0">
                        <a:spcAft>
                          <a:spcPts val="0"/>
                        </a:spcAft>
                      </a:pPr>
                      <a:r>
                        <a:rPr lang="en-GB" sz="1800" kern="1200" dirty="0">
                          <a:solidFill>
                            <a:srgbClr val="000000"/>
                          </a:solidFill>
                          <a:latin typeface="Arial"/>
                          <a:ea typeface="宋体"/>
                        </a:rPr>
                        <a:t>60 </a:t>
                      </a:r>
                      <a:endParaRPr lang="zh-CN" sz="1800" dirty="0">
                        <a:latin typeface="Times New Roman"/>
                        <a:ea typeface="宋体"/>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800" dirty="0">
                          <a:solidFill>
                            <a:schemeClr val="tx1"/>
                          </a:solidFill>
                          <a:latin typeface="Arial"/>
                          <a:ea typeface="宋体"/>
                        </a:rPr>
                        <a:t>38</a:t>
                      </a:r>
                      <a:endParaRPr lang="zh-CN" sz="1800" dirty="0">
                        <a:solidFill>
                          <a:schemeClr val="tx1"/>
                        </a:solidFill>
                        <a:latin typeface="Times New Roman"/>
                        <a:ea typeface="宋体"/>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800" dirty="0" smtClean="0">
                          <a:solidFill>
                            <a:schemeClr val="tx1"/>
                          </a:solidFill>
                          <a:latin typeface="Arial"/>
                          <a:ea typeface="宋体"/>
                        </a:rPr>
                        <a:t>[93]</a:t>
                      </a:r>
                      <a:endParaRPr lang="zh-CN" sz="1800" dirty="0">
                        <a:solidFill>
                          <a:schemeClr val="tx1"/>
                        </a:solidFill>
                        <a:latin typeface="Times New Roman"/>
                        <a:ea typeface="宋体"/>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800" dirty="0" smtClean="0">
                          <a:solidFill>
                            <a:schemeClr val="tx1"/>
                          </a:solidFill>
                          <a:latin typeface="Arial"/>
                          <a:ea typeface="宋体"/>
                        </a:rPr>
                        <a:t>[121]</a:t>
                      </a:r>
                      <a:endParaRPr lang="zh-CN" sz="1800" dirty="0">
                        <a:solidFill>
                          <a:schemeClr val="tx1"/>
                        </a:solidFill>
                        <a:latin typeface="Times New Roman"/>
                        <a:ea typeface="宋体"/>
                      </a:endParaRPr>
                    </a:p>
                  </a:txBody>
                  <a:tcPr marL="68580" marR="68580" marT="698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TotalTime>
  <Words>215</Words>
  <Application>Microsoft Office PowerPoint</Application>
  <PresentationFormat>自定义</PresentationFormat>
  <Paragraphs>33</Paragraphs>
  <Slides>4</Slides>
  <Notes>0</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Office Theme</vt:lpstr>
      <vt:lpstr>WF on BS channel BW set</vt:lpstr>
      <vt:lpstr>Background</vt:lpstr>
      <vt:lpstr>Way forward on BS channel BW set in Rel-15</vt:lpstr>
      <vt:lpstr>Way forward on SU for the new CBWs(30 MHz, 70 MHz and 90 MHz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148101</dc:creator>
  <cp:lastModifiedBy>l00148101</cp:lastModifiedBy>
  <cp:revision>115</cp:revision>
  <dcterms:created xsi:type="dcterms:W3CDTF">2016-11-16T01:29:09Z</dcterms:created>
  <dcterms:modified xsi:type="dcterms:W3CDTF">2017-10-12T17:50:48Z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2015_ms_pID_725343">
    <vt:lpwstr>(3)rXZttHW9jfjfHxIyJqPTeUhRfmVqgbn5Z4hirtBf9AvwUZ6msvkDoNW0tmWq5e7gQ2lLPu2X
JqUlTmzAQt98+x5IEeYDT3Jdf7faUfg5cx2jwsPkIwZtXuMCVasREMyqylZnsKvryc5B34Xb
JTJlLpxLNJCaIvgU0XlrMfqO9CgdWpCO3y5bh0OerDcleuwx6d+drz+7kSCpa04XVjFFkYFV
Tbhk3nJ5+3CXdnVpgJ</vt:lpwstr>
  </property>
  <property fmtid="{D5CDD505-2E9C-101B-9397-08002B2CF9AE}" pid="4" name="_2015_ms_pID_7253431">
    <vt:lpwstr>CCnIGTqaTfTq1mYPMXApR3SKXb7SPhT018/uiLUJTsPddNXEBsOMU6
nFeutoc0kE6MF7QzuBaayxKtx4+G+JHqNmsdwVTOhRp+amI1pOQd3FEkg7CbwuPyW9rpaMW5
/0WFdZqxj1bua58peeRv/BuSHqV7ZFdchuhyFs0JA6PUooqy53eXYbVXxXxze2QEblLIEQi3
jcYvxT9M/P54XULV/9/BPt+1Q49IKV3de8B+</vt:lpwstr>
  </property>
  <property fmtid="{D5CDD505-2E9C-101B-9397-08002B2CF9AE}" pid="5" name="_2015_ms_pID_7253432">
    <vt:lpwstr>6Q==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1507828499</vt:lpwstr>
  </property>
</Properties>
</file>