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5" r:id="rId3"/>
    <p:sldId id="271" r:id="rId4"/>
    <p:sldId id="277" r:id="rId5"/>
    <p:sldId id="276" r:id="rId6"/>
    <p:sldId id="273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93" d="100"/>
          <a:sy n="93" d="100"/>
        </p:scale>
        <p:origin x="1323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Asymmetric UE CH BW operation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Dish, Intel, </a:t>
            </a:r>
            <a:r>
              <a:rPr lang="en-US" altLang="ja-JP" dirty="0" err="1"/>
              <a:t>Mediatek</a:t>
            </a:r>
            <a:r>
              <a:rPr lang="en-US" altLang="ja-JP" dirty="0"/>
              <a:t>, Qualcomm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916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 #84</a:t>
            </a:r>
          </a:p>
          <a:p>
            <a:r>
              <a:rPr lang="en-GB" b="1" dirty="0"/>
              <a:t>Berlin, Germany, August 21</a:t>
            </a:r>
            <a:r>
              <a:rPr lang="en-GB" b="1" baseline="30000" dirty="0"/>
              <a:t>st</a:t>
            </a:r>
            <a:r>
              <a:rPr lang="en-GB" b="1" dirty="0"/>
              <a:t>-25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R4-1709074</a:t>
            </a:r>
            <a:endParaRPr lang="en-US" altLang="ja-JP" b="1" dirty="0"/>
          </a:p>
          <a:p>
            <a:r>
              <a:rPr lang="en-US" altLang="ja-JP" b="1" dirty="0"/>
              <a:t>Agenda : 9.3.1 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982145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40109"/>
            <a:ext cx="8748972" cy="824789"/>
          </a:xfrm>
        </p:spPr>
        <p:txBody>
          <a:bodyPr>
            <a:noAutofit/>
          </a:bodyPr>
          <a:lstStyle/>
          <a:p>
            <a:r>
              <a:rPr lang="en-US" sz="2800" dirty="0"/>
              <a:t>Agreements to Asymmetric Channel Bandwidth operation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514" y="874276"/>
            <a:ext cx="8856984" cy="5983724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RAN4#83 (R4-1706321 WF on Channel Bandwidth, Qualcomm):</a:t>
            </a:r>
          </a:p>
          <a:p>
            <a:pPr lvl="1"/>
            <a:r>
              <a:rPr lang="en-US" sz="2000" dirty="0"/>
              <a:t>The set of channel bandwidths specified in Rel-15 shall be band and SCS specific.</a:t>
            </a:r>
          </a:p>
          <a:p>
            <a:pPr lvl="2"/>
            <a:r>
              <a:rPr lang="en-US" sz="1600" dirty="0"/>
              <a:t>Implementation and support of channel bandwidths in the specs will be done in order to minimize market fragmentation of UE.</a:t>
            </a:r>
          </a:p>
          <a:p>
            <a:pPr lvl="2"/>
            <a:r>
              <a:rPr lang="en-US" sz="1600" dirty="0"/>
              <a:t>The maximum channel bandwidth supported by UE can be different for UL &amp; DL and SCS specific.</a:t>
            </a:r>
          </a:p>
          <a:p>
            <a:r>
              <a:rPr lang="fi-FI" sz="2400" dirty="0"/>
              <a:t>RAN4 NR AH#2  </a:t>
            </a:r>
          </a:p>
          <a:p>
            <a:pPr lvl="1"/>
            <a:r>
              <a:rPr lang="fi-FI" sz="1800" dirty="0"/>
              <a:t>R4-1706977 WF on DL and UL CBW, Intel</a:t>
            </a:r>
          </a:p>
          <a:p>
            <a:pPr lvl="2"/>
            <a:r>
              <a:rPr lang="en-US" sz="1400" dirty="0"/>
              <a:t>UE can support different max CBW in DL and UL</a:t>
            </a:r>
          </a:p>
          <a:p>
            <a:pPr lvl="2"/>
            <a:r>
              <a:rPr lang="en-US" sz="1400" dirty="0"/>
              <a:t>UE can operate with different UL and DL bandwidth</a:t>
            </a:r>
          </a:p>
          <a:p>
            <a:pPr lvl="1"/>
            <a:r>
              <a:rPr lang="en-US" sz="1800" dirty="0"/>
              <a:t>LS to RAN1 on the above agreement</a:t>
            </a:r>
          </a:p>
          <a:p>
            <a:pPr lvl="2"/>
            <a:r>
              <a:rPr lang="en-US" sz="1400" dirty="0"/>
              <a:t>R4-1706978, “LS on downlink and uplink channel bandwidth in NR”, Intel</a:t>
            </a:r>
          </a:p>
          <a:p>
            <a:r>
              <a:rPr lang="en-US" sz="2400" dirty="0" err="1"/>
              <a:t>RAN1</a:t>
            </a:r>
            <a:r>
              <a:rPr lang="en-US" sz="2400" dirty="0"/>
              <a:t> NR </a:t>
            </a:r>
            <a:r>
              <a:rPr lang="en-US" sz="2400" dirty="0" err="1"/>
              <a:t>AH#2</a:t>
            </a:r>
            <a:endParaRPr lang="en-US" sz="2400" dirty="0"/>
          </a:p>
          <a:p>
            <a:pPr lvl="1"/>
            <a:r>
              <a:rPr lang="en-US" sz="1800" dirty="0" err="1"/>
              <a:t>R1</a:t>
            </a:r>
            <a:r>
              <a:rPr lang="en-US" sz="1800" dirty="0"/>
              <a:t>-1711998 </a:t>
            </a:r>
            <a:r>
              <a:rPr lang="en-GB" sz="1800" dirty="0"/>
              <a:t>LS to </a:t>
            </a:r>
            <a:r>
              <a:rPr lang="en-GB" sz="1800" dirty="0" err="1"/>
              <a:t>RAN4</a:t>
            </a:r>
            <a:r>
              <a:rPr lang="en-GB" sz="1800" dirty="0"/>
              <a:t> on Bandwidth Part Operation in NR</a:t>
            </a:r>
          </a:p>
          <a:p>
            <a:pPr lvl="2"/>
            <a:r>
              <a:rPr lang="en-US" sz="1500" dirty="0"/>
              <a:t>For </a:t>
            </a:r>
            <a:r>
              <a:rPr lang="en-US" sz="1500" dirty="0" err="1"/>
              <a:t>FDD</a:t>
            </a:r>
            <a:r>
              <a:rPr lang="en-US" sz="1500" dirty="0"/>
              <a:t>, separate sets of bandwidth part (BWP) configurations for DL &amp; UL per component carrier</a:t>
            </a:r>
          </a:p>
          <a:p>
            <a:pPr lvl="3"/>
            <a:r>
              <a:rPr lang="en-US" sz="1300" dirty="0"/>
              <a:t>The numerology of DL BWP configuration is applied to at least </a:t>
            </a:r>
            <a:r>
              <a:rPr lang="en-US" sz="1300" dirty="0" err="1"/>
              <a:t>PDCCH</a:t>
            </a:r>
            <a:r>
              <a:rPr lang="en-US" sz="1300" dirty="0"/>
              <a:t>, </a:t>
            </a:r>
            <a:r>
              <a:rPr lang="en-US" sz="1300" dirty="0" err="1"/>
              <a:t>PDSCH</a:t>
            </a:r>
            <a:r>
              <a:rPr lang="en-US" sz="1300" dirty="0"/>
              <a:t> &amp; corresponding </a:t>
            </a:r>
            <a:r>
              <a:rPr lang="en-US" sz="1300" dirty="0" err="1"/>
              <a:t>DMRS</a:t>
            </a:r>
            <a:endParaRPr lang="en-US" sz="1300" dirty="0"/>
          </a:p>
          <a:p>
            <a:pPr lvl="3"/>
            <a:r>
              <a:rPr lang="en-US" sz="1300" dirty="0"/>
              <a:t>The numerology of UL BWP configuration is applied to at least </a:t>
            </a:r>
            <a:r>
              <a:rPr lang="en-US" sz="1300" dirty="0" err="1"/>
              <a:t>PUCCH</a:t>
            </a:r>
            <a:r>
              <a:rPr lang="en-US" sz="1300" dirty="0"/>
              <a:t>, </a:t>
            </a:r>
            <a:r>
              <a:rPr lang="en-US" sz="1300" dirty="0" err="1"/>
              <a:t>PUSCH</a:t>
            </a:r>
            <a:r>
              <a:rPr lang="en-US" sz="1300" dirty="0"/>
              <a:t> &amp; corresponding </a:t>
            </a:r>
            <a:r>
              <a:rPr lang="en-US" sz="1300" dirty="0" err="1"/>
              <a:t>DMRS</a:t>
            </a:r>
            <a:endParaRPr lang="en-US" sz="1300" dirty="0"/>
          </a:p>
          <a:p>
            <a:pPr lvl="2"/>
            <a:r>
              <a:rPr lang="en-US" sz="1500" dirty="0"/>
              <a:t>For </a:t>
            </a:r>
            <a:r>
              <a:rPr lang="en-US" sz="1500" dirty="0" err="1"/>
              <a:t>TDD</a:t>
            </a:r>
            <a:r>
              <a:rPr lang="en-US" sz="1500" dirty="0"/>
              <a:t>, separate sets of BWP configurations for DL &amp; UL per component carrier</a:t>
            </a:r>
          </a:p>
          <a:p>
            <a:pPr lvl="3"/>
            <a:r>
              <a:rPr lang="en-US" sz="1300" dirty="0"/>
              <a:t>The numerology of DL BWP configuration is applied to at least </a:t>
            </a:r>
            <a:r>
              <a:rPr lang="en-US" sz="1300" dirty="0" err="1"/>
              <a:t>PDCCH</a:t>
            </a:r>
            <a:r>
              <a:rPr lang="en-US" sz="1300" dirty="0"/>
              <a:t>, </a:t>
            </a:r>
            <a:r>
              <a:rPr lang="en-US" sz="1300" dirty="0" err="1"/>
              <a:t>PDSCH</a:t>
            </a:r>
            <a:r>
              <a:rPr lang="en-US" sz="1300" dirty="0"/>
              <a:t> &amp; corresponding </a:t>
            </a:r>
            <a:r>
              <a:rPr lang="en-US" sz="1300" dirty="0" err="1"/>
              <a:t>DMRS</a:t>
            </a:r>
            <a:endParaRPr lang="en-US" sz="1300" dirty="0"/>
          </a:p>
          <a:p>
            <a:pPr lvl="3"/>
            <a:r>
              <a:rPr lang="en-US" sz="1300" dirty="0"/>
              <a:t>The numerology of UL BWP configuration is applied to at least </a:t>
            </a:r>
            <a:r>
              <a:rPr lang="en-US" sz="1300" dirty="0" err="1"/>
              <a:t>PUCCH</a:t>
            </a:r>
            <a:r>
              <a:rPr lang="en-US" sz="1300" dirty="0"/>
              <a:t>, </a:t>
            </a:r>
            <a:r>
              <a:rPr lang="en-US" sz="1300" dirty="0" err="1"/>
              <a:t>PUSCH</a:t>
            </a:r>
            <a:r>
              <a:rPr lang="en-US" sz="1300" dirty="0"/>
              <a:t> &amp; corresponding </a:t>
            </a:r>
            <a:r>
              <a:rPr lang="en-US" sz="1300" dirty="0" err="1"/>
              <a:t>DMRS</a:t>
            </a:r>
            <a:endParaRPr lang="en-US" sz="1300" dirty="0"/>
          </a:p>
          <a:p>
            <a:pPr lvl="3"/>
            <a:r>
              <a:rPr lang="en-US" sz="1300" dirty="0"/>
              <a:t>For </a:t>
            </a:r>
            <a:r>
              <a:rPr lang="en-US" sz="1300" dirty="0" err="1"/>
              <a:t>UE</a:t>
            </a:r>
            <a:r>
              <a:rPr lang="en-US" sz="1300" dirty="0"/>
              <a:t>, if different active DL and UL BWPs are configured, </a:t>
            </a:r>
            <a:r>
              <a:rPr lang="en-US" sz="1300" dirty="0" err="1"/>
              <a:t>UE</a:t>
            </a:r>
            <a:r>
              <a:rPr lang="en-US" sz="1300" dirty="0"/>
              <a:t> is not expected to retune the center frequency of channel BW between DL and UL</a:t>
            </a:r>
          </a:p>
        </p:txBody>
      </p:sp>
    </p:spTree>
    <p:extLst>
      <p:ext uri="{BB962C8B-B14F-4D97-AF65-F5344CB8AC3E}">
        <p14:creationId xmlns:p14="http://schemas.microsoft.com/office/powerpoint/2010/main" val="1017622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RAN4#84</a:t>
            </a:r>
          </a:p>
        </p:txBody>
      </p:sp>
    </p:spTree>
    <p:extLst>
      <p:ext uri="{BB962C8B-B14F-4D97-AF65-F5344CB8AC3E}">
        <p14:creationId xmlns:p14="http://schemas.microsoft.com/office/powerpoint/2010/main" val="1104200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D60FC-12AD-4654-A0D5-0320CA374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Proposals in RAN4#84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C3F649-C932-47E5-B73D-467FA63033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40768"/>
            <a:ext cx="9036496" cy="5112568"/>
          </a:xfrm>
        </p:spPr>
        <p:txBody>
          <a:bodyPr>
            <a:normAutofit lnSpcReduction="10000"/>
          </a:bodyPr>
          <a:lstStyle/>
          <a:p>
            <a:r>
              <a:rPr lang="en-GB" sz="2400" b="1" dirty="0"/>
              <a:t>RAN4#84 – R4-1707576 Asymmetric UE UL/DL single carrier CH BW operation</a:t>
            </a:r>
          </a:p>
          <a:p>
            <a:pPr lvl="1"/>
            <a:r>
              <a:rPr lang="en-GB" sz="2000" b="1" dirty="0"/>
              <a:t>Proposal 1: </a:t>
            </a:r>
            <a:r>
              <a:rPr lang="en-GB" sz="2000" dirty="0"/>
              <a:t>For TDD, a single UL CC can be narrower than the corresponding DL CC in NR Release 15</a:t>
            </a:r>
            <a:endParaRPr lang="en-US" sz="2000" dirty="0"/>
          </a:p>
          <a:p>
            <a:pPr lvl="1"/>
            <a:r>
              <a:rPr lang="en-GB" sz="2000" b="1" dirty="0"/>
              <a:t>Proposal 2: </a:t>
            </a:r>
            <a:r>
              <a:rPr lang="en-GB" sz="2000" dirty="0"/>
              <a:t>How to apply asymmetric CH BW reference sensitivity requirements for NR bands shall be further studied during Release 15</a:t>
            </a:r>
            <a:endParaRPr lang="en-US" sz="2000" dirty="0"/>
          </a:p>
          <a:p>
            <a:pPr lvl="1"/>
            <a:r>
              <a:rPr lang="en-GB" sz="2000" b="1" dirty="0"/>
              <a:t>Proposal 3:</a:t>
            </a:r>
            <a:r>
              <a:rPr lang="en-GB" sz="2000" dirty="0"/>
              <a:t>  For FDD, use the equation for delta F (Δ</a:t>
            </a:r>
            <a:r>
              <a:rPr lang="en-US" sz="2000" dirty="0" err="1"/>
              <a:t>F</a:t>
            </a:r>
            <a:r>
              <a:rPr lang="en-US" sz="2000" baseline="-25000" dirty="0" err="1"/>
              <a:t>Tx</a:t>
            </a:r>
            <a:r>
              <a:rPr lang="en-US" sz="2000" baseline="-25000" dirty="0"/>
              <a:t>-Rx </a:t>
            </a:r>
            <a:r>
              <a:rPr lang="en-GB" sz="2000" dirty="0"/>
              <a:t>= CBW</a:t>
            </a:r>
            <a:r>
              <a:rPr lang="en-GB" sz="2000" baseline="-25000" dirty="0"/>
              <a:t>DL</a:t>
            </a:r>
            <a:r>
              <a:rPr lang="en-GB" sz="2000" dirty="0"/>
              <a:t>/2 – CBW</a:t>
            </a:r>
            <a:r>
              <a:rPr lang="en-GB" sz="2000" baseline="-25000" dirty="0"/>
              <a:t>UL</a:t>
            </a:r>
            <a:r>
              <a:rPr lang="en-GB" sz="2000" dirty="0"/>
              <a:t>/2) to determine </a:t>
            </a:r>
            <a:r>
              <a:rPr lang="en-GB" sz="2000" dirty="0" err="1"/>
              <a:t>Tx</a:t>
            </a:r>
            <a:r>
              <a:rPr lang="en-GB" sz="2000" dirty="0"/>
              <a:t>-Rx separation in asymmetric CH BW operation in NR Release 15</a:t>
            </a:r>
            <a:endParaRPr lang="en-US" sz="2000" dirty="0"/>
          </a:p>
          <a:p>
            <a:pPr lvl="1"/>
            <a:r>
              <a:rPr lang="en-GB" sz="2000" b="1" dirty="0"/>
              <a:t>Proposal 4: </a:t>
            </a:r>
            <a:r>
              <a:rPr lang="en-GB" sz="2000" dirty="0"/>
              <a:t>Asymmetric UE UL/DL Channel Bandwidths shall be mandatory for each operating band that have requirements defined accordingly</a:t>
            </a:r>
            <a:endParaRPr lang="en-US" sz="2000" dirty="0"/>
          </a:p>
          <a:p>
            <a:r>
              <a:rPr lang="en-US" sz="2400" b="1" dirty="0"/>
              <a:t>RAN4#84 – R4-1707398 Further discussion on asymmetric DL/UL CBW (Intel)</a:t>
            </a:r>
          </a:p>
          <a:p>
            <a:pPr lvl="1" hangingPunct="0"/>
            <a:r>
              <a:rPr lang="en-GB" sz="2000" dirty="0"/>
              <a:t>UEs can support different maximum channel bandwidth in DL and UL.</a:t>
            </a:r>
            <a:endParaRPr lang="en-US" sz="2000" dirty="0"/>
          </a:p>
          <a:p>
            <a:pPr lvl="1" hangingPunct="0"/>
            <a:r>
              <a:rPr lang="en-GB" sz="2000" dirty="0"/>
              <a:t>UEs can operate with asymmetric UL and DL bandwidths.</a:t>
            </a:r>
            <a:endParaRPr lang="en-US" sz="2000" dirty="0"/>
          </a:p>
          <a:p>
            <a:pPr lvl="1"/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629534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Agreements in RAN4#84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lvl="0"/>
            <a:r>
              <a:rPr lang="en-US" sz="3600" dirty="0"/>
              <a:t>UEs can support different maximum channel bandwidth in DL and UL </a:t>
            </a:r>
          </a:p>
          <a:p>
            <a:pPr lvl="0"/>
            <a:r>
              <a:rPr lang="en-US" sz="3600" dirty="0"/>
              <a:t>UEs can operate with asymmetric UL and DL bandwidths</a:t>
            </a:r>
          </a:p>
          <a:p>
            <a:pPr lvl="0"/>
            <a:r>
              <a:rPr lang="en-GB" sz="3600" dirty="0"/>
              <a:t>For FDD, </a:t>
            </a:r>
          </a:p>
          <a:p>
            <a:pPr lvl="1"/>
            <a:r>
              <a:rPr lang="en-GB" sz="3200" dirty="0"/>
              <a:t>Δ</a:t>
            </a:r>
            <a:r>
              <a:rPr lang="en-US" sz="3200" dirty="0" err="1"/>
              <a:t>F</a:t>
            </a:r>
            <a:r>
              <a:rPr lang="en-US" sz="3200" baseline="-25000" dirty="0" err="1"/>
              <a:t>Tx</a:t>
            </a:r>
            <a:r>
              <a:rPr lang="en-US" sz="3200" baseline="-25000" dirty="0"/>
              <a:t>-Rx </a:t>
            </a:r>
            <a:r>
              <a:rPr lang="en-GB" sz="3200" dirty="0"/>
              <a:t>= CBW</a:t>
            </a:r>
            <a:r>
              <a:rPr lang="en-GB" sz="3200" baseline="-25000" dirty="0"/>
              <a:t>DL</a:t>
            </a:r>
            <a:r>
              <a:rPr lang="en-GB" sz="3200" dirty="0"/>
              <a:t>/2 – CBW</a:t>
            </a:r>
            <a:r>
              <a:rPr lang="en-GB" sz="3200" baseline="-25000" dirty="0"/>
              <a:t>UL</a:t>
            </a:r>
            <a:r>
              <a:rPr lang="en-GB" sz="3200" dirty="0"/>
              <a:t>/2, defines how much Band’s default </a:t>
            </a:r>
            <a:r>
              <a:rPr lang="en-GB" sz="3200" dirty="0" err="1"/>
              <a:t>Tx</a:t>
            </a:r>
            <a:r>
              <a:rPr lang="en-GB" sz="3200" dirty="0"/>
              <a:t>-Rx separation can deviate due to asymmetric UL/DL CBW</a:t>
            </a:r>
            <a:endParaRPr lang="en-US" altLang="ja-JP" sz="2900" dirty="0"/>
          </a:p>
        </p:txBody>
      </p:sp>
    </p:spTree>
    <p:extLst>
      <p:ext uri="{BB962C8B-B14F-4D97-AF65-F5344CB8AC3E}">
        <p14:creationId xmlns:p14="http://schemas.microsoft.com/office/powerpoint/2010/main" val="133264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5160</TotalTime>
  <Words>515</Words>
  <Application>Microsoft Office PowerPoint</Application>
  <PresentationFormat>On-screen Show (4:3)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MS PGothic</vt:lpstr>
      <vt:lpstr>Arial</vt:lpstr>
      <vt:lpstr>Calibri</vt:lpstr>
      <vt:lpstr>Office テーマ</vt:lpstr>
      <vt:lpstr>WF on Asymmetric UE CH BW operation</vt:lpstr>
      <vt:lpstr>Background</vt:lpstr>
      <vt:lpstr>Agreements to Asymmetric Channel Bandwidth operation</vt:lpstr>
      <vt:lpstr>RAN4#84</vt:lpstr>
      <vt:lpstr>Proposals in RAN4#84</vt:lpstr>
      <vt:lpstr>Agreements in RAN4#84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Jussi Kuusisto</cp:lastModifiedBy>
  <cp:revision>215</cp:revision>
  <dcterms:created xsi:type="dcterms:W3CDTF">2017-01-18T16:32:26Z</dcterms:created>
  <dcterms:modified xsi:type="dcterms:W3CDTF">2017-08-25T07:53:27Z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