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41"/>
  </p:notesMasterIdLst>
  <p:handoutMasterIdLst>
    <p:handoutMasterId r:id="rId42"/>
  </p:handoutMasterIdLst>
  <p:sldIdLst>
    <p:sldId id="355" r:id="rId2"/>
    <p:sldId id="536" r:id="rId3"/>
    <p:sldId id="502" r:id="rId4"/>
    <p:sldId id="537" r:id="rId5"/>
    <p:sldId id="582" r:id="rId6"/>
    <p:sldId id="573" r:id="rId7"/>
    <p:sldId id="570" r:id="rId8"/>
    <p:sldId id="539" r:id="rId9"/>
    <p:sldId id="549" r:id="rId10"/>
    <p:sldId id="571" r:id="rId11"/>
    <p:sldId id="541" r:id="rId12"/>
    <p:sldId id="540" r:id="rId13"/>
    <p:sldId id="542" r:id="rId14"/>
    <p:sldId id="550" r:id="rId15"/>
    <p:sldId id="574" r:id="rId16"/>
    <p:sldId id="551" r:id="rId17"/>
    <p:sldId id="572" r:id="rId18"/>
    <p:sldId id="554" r:id="rId19"/>
    <p:sldId id="557" r:id="rId20"/>
    <p:sldId id="553" r:id="rId21"/>
    <p:sldId id="552" r:id="rId22"/>
    <p:sldId id="556" r:id="rId23"/>
    <p:sldId id="555" r:id="rId24"/>
    <p:sldId id="558" r:id="rId25"/>
    <p:sldId id="575" r:id="rId26"/>
    <p:sldId id="559" r:id="rId27"/>
    <p:sldId id="576" r:id="rId28"/>
    <p:sldId id="579" r:id="rId29"/>
    <p:sldId id="561" r:id="rId30"/>
    <p:sldId id="564" r:id="rId31"/>
    <p:sldId id="563" r:id="rId32"/>
    <p:sldId id="577" r:id="rId33"/>
    <p:sldId id="565" r:id="rId34"/>
    <p:sldId id="567" r:id="rId35"/>
    <p:sldId id="580" r:id="rId36"/>
    <p:sldId id="578" r:id="rId37"/>
    <p:sldId id="581" r:id="rId38"/>
    <p:sldId id="583" r:id="rId39"/>
    <p:sldId id="440" r:id="rId40"/>
  </p:sldIdLst>
  <p:sldSz cx="7620000" cy="5715000"/>
  <p:notesSz cx="9144000" cy="6858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56616" algn="l" rtl="0" fontAlgn="base">
      <a:spcBef>
        <a:spcPct val="0"/>
      </a:spcBef>
      <a:spcAft>
        <a:spcPct val="0"/>
      </a:spcAft>
      <a:defRPr kern="1200">
        <a:solidFill>
          <a:schemeClr val="tx1"/>
        </a:solidFill>
        <a:latin typeface="Calibri" pitchFamily="34" charset="0"/>
        <a:ea typeface="宋体" charset="-122"/>
        <a:cs typeface="+mn-cs"/>
      </a:defRPr>
    </a:lvl2pPr>
    <a:lvl3pPr marL="713232" algn="l" rtl="0" fontAlgn="base">
      <a:spcBef>
        <a:spcPct val="0"/>
      </a:spcBef>
      <a:spcAft>
        <a:spcPct val="0"/>
      </a:spcAft>
      <a:defRPr kern="1200">
        <a:solidFill>
          <a:schemeClr val="tx1"/>
        </a:solidFill>
        <a:latin typeface="Calibri" pitchFamily="34" charset="0"/>
        <a:ea typeface="宋体" charset="-122"/>
        <a:cs typeface="+mn-cs"/>
      </a:defRPr>
    </a:lvl3pPr>
    <a:lvl4pPr marL="1069848" algn="l" rtl="0" fontAlgn="base">
      <a:spcBef>
        <a:spcPct val="0"/>
      </a:spcBef>
      <a:spcAft>
        <a:spcPct val="0"/>
      </a:spcAft>
      <a:defRPr kern="1200">
        <a:solidFill>
          <a:schemeClr val="tx1"/>
        </a:solidFill>
        <a:latin typeface="Calibri" pitchFamily="34" charset="0"/>
        <a:ea typeface="宋体" charset="-122"/>
        <a:cs typeface="+mn-cs"/>
      </a:defRPr>
    </a:lvl4pPr>
    <a:lvl5pPr marL="1426464" algn="l" rtl="0" fontAlgn="base">
      <a:spcBef>
        <a:spcPct val="0"/>
      </a:spcBef>
      <a:spcAft>
        <a:spcPct val="0"/>
      </a:spcAft>
      <a:defRPr kern="1200">
        <a:solidFill>
          <a:schemeClr val="tx1"/>
        </a:solidFill>
        <a:latin typeface="Calibri" pitchFamily="34" charset="0"/>
        <a:ea typeface="宋体" charset="-122"/>
        <a:cs typeface="+mn-cs"/>
      </a:defRPr>
    </a:lvl5pPr>
    <a:lvl6pPr marL="1783080" algn="l" defTabSz="713232" rtl="0" eaLnBrk="1" latinLnBrk="0" hangingPunct="1">
      <a:defRPr kern="1200">
        <a:solidFill>
          <a:schemeClr val="tx1"/>
        </a:solidFill>
        <a:latin typeface="Calibri" pitchFamily="34" charset="0"/>
        <a:ea typeface="宋体" charset="-122"/>
        <a:cs typeface="+mn-cs"/>
      </a:defRPr>
    </a:lvl6pPr>
    <a:lvl7pPr marL="2139696" algn="l" defTabSz="713232" rtl="0" eaLnBrk="1" latinLnBrk="0" hangingPunct="1">
      <a:defRPr kern="1200">
        <a:solidFill>
          <a:schemeClr val="tx1"/>
        </a:solidFill>
        <a:latin typeface="Calibri" pitchFamily="34" charset="0"/>
        <a:ea typeface="宋体" charset="-122"/>
        <a:cs typeface="+mn-cs"/>
      </a:defRPr>
    </a:lvl7pPr>
    <a:lvl8pPr marL="2496312" algn="l" defTabSz="713232" rtl="0" eaLnBrk="1" latinLnBrk="0" hangingPunct="1">
      <a:defRPr kern="1200">
        <a:solidFill>
          <a:schemeClr val="tx1"/>
        </a:solidFill>
        <a:latin typeface="Calibri" pitchFamily="34" charset="0"/>
        <a:ea typeface="宋体" charset="-122"/>
        <a:cs typeface="+mn-cs"/>
      </a:defRPr>
    </a:lvl8pPr>
    <a:lvl9pPr marL="2852928" algn="l" defTabSz="713232"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800" userDrawn="1">
          <p15:clr>
            <a:srgbClr val="A4A3A4"/>
          </p15:clr>
        </p15:guide>
        <p15:guide id="2" pos="24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4AF48B"/>
    <a:srgbClr val="FF6600"/>
    <a:srgbClr val="49F32D"/>
    <a:srgbClr val="1A91CC"/>
    <a:srgbClr val="3F6EA7"/>
    <a:srgbClr val="FF9900"/>
    <a:srgbClr val="B1C7E1"/>
    <a:srgbClr val="769DCC"/>
    <a:srgbClr val="9BB7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深色样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3" autoAdjust="0"/>
    <p:restoredTop sz="94717" autoAdjust="0"/>
  </p:normalViewPr>
  <p:slideViewPr>
    <p:cSldViewPr>
      <p:cViewPr varScale="1">
        <p:scale>
          <a:sx n="119" d="100"/>
          <a:sy n="119" d="100"/>
        </p:scale>
        <p:origin x="552" y="102"/>
      </p:cViewPr>
      <p:guideLst>
        <p:guide orient="horz" pos="1800"/>
        <p:guide pos="2400"/>
      </p:guideLst>
    </p:cSldViewPr>
  </p:slideViewPr>
  <p:notesTextViewPr>
    <p:cViewPr>
      <p:scale>
        <a:sx n="100" d="100"/>
        <a:sy n="100" d="100"/>
      </p:scale>
      <p:origin x="0" y="0"/>
    </p:cViewPr>
  </p:notesTextViewPr>
  <p:notesViewPr>
    <p:cSldViewPr>
      <p:cViewPr>
        <p:scale>
          <a:sx n="130" d="100"/>
          <a:sy n="130" d="100"/>
        </p:scale>
        <p:origin x="28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09A22CD0-1B0A-4987-8BE9-62B03A4046A7}" type="datetimeFigureOut">
              <a:rPr lang="zh-CN" altLang="en-US" smtClean="0"/>
              <a:t>2017/8/9</a:t>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542F3231-FE5E-4125-AAF4-CCE9814F81B5}" type="slidenum">
              <a:rPr lang="zh-CN" altLang="en-US" smtClean="0"/>
              <a:t>‹#›</a:t>
            </a:fld>
            <a:endParaRPr lang="zh-CN" altLang="en-US"/>
          </a:p>
        </p:txBody>
      </p:sp>
    </p:spTree>
    <p:extLst>
      <p:ext uri="{BB962C8B-B14F-4D97-AF65-F5344CB8AC3E}">
        <p14:creationId xmlns:p14="http://schemas.microsoft.com/office/powerpoint/2010/main" val="3221894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zh-CN" altLang="en-US"/>
          </a:p>
        </p:txBody>
      </p:sp>
      <p:sp>
        <p:nvSpPr>
          <p:cNvPr id="6147" name="Rectangle 3"/>
          <p:cNvSpPr>
            <a:spLocks noGrp="1" noChangeArrowheads="1"/>
          </p:cNvSpPr>
          <p:nvPr>
            <p:ph type="dt" idx="1"/>
          </p:nvPr>
        </p:nvSpPr>
        <p:spPr bwMode="auto">
          <a:xfrm>
            <a:off x="5179484"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fld id="{8C9C2FAD-8292-4BF4-BE1E-F34A758E8F7F}" type="datetimeFigureOut">
              <a:rPr lang="zh-CN" altLang="en-US"/>
              <a:pPr>
                <a:defRPr/>
              </a:pPr>
              <a:t>2017/8/9</a:t>
            </a:fld>
            <a:endParaRPr lang="en-US" altLang="zh-CN"/>
          </a:p>
        </p:txBody>
      </p:sp>
      <p:sp>
        <p:nvSpPr>
          <p:cNvPr id="19460"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6151"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730CDA50-3419-4FCF-B7FF-3ACE579BA4F3}" type="slidenum">
              <a:rPr lang="zh-CN" altLang="en-US"/>
              <a:pPr>
                <a:defRPr/>
              </a:pPr>
              <a:t>‹#›</a:t>
            </a:fld>
            <a:endParaRPr lang="en-US" altLang="zh-CN"/>
          </a:p>
        </p:txBody>
      </p:sp>
    </p:spTree>
    <p:extLst>
      <p:ext uri="{BB962C8B-B14F-4D97-AF65-F5344CB8AC3E}">
        <p14:creationId xmlns:p14="http://schemas.microsoft.com/office/powerpoint/2010/main" val="2598384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1pPr>
    <a:lvl2pPr marL="356616"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2pPr>
    <a:lvl3pPr marL="713232"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3pPr>
    <a:lvl4pPr marL="1069848"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4pPr>
    <a:lvl5pPr marL="1426464"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R4-1703469 </a:t>
            </a:r>
            <a:r>
              <a:rPr lang="fi-FI" altLang="zh-CN" sz="900" i="1" dirty="0" smtClean="0"/>
              <a:t>Workplan for NR UE and BS RF</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a:t>
            </a:fld>
            <a:endParaRPr lang="en-US" altLang="zh-CN"/>
          </a:p>
        </p:txBody>
      </p:sp>
    </p:spTree>
    <p:extLst>
      <p:ext uri="{BB962C8B-B14F-4D97-AF65-F5344CB8AC3E}">
        <p14:creationId xmlns:p14="http://schemas.microsoft.com/office/powerpoint/2010/main" val="1849911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Reference:</a:t>
            </a:r>
            <a:r>
              <a:rPr lang="en-US" altLang="zh-CN" baseline="0" dirty="0" smtClean="0"/>
              <a:t> R4-1706940 </a:t>
            </a:r>
            <a:r>
              <a:rPr lang="en-GB" altLang="zh-CN" sz="936" kern="1200" dirty="0" smtClean="0">
                <a:solidFill>
                  <a:schemeClr val="tx1"/>
                </a:solidFill>
                <a:effectLst/>
                <a:latin typeface="Calibri" pitchFamily="34" charset="0"/>
                <a:ea typeface="宋体" pitchFamily="2" charset="-122"/>
                <a:cs typeface="+mn-cs"/>
              </a:rPr>
              <a:t>LS Reply on transient period for NR</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21</a:t>
            </a:fld>
            <a:endParaRPr lang="en-US" altLang="zh-CN"/>
          </a:p>
        </p:txBody>
      </p:sp>
    </p:spTree>
    <p:extLst>
      <p:ext uri="{BB962C8B-B14F-4D97-AF65-F5344CB8AC3E}">
        <p14:creationId xmlns:p14="http://schemas.microsoft.com/office/powerpoint/2010/main" val="3126840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Reference:</a:t>
            </a:r>
            <a:r>
              <a:rPr lang="en-US" altLang="zh-CN" baseline="0" dirty="0" smtClean="0"/>
              <a:t> </a:t>
            </a:r>
            <a:r>
              <a:rPr lang="en-US" altLang="zh-CN" dirty="0" smtClean="0"/>
              <a:t>R4-1706692 NR Sub-6 GHz SEM</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22</a:t>
            </a:fld>
            <a:endParaRPr lang="en-US" altLang="zh-CN"/>
          </a:p>
        </p:txBody>
      </p:sp>
    </p:spTree>
    <p:extLst>
      <p:ext uri="{BB962C8B-B14F-4D97-AF65-F5344CB8AC3E}">
        <p14:creationId xmlns:p14="http://schemas.microsoft.com/office/powerpoint/2010/main" val="895997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36" kern="1200" baseline="0" dirty="0" smtClean="0">
                <a:solidFill>
                  <a:schemeClr val="tx1"/>
                </a:solidFill>
                <a:effectLst/>
                <a:latin typeface="Calibri" pitchFamily="34" charset="0"/>
                <a:ea typeface="宋体" pitchFamily="2" charset="-122"/>
                <a:cs typeface="+mn-cs"/>
              </a:rPr>
              <a:t>R7-170</a:t>
            </a:r>
            <a:r>
              <a:rPr lang="en-US" altLang="zh-CN" sz="936" kern="1200" dirty="0" smtClean="0">
                <a:solidFill>
                  <a:schemeClr val="tx1"/>
                </a:solidFill>
                <a:effectLst/>
                <a:latin typeface="Calibri" pitchFamily="34" charset="0"/>
                <a:ea typeface="宋体" pitchFamily="2" charset="-122"/>
                <a:cs typeface="+mn-cs"/>
              </a:rPr>
              <a:t>6938 WF on spurious emission for NR UE; </a:t>
            </a:r>
          </a:p>
          <a:p>
            <a:r>
              <a:rPr lang="en-US" altLang="zh-CN" sz="936" kern="1200" dirty="0" smtClean="0">
                <a:solidFill>
                  <a:schemeClr val="tx1"/>
                </a:solidFill>
                <a:effectLst/>
                <a:latin typeface="Calibri" pitchFamily="34" charset="0"/>
                <a:ea typeface="宋体" pitchFamily="2" charset="-122"/>
                <a:cs typeface="+mn-cs"/>
              </a:rPr>
              <a:t>R4-1706980 WF on MPR evaluation assumption</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23</a:t>
            </a:fld>
            <a:endParaRPr lang="en-US" altLang="zh-CN"/>
          </a:p>
        </p:txBody>
      </p:sp>
    </p:spTree>
    <p:extLst>
      <p:ext uri="{BB962C8B-B14F-4D97-AF65-F5344CB8AC3E}">
        <p14:creationId xmlns:p14="http://schemas.microsoft.com/office/powerpoint/2010/main" val="2062688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R4-1706708 </a:t>
            </a:r>
            <a:r>
              <a:rPr lang="en-US" altLang="zh-CN" sz="936" kern="1200" dirty="0" smtClean="0">
                <a:solidFill>
                  <a:schemeClr val="tx1"/>
                </a:solidFill>
                <a:effectLst/>
                <a:latin typeface="Calibri" pitchFamily="34" charset="0"/>
                <a:ea typeface="宋体" pitchFamily="2" charset="-122"/>
                <a:cs typeface="+mn-cs"/>
              </a:rPr>
              <a:t>UE in-band emission requirement</a:t>
            </a:r>
          </a:p>
          <a:p>
            <a:r>
              <a:rPr lang="en-US" altLang="zh-CN" dirty="0" smtClean="0"/>
              <a:t>R4-1706693 NR Sub-6 GHz In-band emission requirement</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24</a:t>
            </a:fld>
            <a:endParaRPr lang="en-US" altLang="zh-CN"/>
          </a:p>
        </p:txBody>
      </p:sp>
    </p:spTree>
    <p:extLst>
      <p:ext uri="{BB962C8B-B14F-4D97-AF65-F5344CB8AC3E}">
        <p14:creationId xmlns:p14="http://schemas.microsoft.com/office/powerpoint/2010/main" val="1157406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28</a:t>
            </a:fld>
            <a:endParaRPr lang="en-US" altLang="zh-CN"/>
          </a:p>
        </p:txBody>
      </p:sp>
    </p:spTree>
    <p:extLst>
      <p:ext uri="{BB962C8B-B14F-4D97-AF65-F5344CB8AC3E}">
        <p14:creationId xmlns:p14="http://schemas.microsoft.com/office/powerpoint/2010/main" val="4289116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36" kern="1200" dirty="0" smtClean="0">
                <a:solidFill>
                  <a:schemeClr val="tx1"/>
                </a:solidFill>
                <a:effectLst/>
                <a:latin typeface="Calibri" pitchFamily="34" charset="0"/>
                <a:ea typeface="宋体" pitchFamily="2" charset="-122"/>
                <a:cs typeface="+mn-cs"/>
              </a:rPr>
              <a:t>R4-1706717 Discussion on definitions of intra and inter-frequency measurements</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29</a:t>
            </a:fld>
            <a:endParaRPr lang="en-US" altLang="zh-CN"/>
          </a:p>
        </p:txBody>
      </p:sp>
    </p:spTree>
    <p:extLst>
      <p:ext uri="{BB962C8B-B14F-4D97-AF65-F5344CB8AC3E}">
        <p14:creationId xmlns:p14="http://schemas.microsoft.com/office/powerpoint/2010/main" val="2685130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36" kern="1200" dirty="0" smtClean="0">
                <a:solidFill>
                  <a:schemeClr val="tx1"/>
                </a:solidFill>
                <a:effectLst/>
                <a:latin typeface="Calibri" pitchFamily="34" charset="0"/>
                <a:ea typeface="宋体" pitchFamily="2" charset="-122"/>
                <a:cs typeface="+mn-cs"/>
              </a:rPr>
              <a:t>R4-1706722 Expected RRM requirements for NSA in TS36.133</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31</a:t>
            </a:fld>
            <a:endParaRPr lang="en-US" altLang="zh-CN"/>
          </a:p>
        </p:txBody>
      </p:sp>
    </p:spTree>
    <p:extLst>
      <p:ext uri="{BB962C8B-B14F-4D97-AF65-F5344CB8AC3E}">
        <p14:creationId xmlns:p14="http://schemas.microsoft.com/office/powerpoint/2010/main" val="1558945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936" kern="1200" dirty="0" smtClean="0">
                <a:solidFill>
                  <a:schemeClr val="tx1"/>
                </a:solidFill>
                <a:effectLst/>
                <a:latin typeface="Calibri" pitchFamily="34" charset="0"/>
                <a:ea typeface="宋体" pitchFamily="2" charset="-122"/>
                <a:cs typeface="+mn-cs"/>
              </a:rPr>
              <a:t>R4-1706514 On propagation model parameters for RRM and demodulation</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34</a:t>
            </a:fld>
            <a:endParaRPr lang="en-US" altLang="zh-CN"/>
          </a:p>
        </p:txBody>
      </p:sp>
    </p:spTree>
    <p:extLst>
      <p:ext uri="{BB962C8B-B14F-4D97-AF65-F5344CB8AC3E}">
        <p14:creationId xmlns:p14="http://schemas.microsoft.com/office/powerpoint/2010/main" val="149399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de-DE" altLang="zh-CN" sz="936" kern="1200" dirty="0" smtClean="0">
                <a:solidFill>
                  <a:schemeClr val="tx1"/>
                </a:solidFill>
                <a:effectLst/>
                <a:latin typeface="Calibri" pitchFamily="34" charset="0"/>
                <a:ea typeface="宋体" pitchFamily="2" charset="-122"/>
                <a:cs typeface="+mn-cs"/>
              </a:rPr>
              <a:t>R4-1706510 </a:t>
            </a:r>
            <a:r>
              <a:rPr lang="en-US" altLang="zh-CN" sz="936" kern="1200" dirty="0" smtClean="0">
                <a:solidFill>
                  <a:schemeClr val="tx1"/>
                </a:solidFill>
                <a:effectLst/>
                <a:latin typeface="Calibri" pitchFamily="34" charset="0"/>
                <a:ea typeface="宋体" pitchFamily="2" charset="-122"/>
                <a:cs typeface="+mn-cs"/>
              </a:rPr>
              <a:t>On test interface parameters</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35</a:t>
            </a:fld>
            <a:endParaRPr lang="en-US" altLang="zh-CN"/>
          </a:p>
        </p:txBody>
      </p:sp>
    </p:spTree>
    <p:extLst>
      <p:ext uri="{BB962C8B-B14F-4D97-AF65-F5344CB8AC3E}">
        <p14:creationId xmlns:p14="http://schemas.microsoft.com/office/powerpoint/2010/main" val="4277262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37</a:t>
            </a:fld>
            <a:endParaRPr lang="en-US" altLang="zh-CN"/>
          </a:p>
        </p:txBody>
      </p:sp>
    </p:spTree>
    <p:extLst>
      <p:ext uri="{BB962C8B-B14F-4D97-AF65-F5344CB8AC3E}">
        <p14:creationId xmlns:p14="http://schemas.microsoft.com/office/powerpoint/2010/main" val="2638963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R4-1706941 </a:t>
            </a:r>
            <a:r>
              <a:rPr lang="fi-FI" altLang="zh-CN" sz="900" i="1" dirty="0" smtClean="0"/>
              <a:t>Summary of discussions of spec structure 38.101</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4</a:t>
            </a:fld>
            <a:endParaRPr lang="en-US" altLang="zh-CN"/>
          </a:p>
        </p:txBody>
      </p:sp>
    </p:spTree>
    <p:extLst>
      <p:ext uri="{BB962C8B-B14F-4D97-AF65-F5344CB8AC3E}">
        <p14:creationId xmlns:p14="http://schemas.microsoft.com/office/powerpoint/2010/main" val="2514675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38</a:t>
            </a:fld>
            <a:endParaRPr lang="en-US" altLang="zh-CN"/>
          </a:p>
        </p:txBody>
      </p:sp>
    </p:spTree>
    <p:extLst>
      <p:ext uri="{BB962C8B-B14F-4D97-AF65-F5344CB8AC3E}">
        <p14:creationId xmlns:p14="http://schemas.microsoft.com/office/powerpoint/2010/main" val="3306117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R4-1706892 WF on NR band numbering</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8</a:t>
            </a:fld>
            <a:endParaRPr lang="en-US" altLang="zh-CN"/>
          </a:p>
        </p:txBody>
      </p:sp>
    </p:spTree>
    <p:extLst>
      <p:ext uri="{BB962C8B-B14F-4D97-AF65-F5344CB8AC3E}">
        <p14:creationId xmlns:p14="http://schemas.microsoft.com/office/powerpoint/2010/main" val="3415366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a:t>
            </a:r>
            <a:r>
              <a:rPr lang="de-DE" altLang="zh-CN" sz="900" i="1" dirty="0" smtClean="0"/>
              <a:t>R4-1704406 </a:t>
            </a:r>
            <a:r>
              <a:rPr lang="en-US" altLang="zh-CN" sz="900" i="1" dirty="0" smtClean="0"/>
              <a:t>Handling NR band and band combination in Rel15 WI; R4-1706048 Further consideration for NR band and band combination in Rel15 WI</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9</a:t>
            </a:fld>
            <a:endParaRPr lang="en-US" altLang="zh-CN"/>
          </a:p>
        </p:txBody>
      </p:sp>
    </p:spTree>
    <p:extLst>
      <p:ext uri="{BB962C8B-B14F-4D97-AF65-F5344CB8AC3E}">
        <p14:creationId xmlns:p14="http://schemas.microsoft.com/office/powerpoint/2010/main" val="100670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a:t>
            </a:r>
            <a:r>
              <a:rPr lang="de-DE" altLang="zh-CN" sz="900" i="1" dirty="0" smtClean="0"/>
              <a:t>R4-1706967 </a:t>
            </a:r>
            <a:r>
              <a:rPr lang="en-US" altLang="zh-CN" sz="900" i="1" dirty="0" smtClean="0"/>
              <a:t>Reply LS on support SUL in NR</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10</a:t>
            </a:fld>
            <a:endParaRPr lang="en-US" altLang="zh-CN"/>
          </a:p>
        </p:txBody>
      </p:sp>
    </p:spTree>
    <p:extLst>
      <p:ext uri="{BB962C8B-B14F-4D97-AF65-F5344CB8AC3E}">
        <p14:creationId xmlns:p14="http://schemas.microsoft.com/office/powerpoint/2010/main" val="376561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a:t>
            </a:r>
            <a:r>
              <a:rPr lang="de-DE" altLang="zh-CN" sz="900" i="1" dirty="0" smtClean="0"/>
              <a:t>R4-1706979 </a:t>
            </a:r>
            <a:r>
              <a:rPr lang="en-US" altLang="zh-CN" sz="900" i="1" dirty="0" smtClean="0"/>
              <a:t>WF on band specific UE channel bandwidth</a:t>
            </a:r>
            <a:endParaRPr lang="zh-CN" altLang="en-US" sz="900" i="1" dirty="0" smtClean="0"/>
          </a:p>
          <a:p>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12</a:t>
            </a:fld>
            <a:endParaRPr lang="en-US" altLang="zh-CN"/>
          </a:p>
        </p:txBody>
      </p:sp>
    </p:spTree>
    <p:extLst>
      <p:ext uri="{BB962C8B-B14F-4D97-AF65-F5344CB8AC3E}">
        <p14:creationId xmlns:p14="http://schemas.microsoft.com/office/powerpoint/2010/main" val="3037495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a:t>
            </a:r>
            <a:r>
              <a:rPr lang="de-DE" altLang="zh-CN" sz="900" i="1" dirty="0" smtClean="0"/>
              <a:t>R4-1706929 </a:t>
            </a:r>
            <a:r>
              <a:rPr lang="en-US" altLang="zh-CN" sz="900" i="1" dirty="0" smtClean="0"/>
              <a:t>WF on Spectrum Utilization</a:t>
            </a:r>
            <a:endParaRPr lang="zh-CN" altLang="en-US" sz="900" i="1" dirty="0" smtClean="0"/>
          </a:p>
          <a:p>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13</a:t>
            </a:fld>
            <a:endParaRPr lang="en-US" altLang="zh-CN"/>
          </a:p>
        </p:txBody>
      </p:sp>
    </p:spTree>
    <p:extLst>
      <p:ext uri="{BB962C8B-B14F-4D97-AF65-F5344CB8AC3E}">
        <p14:creationId xmlns:p14="http://schemas.microsoft.com/office/powerpoint/2010/main" val="1232554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a:t>
            </a:r>
            <a:r>
              <a:rPr lang="de-DE" altLang="zh-CN" sz="900" i="1" dirty="0" smtClean="0"/>
              <a:t>R4-1706975 </a:t>
            </a:r>
            <a:r>
              <a:rPr lang="en-US" altLang="zh-CN" sz="900" i="1" dirty="0" smtClean="0"/>
              <a:t>WF on RF channel raster for sub6GHz and </a:t>
            </a:r>
            <a:r>
              <a:rPr lang="en-US" altLang="zh-CN" sz="900" i="1" dirty="0" err="1" smtClean="0"/>
              <a:t>mmWave</a:t>
            </a:r>
            <a:r>
              <a:rPr lang="en-US" altLang="zh-CN" sz="900" i="1" dirty="0" smtClean="0"/>
              <a:t> bands</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14</a:t>
            </a:fld>
            <a:endParaRPr lang="en-US" altLang="zh-CN"/>
          </a:p>
        </p:txBody>
      </p:sp>
    </p:spTree>
    <p:extLst>
      <p:ext uri="{BB962C8B-B14F-4D97-AF65-F5344CB8AC3E}">
        <p14:creationId xmlns:p14="http://schemas.microsoft.com/office/powerpoint/2010/main" val="648891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Reference</a:t>
            </a:r>
            <a:r>
              <a:rPr lang="en-US" altLang="zh-CN" baseline="0" dirty="0" smtClean="0"/>
              <a:t>:</a:t>
            </a:r>
            <a:r>
              <a:rPr lang="zh-CN" altLang="en-US" baseline="0" dirty="0" smtClean="0"/>
              <a:t>　</a:t>
            </a:r>
            <a:r>
              <a:rPr lang="en-US" altLang="zh-CN" dirty="0" smtClean="0"/>
              <a:t>R4-1706613 </a:t>
            </a:r>
            <a:r>
              <a:rPr lang="en-US" altLang="zh-CN" sz="936" kern="1200" dirty="0" smtClean="0">
                <a:solidFill>
                  <a:schemeClr val="tx1"/>
                </a:solidFill>
                <a:effectLst/>
                <a:latin typeface="Calibri" pitchFamily="34" charset="0"/>
                <a:ea typeface="宋体" pitchFamily="2" charset="-122"/>
                <a:cs typeface="+mn-cs"/>
              </a:rPr>
              <a:t>Proposed ACLRs definition for NR UE Bellow 6GHz</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20</a:t>
            </a:fld>
            <a:endParaRPr lang="en-US" altLang="zh-CN"/>
          </a:p>
        </p:txBody>
      </p:sp>
    </p:spTree>
    <p:extLst>
      <p:ext uri="{BB962C8B-B14F-4D97-AF65-F5344CB8AC3E}">
        <p14:creationId xmlns:p14="http://schemas.microsoft.com/office/powerpoint/2010/main" val="3444146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71500" y="1775356"/>
            <a:ext cx="6477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238500"/>
            <a:ext cx="5334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39F9ECC-A22B-464D-AA4A-72AAAA01BE37}" type="datetime1">
              <a:rPr lang="zh-CN" altLang="en-US" smtClean="0"/>
              <a:pPr>
                <a:defRPr/>
              </a:pPr>
              <a:t>2017/8/9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7F61647-9187-4AC0-A05E-53E609D57AF7}" type="slidenum">
              <a:rPr lang="zh-CN" altLang="en-US"/>
              <a:pPr>
                <a:defRPr/>
              </a:pPr>
              <a:t>‹#›</a:t>
            </a:fld>
            <a:endParaRPr lang="zh-CN" altLang="en-US"/>
          </a:p>
        </p:txBody>
      </p:sp>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pic>
        <p:nvPicPr>
          <p:cNvPr id="8" name="图片 7"/>
          <p:cNvPicPr>
            <a:picLocks noChangeAspect="1"/>
          </p:cNvPicPr>
          <p:nvPr userDrawn="1"/>
        </p:nvPicPr>
        <p:blipFill>
          <a:blip r:embed="rId3"/>
          <a:stretch>
            <a:fillRect/>
          </a:stretch>
        </p:blipFill>
        <p:spPr>
          <a:xfrm>
            <a:off x="-4853" y="517426"/>
            <a:ext cx="7620000" cy="323850"/>
          </a:xfrm>
          <a:prstGeom prst="rect">
            <a:avLst/>
          </a:prstGeom>
        </p:spPr>
      </p:pic>
      <p:pic>
        <p:nvPicPr>
          <p:cNvPr id="9" name="图片 8"/>
          <p:cNvPicPr>
            <a:picLocks noChangeAspect="1"/>
          </p:cNvPicPr>
          <p:nvPr userDrawn="1"/>
        </p:nvPicPr>
        <p:blipFill>
          <a:blip r:embed="rId4"/>
          <a:stretch>
            <a:fillRect/>
          </a:stretch>
        </p:blipFill>
        <p:spPr>
          <a:xfrm>
            <a:off x="0" y="789338"/>
            <a:ext cx="7610793" cy="390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A6A2F39-72B6-48B0-BE5A-1DF38515D8E8}" type="datetime1">
              <a:rPr lang="zh-CN" altLang="en-US" smtClean="0"/>
              <a:pPr>
                <a:defRPr/>
              </a:pPr>
              <a:t>2017/8/9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5F8BD9-3EA5-4551-915D-A9312DE9427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竖排标题 1"/>
          <p:cNvSpPr>
            <a:spLocks noGrp="1"/>
          </p:cNvSpPr>
          <p:nvPr>
            <p:ph type="title" orient="vert"/>
          </p:nvPr>
        </p:nvSpPr>
        <p:spPr>
          <a:xfrm>
            <a:off x="5524500" y="228867"/>
            <a:ext cx="17145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228867"/>
            <a:ext cx="50165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2A6C5B8-1DC3-41DC-B582-369ED212BA86}" type="datetime1">
              <a:rPr lang="zh-CN" altLang="en-US" smtClean="0"/>
              <a:pPr>
                <a:defRPr/>
              </a:pPr>
              <a:t>2017/8/9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67F6DEF-21A6-4CE0-8CA7-3A3933EBC11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D28C52B-64E4-40A3-83CC-1827D88F5B2F}" type="datetime1">
              <a:rPr lang="zh-CN" altLang="en-US" smtClean="0"/>
              <a:pPr>
                <a:defRPr/>
              </a:pPr>
              <a:t>2017/8/9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640209-5A4F-44AC-90B3-71EBA765CED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01928" y="3672419"/>
            <a:ext cx="6477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928" y="2422261"/>
            <a:ext cx="6477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5CF0127-CA19-4DAE-9F0E-694C357EC399}" type="datetime1">
              <a:rPr lang="zh-CN" altLang="en-US" smtClean="0"/>
              <a:pPr>
                <a:defRPr/>
              </a:pPr>
              <a:t>2017/8/9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DFE76F-E631-47D2-A558-6F66F3086089}" type="slidenum">
              <a:rPr lang="zh-CN" altLang="en-US"/>
              <a:pPr>
                <a:defRPr/>
              </a:pPr>
              <a:t>‹#›</a:t>
            </a:fld>
            <a:endParaRPr lang="zh-CN" altLang="en-US"/>
          </a:p>
        </p:txBody>
      </p:sp>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33501"/>
            <a:ext cx="33655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873500" y="1333501"/>
            <a:ext cx="33655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55ED218-4E9D-4F6A-BF0F-DA176BC9EB60}" type="datetime1">
              <a:rPr lang="zh-CN" altLang="en-US" smtClean="0"/>
              <a:pPr>
                <a:defRPr/>
              </a:pPr>
              <a:t>2017/8/9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F12FE1C-ACB9-4AB6-828C-BF5F4179722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81000" y="1279262"/>
            <a:ext cx="3366823"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381000" y="1812396"/>
            <a:ext cx="3366823"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870855" y="1279262"/>
            <a:ext cx="3368146"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3870855" y="1812396"/>
            <a:ext cx="3368146"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1C42604-5F35-407C-897F-BCD18B0A717E}" type="datetime1">
              <a:rPr lang="zh-CN" altLang="en-US" smtClean="0"/>
              <a:pPr>
                <a:defRPr/>
              </a:pPr>
              <a:t>2017/8/9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A87F9F-5337-492D-80F6-6FA48AA0643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EB03AF0-F0CD-4BB2-9EED-DCCDC9326776}" type="datetime1">
              <a:rPr lang="zh-CN" altLang="en-US" smtClean="0"/>
              <a:pPr>
                <a:defRPr/>
              </a:pPr>
              <a:t>2017/8/9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16ADDFE-59F5-48A4-810A-CF6FA9813A1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D9FD945-7F45-4101-B97D-A3B23094DB3A}" type="datetime1">
              <a:rPr lang="zh-CN" altLang="en-US" smtClean="0"/>
              <a:pPr>
                <a:defRPr/>
              </a:pPr>
              <a:t>2017/8/9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7772BF2-EE98-4EAA-986D-4FFAEE32EFA0}" type="slidenum">
              <a:rPr lang="zh-CN" altLang="en-US"/>
              <a:pPr>
                <a:defRPr/>
              </a:pPr>
              <a:t>‹#›</a:t>
            </a:fld>
            <a:endParaRPr lang="zh-CN" altLang="en-US"/>
          </a:p>
        </p:txBody>
      </p:sp>
      <p:pic>
        <p:nvPicPr>
          <p:cNvPr id="5" name="图片 4"/>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a:xfrm>
            <a:off x="381001" y="227543"/>
            <a:ext cx="2506928"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979208" y="227543"/>
            <a:ext cx="425979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381001" y="1195919"/>
            <a:ext cx="2506928"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823D092-6BA9-4330-A52C-733C5D921923}" type="datetime1">
              <a:rPr lang="zh-CN" altLang="en-US" smtClean="0"/>
              <a:pPr>
                <a:defRPr/>
              </a:pPr>
              <a:t>2017/8/9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0403216-D857-4344-A090-7659C7189EF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3573" y="4000500"/>
            <a:ext cx="4572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493573" y="510646"/>
            <a:ext cx="4572000" cy="3429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493573" y="4472782"/>
            <a:ext cx="4572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50760E7-4370-4BD1-820B-6473364DAB1B}" type="datetime1">
              <a:rPr lang="zh-CN" altLang="en-US" smtClean="0"/>
              <a:pPr>
                <a:defRPr/>
              </a:pPr>
              <a:t>2017/8/9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57B907-BB4A-4E3B-A97D-AB9738F25DE9}" type="slidenum">
              <a:rPr lang="zh-CN" altLang="en-US"/>
              <a:pPr>
                <a:defRPr/>
              </a:pPr>
              <a:t>‹#›</a:t>
            </a:fld>
            <a:endParaRPr lang="zh-CN" altLang="en-US"/>
          </a:p>
        </p:txBody>
      </p:sp>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stretch>
            <a:fillRect/>
          </a:stretch>
        </p:blipFill>
        <p:spPr>
          <a:xfrm>
            <a:off x="28153" y="49188"/>
            <a:ext cx="1482518" cy="720080"/>
          </a:xfrm>
          <a:prstGeom prst="rect">
            <a:avLst/>
          </a:prstGeom>
        </p:spPr>
      </p:pic>
      <p:sp>
        <p:nvSpPr>
          <p:cNvPr id="1026" name="标题占位符 1"/>
          <p:cNvSpPr>
            <a:spLocks noGrp="1"/>
          </p:cNvSpPr>
          <p:nvPr>
            <p:ph type="title"/>
          </p:nvPr>
        </p:nvSpPr>
        <p:spPr bwMode="auto">
          <a:xfrm>
            <a:off x="612511" y="37042"/>
            <a:ext cx="68580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81000" y="1333501"/>
            <a:ext cx="6858000" cy="3771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381000" y="5296961"/>
            <a:ext cx="1778000" cy="304271"/>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E504D5DF-7B57-4047-B5E6-81D622E4AB8A}" type="datetime1">
              <a:rPr lang="zh-CN" altLang="en-US" smtClean="0"/>
              <a:pPr>
                <a:defRPr/>
              </a:pPr>
              <a:t>2017/8/9</a:t>
            </a:fld>
            <a:endParaRPr lang="zh-CN" altLang="en-US"/>
          </a:p>
        </p:txBody>
      </p:sp>
      <p:sp>
        <p:nvSpPr>
          <p:cNvPr id="5" name="页脚占位符 4"/>
          <p:cNvSpPr>
            <a:spLocks noGrp="1"/>
          </p:cNvSpPr>
          <p:nvPr>
            <p:ph type="ftr" sz="quarter" idx="3"/>
          </p:nvPr>
        </p:nvSpPr>
        <p:spPr>
          <a:xfrm>
            <a:off x="2603500" y="5296961"/>
            <a:ext cx="2413000" cy="304271"/>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5461000" y="5296961"/>
            <a:ext cx="1778000" cy="304271"/>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27EFDB5-334C-4900-A011-7E266CD3B04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rtl="0" eaLnBrk="0" fontAlgn="base" hangingPunct="0">
        <a:spcBef>
          <a:spcPct val="0"/>
        </a:spcBef>
        <a:spcAft>
          <a:spcPct val="0"/>
        </a:spcAft>
        <a:defRPr sz="4000" kern="1200">
          <a:solidFill>
            <a:schemeClr val="tx1"/>
          </a:solidFill>
          <a:latin typeface="+mj-lt"/>
          <a:ea typeface="黑体" pitchFamily="49" charset="-122"/>
          <a:cs typeface="+mj-cs"/>
        </a:defRPr>
      </a:lvl1pPr>
      <a:lvl2pPr algn="r" rtl="0" eaLnBrk="0" fontAlgn="base" hangingPunct="0">
        <a:spcBef>
          <a:spcPct val="0"/>
        </a:spcBef>
        <a:spcAft>
          <a:spcPct val="0"/>
        </a:spcAft>
        <a:defRPr sz="4000">
          <a:solidFill>
            <a:schemeClr val="tx1"/>
          </a:solidFill>
          <a:latin typeface="Calibri" pitchFamily="34" charset="0"/>
          <a:ea typeface="黑体" pitchFamily="49" charset="-122"/>
        </a:defRPr>
      </a:lvl2pPr>
      <a:lvl3pPr algn="r" rtl="0" eaLnBrk="0" fontAlgn="base" hangingPunct="0">
        <a:spcBef>
          <a:spcPct val="0"/>
        </a:spcBef>
        <a:spcAft>
          <a:spcPct val="0"/>
        </a:spcAft>
        <a:defRPr sz="4000">
          <a:solidFill>
            <a:schemeClr val="tx1"/>
          </a:solidFill>
          <a:latin typeface="Calibri" pitchFamily="34" charset="0"/>
          <a:ea typeface="黑体" pitchFamily="49" charset="-122"/>
        </a:defRPr>
      </a:lvl3pPr>
      <a:lvl4pPr algn="r" rtl="0" eaLnBrk="0" fontAlgn="base" hangingPunct="0">
        <a:spcBef>
          <a:spcPct val="0"/>
        </a:spcBef>
        <a:spcAft>
          <a:spcPct val="0"/>
        </a:spcAft>
        <a:defRPr sz="4000">
          <a:solidFill>
            <a:schemeClr val="tx1"/>
          </a:solidFill>
          <a:latin typeface="Calibri" pitchFamily="34" charset="0"/>
          <a:ea typeface="黑体" pitchFamily="49" charset="-122"/>
        </a:defRPr>
      </a:lvl4pPr>
      <a:lvl5pPr algn="r" rtl="0" eaLnBrk="0" fontAlgn="base" hangingPunct="0">
        <a:spcBef>
          <a:spcPct val="0"/>
        </a:spcBef>
        <a:spcAft>
          <a:spcPct val="0"/>
        </a:spcAft>
        <a:defRPr sz="4000">
          <a:solidFill>
            <a:schemeClr val="tx1"/>
          </a:solidFill>
          <a:latin typeface="Calibri" pitchFamily="34" charset="0"/>
          <a:ea typeface="黑体" pitchFamily="49" charset="-122"/>
        </a:defRPr>
      </a:lvl5pPr>
      <a:lvl6pPr marL="457200" algn="r" rtl="0" fontAlgn="base">
        <a:spcBef>
          <a:spcPct val="0"/>
        </a:spcBef>
        <a:spcAft>
          <a:spcPct val="0"/>
        </a:spcAft>
        <a:defRPr sz="4000">
          <a:solidFill>
            <a:schemeClr val="tx1"/>
          </a:solidFill>
          <a:latin typeface="Calibri" pitchFamily="34" charset="0"/>
          <a:ea typeface="黑体" pitchFamily="49" charset="-122"/>
        </a:defRPr>
      </a:lvl6pPr>
      <a:lvl7pPr marL="914400" algn="r" rtl="0" fontAlgn="base">
        <a:spcBef>
          <a:spcPct val="0"/>
        </a:spcBef>
        <a:spcAft>
          <a:spcPct val="0"/>
        </a:spcAft>
        <a:defRPr sz="4000">
          <a:solidFill>
            <a:schemeClr val="tx1"/>
          </a:solidFill>
          <a:latin typeface="Calibri" pitchFamily="34" charset="0"/>
          <a:ea typeface="黑体" pitchFamily="49" charset="-122"/>
        </a:defRPr>
      </a:lvl7pPr>
      <a:lvl8pPr marL="1371600" algn="r" rtl="0" fontAlgn="base">
        <a:spcBef>
          <a:spcPct val="0"/>
        </a:spcBef>
        <a:spcAft>
          <a:spcPct val="0"/>
        </a:spcAft>
        <a:defRPr sz="4000">
          <a:solidFill>
            <a:schemeClr val="tx1"/>
          </a:solidFill>
          <a:latin typeface="Calibri" pitchFamily="34" charset="0"/>
          <a:ea typeface="黑体" pitchFamily="49" charset="-122"/>
        </a:defRPr>
      </a:lvl8pPr>
      <a:lvl9pPr marL="1828800" algn="r" rtl="0" fontAlgn="base">
        <a:spcBef>
          <a:spcPct val="0"/>
        </a:spcBef>
        <a:spcAft>
          <a:spcPct val="0"/>
        </a:spcAft>
        <a:defRPr sz="4000">
          <a:solidFill>
            <a:schemeClr val="tx1"/>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5.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2.emf"/><Relationship Id="rId5" Type="http://schemas.openxmlformats.org/officeDocument/2006/relationships/package" Target="../embeddings/Microsoft_Word___1.docx"/><Relationship Id="rId4" Type="http://schemas.openxmlformats.org/officeDocument/2006/relationships/oleObject" Target="../embeddings/oleObject1.bin"/><Relationship Id="rId9" Type="http://schemas.openxmlformats.org/officeDocument/2006/relationships/image" Target="../media/image1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4.em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633364"/>
            <a:ext cx="7620000" cy="1133117"/>
          </a:xfrm>
        </p:spPr>
        <p:txBody>
          <a:bodyPr/>
          <a:lstStyle/>
          <a:p>
            <a:pPr algn="ctr">
              <a:lnSpc>
                <a:spcPct val="150000"/>
              </a:lnSpc>
            </a:pPr>
            <a:r>
              <a:rPr lang="en-US" altLang="zh-CN" sz="3600" b="1" dirty="0" smtClean="0">
                <a:latin typeface="+mn-lt"/>
                <a:ea typeface="华文新魏" panose="02010800040101010101" pitchFamily="2" charset="-122"/>
              </a:rPr>
              <a:t>Summary of NR progress in </a:t>
            </a:r>
            <a:r>
              <a:rPr lang="en-US" altLang="zh-CN" sz="3600" b="1" dirty="0">
                <a:latin typeface="+mn-lt"/>
                <a:ea typeface="华文新魏" panose="02010800040101010101" pitchFamily="2" charset="-122"/>
              </a:rPr>
              <a:t>RAN4</a:t>
            </a:r>
            <a:endParaRPr lang="zh-CN" altLang="en-US" sz="3600" b="1" i="1" dirty="0">
              <a:solidFill>
                <a:schemeClr val="tx2"/>
              </a:solidFill>
              <a:latin typeface="+mn-lt"/>
              <a:ea typeface="华文新魏" panose="02010800040101010101" pitchFamily="2" charset="-122"/>
            </a:endParaRPr>
          </a:p>
        </p:txBody>
      </p:sp>
      <p:sp>
        <p:nvSpPr>
          <p:cNvPr id="3" name="副标题 2"/>
          <p:cNvSpPr>
            <a:spLocks noGrp="1"/>
          </p:cNvSpPr>
          <p:nvPr>
            <p:ph type="subTitle" idx="1"/>
          </p:nvPr>
        </p:nvSpPr>
        <p:spPr>
          <a:xfrm>
            <a:off x="609600" y="3865612"/>
            <a:ext cx="6400800" cy="576064"/>
          </a:xfrm>
        </p:spPr>
        <p:txBody>
          <a:bodyPr anchor="ctr"/>
          <a:lstStyle/>
          <a:p>
            <a:r>
              <a:rPr lang="en-US" altLang="zh-CN" sz="3600" b="1" dirty="0">
                <a:solidFill>
                  <a:schemeClr val="tx1"/>
                </a:solidFill>
                <a:ea typeface="华文新魏" panose="02010800040101010101" pitchFamily="2" charset="-122"/>
                <a:cs typeface="+mj-cs"/>
              </a:rPr>
              <a:t>CMCC</a:t>
            </a:r>
            <a:endParaRPr lang="zh-CN" altLang="en-US" sz="3600" b="1" dirty="0">
              <a:solidFill>
                <a:schemeClr val="tx1"/>
              </a:solidFill>
              <a:ea typeface="华文新魏" panose="02010800040101010101" pitchFamily="2" charset="-122"/>
              <a:cs typeface="+mj-cs"/>
            </a:endParaRPr>
          </a:p>
        </p:txBody>
      </p:sp>
      <p:sp>
        <p:nvSpPr>
          <p:cNvPr id="4" name="矩形 3"/>
          <p:cNvSpPr/>
          <p:nvPr/>
        </p:nvSpPr>
        <p:spPr>
          <a:xfrm>
            <a:off x="0" y="17829"/>
            <a:ext cx="7620000" cy="646331"/>
          </a:xfrm>
          <a:prstGeom prst="rect">
            <a:avLst/>
          </a:prstGeom>
        </p:spPr>
        <p:txBody>
          <a:bodyPr wrap="square">
            <a:spAutoFit/>
          </a:bodyPr>
          <a:lstStyle/>
          <a:p>
            <a:pPr>
              <a:spcAft>
                <a:spcPts val="0"/>
              </a:spcAft>
            </a:pPr>
            <a:r>
              <a:rPr lang="zh-CN" altLang="zh-CN" b="1" dirty="0">
                <a:latin typeface="Arial" panose="020B0604020202020204" pitchFamily="34" charset="0"/>
                <a:ea typeface="Arial" panose="020B0604020202020204" pitchFamily="34" charset="0"/>
                <a:cs typeface="Arial" panose="020B0604020202020204" pitchFamily="34" charset="0"/>
              </a:rPr>
              <a:t>3GPP TSG-RAN WG5 Meeting #</a:t>
            </a:r>
            <a:r>
              <a:rPr lang="zh-CN" altLang="zh-CN" b="1" dirty="0" smtClean="0">
                <a:latin typeface="Arial" panose="020B0604020202020204" pitchFamily="34" charset="0"/>
                <a:ea typeface="Arial" panose="020B0604020202020204" pitchFamily="34" charset="0"/>
                <a:cs typeface="Arial" panose="020B0604020202020204" pitchFamily="34" charset="0"/>
              </a:rPr>
              <a:t>76	</a:t>
            </a:r>
            <a:r>
              <a:rPr lang="zh-CN" altLang="zh-CN" b="1" dirty="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R5-173905 </a:t>
            </a:r>
            <a:r>
              <a:rPr lang="zh-CN" altLang="zh-CN" b="1" dirty="0" smtClean="0">
                <a:latin typeface="Arial" panose="020B0604020202020204" pitchFamily="34" charset="0"/>
                <a:ea typeface="Arial" panose="020B0604020202020204" pitchFamily="34" charset="0"/>
                <a:cs typeface="Arial" panose="020B0604020202020204" pitchFamily="34" charset="0"/>
              </a:rPr>
              <a:t>Berlin</a:t>
            </a:r>
            <a:r>
              <a:rPr lang="zh-CN" altLang="zh-CN" b="1" dirty="0">
                <a:latin typeface="Arial" panose="020B0604020202020204" pitchFamily="34" charset="0"/>
                <a:ea typeface="Arial" panose="020B0604020202020204" pitchFamily="34" charset="0"/>
                <a:cs typeface="Arial" panose="020B0604020202020204" pitchFamily="34" charset="0"/>
              </a:rPr>
              <a:t>, Germany, 21 - 25 August 2017</a:t>
            </a:r>
            <a:endParaRPr lang="zh-CN" altLang="en-US"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SUL and UL sharing band</a:t>
            </a:r>
          </a:p>
        </p:txBody>
      </p:sp>
      <p:sp>
        <p:nvSpPr>
          <p:cNvPr id="10" name="文本框 9"/>
          <p:cNvSpPr txBox="1"/>
          <p:nvPr/>
        </p:nvSpPr>
        <p:spPr>
          <a:xfrm>
            <a:off x="137592" y="919721"/>
            <a:ext cx="7344816" cy="1532727"/>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NR is discussing two new concept, SUL and UL sharing.</a:t>
            </a:r>
          </a:p>
          <a:p>
            <a:pPr marL="642366" lvl="1" indent="-285750">
              <a:lnSpc>
                <a:spcPct val="130000"/>
              </a:lnSpc>
              <a:buFont typeface="Arial" panose="020B0604020202020204" pitchFamily="34" charset="0"/>
              <a:buChar char="•"/>
            </a:pPr>
            <a:r>
              <a:rPr lang="en-US" altLang="zh-CN" sz="1400" u="sng" dirty="0"/>
              <a:t>SUL band </a:t>
            </a:r>
            <a:r>
              <a:rPr lang="en-US" altLang="zh-CN" sz="1400" dirty="0"/>
              <a:t>is introduced in RAN1 to work with NR high </a:t>
            </a:r>
            <a:r>
              <a:rPr lang="en-US" altLang="zh-CN" sz="1400" dirty="0" err="1"/>
              <a:t>freq</a:t>
            </a:r>
            <a:r>
              <a:rPr lang="en-US" altLang="zh-CN" sz="1400" dirty="0"/>
              <a:t> bands to overcome the UL/DL coverage imbalance. The band definition has been agreed in RAN4 to specify SUL bands.</a:t>
            </a:r>
          </a:p>
          <a:p>
            <a:pPr marL="642366" lvl="1" indent="-285750">
              <a:lnSpc>
                <a:spcPct val="130000"/>
              </a:lnSpc>
              <a:buFont typeface="Arial" panose="020B0604020202020204" pitchFamily="34" charset="0"/>
              <a:buChar char="•"/>
            </a:pPr>
            <a:r>
              <a:rPr lang="en-US" altLang="zh-CN" sz="1400" u="sng" dirty="0"/>
              <a:t>UL sharing </a:t>
            </a:r>
            <a:r>
              <a:rPr lang="en-US" altLang="zh-CN" sz="1400" dirty="0"/>
              <a:t>means NR could share a legacy UL band with LTE by FDD mode or TDD mode. The details are still under discussion in RAN1.</a:t>
            </a:r>
          </a:p>
        </p:txBody>
      </p:sp>
      <p:graphicFrame>
        <p:nvGraphicFramePr>
          <p:cNvPr id="4" name="对象 3"/>
          <p:cNvGraphicFramePr>
            <a:graphicFrameLocks noChangeAspect="1"/>
          </p:cNvGraphicFramePr>
          <p:nvPr>
            <p:extLst>
              <p:ext uri="{D42A27DB-BD31-4B8C-83A1-F6EECF244321}">
                <p14:modId xmlns:p14="http://schemas.microsoft.com/office/powerpoint/2010/main" val="3450058086"/>
              </p:ext>
            </p:extLst>
          </p:nvPr>
        </p:nvGraphicFramePr>
        <p:xfrm>
          <a:off x="207964" y="2624708"/>
          <a:ext cx="5788025" cy="1963738"/>
        </p:xfrm>
        <a:graphic>
          <a:graphicData uri="http://schemas.openxmlformats.org/presentationml/2006/ole">
            <mc:AlternateContent xmlns:mc="http://schemas.openxmlformats.org/markup-compatibility/2006">
              <mc:Choice xmlns:v="urn:schemas-microsoft-com:vml" Requires="v">
                <p:oleObj spid="_x0000_s9327" name="文档" r:id="rId5" imgW="5764966" imgH="1965086" progId="Word.Document.12">
                  <p:embed/>
                </p:oleObj>
              </mc:Choice>
              <mc:Fallback>
                <p:oleObj name="文档" r:id="rId5" imgW="5764966" imgH="1965086" progId="Word.Document.12">
                  <p:embed/>
                  <p:pic>
                    <p:nvPicPr>
                      <p:cNvPr id="0" name="Object 1"/>
                      <p:cNvPicPr>
                        <a:picLocks noChangeAspect="1" noChangeArrowheads="1"/>
                      </p:cNvPicPr>
                      <p:nvPr/>
                    </p:nvPicPr>
                    <p:blipFill>
                      <a:blip r:embed="rId6"/>
                      <a:srcRect/>
                      <a:stretch>
                        <a:fillRect/>
                      </a:stretch>
                    </p:blipFill>
                    <p:spPr bwMode="auto">
                      <a:xfrm>
                        <a:off x="207964" y="2624708"/>
                        <a:ext cx="5788025" cy="1963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7433992"/>
              </p:ext>
            </p:extLst>
          </p:nvPr>
        </p:nvGraphicFramePr>
        <p:xfrm>
          <a:off x="209601" y="4614330"/>
          <a:ext cx="3927475" cy="691443"/>
        </p:xfrm>
        <a:graphic>
          <a:graphicData uri="http://schemas.openxmlformats.org/presentationml/2006/ole">
            <mc:AlternateContent xmlns:mc="http://schemas.openxmlformats.org/markup-compatibility/2006">
              <mc:Choice xmlns:v="urn:schemas-microsoft-com:vml" Requires="v">
                <p:oleObj spid="_x0000_s9328" name="文档" r:id="rId8" imgW="4138149" imgH="608429" progId="Word.Document.12">
                  <p:embed/>
                </p:oleObj>
              </mc:Choice>
              <mc:Fallback>
                <p:oleObj name="文档" r:id="rId8" imgW="4138149" imgH="608429" progId="Word.Document.12">
                  <p:embed/>
                  <p:pic>
                    <p:nvPicPr>
                      <p:cNvPr id="0" name="Object 3"/>
                      <p:cNvPicPr>
                        <a:picLocks noChangeAspect="1" noChangeArrowheads="1"/>
                      </p:cNvPicPr>
                      <p:nvPr/>
                    </p:nvPicPr>
                    <p:blipFill>
                      <a:blip r:embed="rId9"/>
                      <a:srcRect/>
                      <a:stretch>
                        <a:fillRect/>
                      </a:stretch>
                    </p:blipFill>
                    <p:spPr bwMode="auto">
                      <a:xfrm>
                        <a:off x="209601" y="4614330"/>
                        <a:ext cx="3927475" cy="691443"/>
                      </a:xfrm>
                      <a:prstGeom prst="rect">
                        <a:avLst/>
                      </a:prstGeom>
                      <a:noFill/>
                    </p:spPr>
                  </p:pic>
                </p:oleObj>
              </mc:Fallback>
            </mc:AlternateContent>
          </a:graphicData>
        </a:graphic>
      </p:graphicFrame>
    </p:spTree>
    <p:extLst>
      <p:ext uri="{BB962C8B-B14F-4D97-AF65-F5344CB8AC3E}">
        <p14:creationId xmlns:p14="http://schemas.microsoft.com/office/powerpoint/2010/main" val="29508588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Sub-Carrier Spacing</a:t>
            </a:r>
          </a:p>
        </p:txBody>
      </p:sp>
      <p:sp>
        <p:nvSpPr>
          <p:cNvPr id="3" name="文本框 2"/>
          <p:cNvSpPr txBox="1"/>
          <p:nvPr/>
        </p:nvSpPr>
        <p:spPr>
          <a:xfrm>
            <a:off x="137591" y="1273324"/>
            <a:ext cx="7344817" cy="1346779"/>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Sub-Carrier Spacing (SCS) is different from LTE. </a:t>
            </a:r>
            <a:endParaRPr lang="en-US" altLang="zh-CN" sz="1600" dirty="0" smtClean="0"/>
          </a:p>
          <a:p>
            <a:pPr marL="285750" indent="-285750">
              <a:lnSpc>
                <a:spcPct val="130000"/>
              </a:lnSpc>
              <a:buFont typeface="Arial" panose="020B0604020202020204" pitchFamily="34" charset="0"/>
              <a:buChar char="•"/>
            </a:pPr>
            <a:r>
              <a:rPr lang="en-US" altLang="zh-CN" sz="1600" dirty="0" smtClean="0"/>
              <a:t>In </a:t>
            </a:r>
            <a:r>
              <a:rPr lang="en-US" altLang="zh-CN" sz="1600" dirty="0"/>
              <a:t>LTE only 15kHz is used, but NR has introduced 15kHz, 30kHz, 60kHz and 120kHz for different frequency ranges and different use cases. </a:t>
            </a:r>
            <a:endParaRPr lang="en-US" altLang="zh-CN" sz="1600" dirty="0" smtClean="0"/>
          </a:p>
          <a:p>
            <a:pPr marL="285750" indent="-285750">
              <a:lnSpc>
                <a:spcPct val="130000"/>
              </a:lnSpc>
              <a:buFont typeface="Arial" panose="020B0604020202020204" pitchFamily="34" charset="0"/>
              <a:buChar char="•"/>
            </a:pPr>
            <a:r>
              <a:rPr lang="en-US" altLang="zh-CN" sz="1600" dirty="0" smtClean="0"/>
              <a:t>Larger </a:t>
            </a:r>
            <a:r>
              <a:rPr lang="en-US" altLang="zh-CN" sz="1600" dirty="0"/>
              <a:t>SCS can support larger BW.</a:t>
            </a:r>
          </a:p>
        </p:txBody>
      </p:sp>
    </p:spTree>
    <p:extLst>
      <p:ext uri="{BB962C8B-B14F-4D97-AF65-F5344CB8AC3E}">
        <p14:creationId xmlns:p14="http://schemas.microsoft.com/office/powerpoint/2010/main" val="978894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BW definition</a:t>
            </a:r>
          </a:p>
        </p:txBody>
      </p:sp>
      <p:sp>
        <p:nvSpPr>
          <p:cNvPr id="4" name="文本框 3"/>
          <p:cNvSpPr txBox="1"/>
          <p:nvPr/>
        </p:nvSpPr>
        <p:spPr>
          <a:xfrm>
            <a:off x="137591" y="913285"/>
            <a:ext cx="7344817" cy="2492990"/>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BW definition for NR is different from LTE. UE can support </a:t>
            </a:r>
            <a:r>
              <a:rPr lang="en-US" altLang="zh-CN" sz="1600" b="1" dirty="0">
                <a:solidFill>
                  <a:srgbClr val="3333FF"/>
                </a:solidFill>
              </a:rPr>
              <a:t>different max CBW in DL and UL</a:t>
            </a:r>
            <a:r>
              <a:rPr lang="en-US" altLang="zh-CN" sz="1600" dirty="0"/>
              <a:t>. UE can operate with different UL and DL bandwidth. RAN4 will further discuss the related UE capability indication.</a:t>
            </a:r>
          </a:p>
          <a:p>
            <a:pPr marL="285750" indent="-285750">
              <a:lnSpc>
                <a:spcPct val="130000"/>
              </a:lnSpc>
              <a:buFont typeface="Arial" panose="020B0604020202020204" pitchFamily="34" charset="0"/>
              <a:buChar char="•"/>
            </a:pPr>
            <a:r>
              <a:rPr lang="en-US" altLang="zh-CN" sz="1600" dirty="0"/>
              <a:t>The maximum BW will be different for different bands and subcarrier spacing.</a:t>
            </a:r>
          </a:p>
          <a:p>
            <a:pPr marL="642366" lvl="1" indent="-285750">
              <a:lnSpc>
                <a:spcPct val="130000"/>
              </a:lnSpc>
              <a:buFont typeface="Arial" panose="020B0604020202020204" pitchFamily="34" charset="0"/>
              <a:buChar char="•"/>
            </a:pPr>
            <a:r>
              <a:rPr lang="en-US" altLang="zh-CN" sz="1400" dirty="0"/>
              <a:t>For the </a:t>
            </a:r>
            <a:r>
              <a:rPr lang="en-US" altLang="zh-CN" sz="1400" dirty="0" err="1"/>
              <a:t>refarming</a:t>
            </a:r>
            <a:r>
              <a:rPr lang="en-US" altLang="zh-CN" sz="1400" dirty="0"/>
              <a:t> LTE bands, the maximum BWs are extended to beyond 20MHz, such as 60MHz for B41. </a:t>
            </a:r>
          </a:p>
          <a:p>
            <a:pPr marL="642366" lvl="1" indent="-285750">
              <a:lnSpc>
                <a:spcPct val="130000"/>
              </a:lnSpc>
              <a:buFont typeface="Arial" panose="020B0604020202020204" pitchFamily="34" charset="0"/>
              <a:buChar char="•"/>
            </a:pPr>
            <a:r>
              <a:rPr lang="en-US" altLang="zh-CN" sz="1400" dirty="0"/>
              <a:t>For the new sub-6GHz bands the maximum BW is 100MHz for large subcarrier spacing.</a:t>
            </a:r>
          </a:p>
          <a:p>
            <a:pPr marL="642366" lvl="1" indent="-285750">
              <a:lnSpc>
                <a:spcPct val="130000"/>
              </a:lnSpc>
              <a:buFont typeface="Arial" panose="020B0604020202020204" pitchFamily="34" charset="0"/>
              <a:buChar char="•"/>
            </a:pPr>
            <a:r>
              <a:rPr lang="en-US" altLang="zh-CN" sz="1400" dirty="0"/>
              <a:t>For </a:t>
            </a:r>
            <a:r>
              <a:rPr lang="en-US" altLang="zh-CN" sz="1400" dirty="0" err="1"/>
              <a:t>mmW</a:t>
            </a:r>
            <a:r>
              <a:rPr lang="en-US" altLang="zh-CN" sz="1400" dirty="0"/>
              <a:t>, the maximum BW will become 400MHz for 120KHz subcarrier spacing.</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664" y="3505572"/>
            <a:ext cx="5904656" cy="2032527"/>
          </a:xfrm>
          <a:prstGeom prst="rect">
            <a:avLst/>
          </a:prstGeom>
        </p:spPr>
      </p:pic>
    </p:spTree>
    <p:extLst>
      <p:ext uri="{BB962C8B-B14F-4D97-AF65-F5344CB8AC3E}">
        <p14:creationId xmlns:p14="http://schemas.microsoft.com/office/powerpoint/2010/main" val="29615402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Spectrum Utilization</a:t>
            </a:r>
          </a:p>
        </p:txBody>
      </p:sp>
      <p:pic>
        <p:nvPicPr>
          <p:cNvPr id="8194" name="图片 1"/>
          <p:cNvPicPr>
            <a:picLocks noChangeAspect="1" noChangeArrowheads="1"/>
          </p:cNvPicPr>
          <p:nvPr/>
        </p:nvPicPr>
        <p:blipFill rotWithShape="1">
          <a:blip r:embed="rId3">
            <a:extLst>
              <a:ext uri="{28A0092B-C50C-407E-A947-70E740481C1C}">
                <a14:useLocalDpi xmlns:a14="http://schemas.microsoft.com/office/drawing/2010/main" val="0"/>
              </a:ext>
            </a:extLst>
          </a:blip>
          <a:srcRect l="1365" t="2716" b="37529"/>
          <a:stretch/>
        </p:blipFill>
        <p:spPr bwMode="auto">
          <a:xfrm>
            <a:off x="137592" y="3864154"/>
            <a:ext cx="3744416" cy="1513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rotWithShape="1">
          <a:blip r:embed="rId4">
            <a:extLst>
              <a:ext uri="{28A0092B-C50C-407E-A947-70E740481C1C}">
                <a14:useLocalDpi xmlns:a14="http://schemas.microsoft.com/office/drawing/2010/main" val="0"/>
              </a:ext>
            </a:extLst>
          </a:blip>
          <a:srcRect l="4097" r="1689" b="39521"/>
          <a:stretch/>
        </p:blipFill>
        <p:spPr bwMode="auto">
          <a:xfrm>
            <a:off x="3882008" y="3733824"/>
            <a:ext cx="3658838" cy="164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37592" y="919773"/>
            <a:ext cx="7344816" cy="2653034"/>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Spectrum utilization relates to how many RBs could be used in certain BW. </a:t>
            </a:r>
          </a:p>
          <a:p>
            <a:pPr marL="285750" indent="-285750">
              <a:lnSpc>
                <a:spcPct val="130000"/>
              </a:lnSpc>
              <a:buFont typeface="Arial" panose="020B0604020202020204" pitchFamily="34" charset="0"/>
              <a:buChar char="•"/>
            </a:pPr>
            <a:r>
              <a:rPr lang="en-US" altLang="zh-CN" sz="1600" dirty="0"/>
              <a:t>In LTE, 100RBs can be used for 20MHz and the spectrum utilization efficiency is 90%. </a:t>
            </a:r>
          </a:p>
          <a:p>
            <a:pPr marL="285750" indent="-285750">
              <a:lnSpc>
                <a:spcPct val="130000"/>
              </a:lnSpc>
              <a:buFont typeface="Arial" panose="020B0604020202020204" pitchFamily="34" charset="0"/>
              <a:buChar char="•"/>
            </a:pPr>
            <a:r>
              <a:rPr lang="en-US" altLang="zh-CN" sz="1600" dirty="0"/>
              <a:t>For NR, one RB still include 12 subcarriers, but due to four SCS exist in NR, the frequency per RB occupy will be different which lead to different RB numbers for one BW.</a:t>
            </a:r>
          </a:p>
          <a:p>
            <a:pPr marL="285750" indent="-285750">
              <a:lnSpc>
                <a:spcPct val="130000"/>
              </a:lnSpc>
              <a:buFont typeface="Arial" panose="020B0604020202020204" pitchFamily="34" charset="0"/>
              <a:buChar char="•"/>
            </a:pPr>
            <a:r>
              <a:rPr lang="en-US" altLang="zh-CN" sz="1600" dirty="0"/>
              <a:t>Generally speaking, the spectrum utilization efficiency for NR is higher than LTE, but not equal for different BW and SCS combinations.</a:t>
            </a:r>
          </a:p>
        </p:txBody>
      </p:sp>
    </p:spTree>
    <p:extLst>
      <p:ext uri="{BB962C8B-B14F-4D97-AF65-F5344CB8AC3E}">
        <p14:creationId xmlns:p14="http://schemas.microsoft.com/office/powerpoint/2010/main" val="4430633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Channel Raster</a:t>
            </a:r>
          </a:p>
        </p:txBody>
      </p:sp>
      <p:sp>
        <p:nvSpPr>
          <p:cNvPr id="3" name="文本框 2"/>
          <p:cNvSpPr txBox="1"/>
          <p:nvPr/>
        </p:nvSpPr>
        <p:spPr>
          <a:xfrm>
            <a:off x="173595" y="985292"/>
            <a:ext cx="7272809" cy="1372683"/>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GB" altLang="zh-CN" sz="1600" dirty="0"/>
              <a:t>The channel raster for LTE is 100 kHz for all bands, which means that the carrier centre frequency must be an integer multiple of 100 kHz.</a:t>
            </a:r>
            <a:endParaRPr lang="zh-CN" altLang="zh-CN" sz="1600" dirty="0"/>
          </a:p>
          <a:p>
            <a:pPr marL="285750" indent="-285750">
              <a:lnSpc>
                <a:spcPct val="130000"/>
              </a:lnSpc>
              <a:buFont typeface="Arial" panose="020B0604020202020204" pitchFamily="34" charset="0"/>
              <a:buChar char="•"/>
            </a:pPr>
            <a:r>
              <a:rPr lang="en-US" altLang="zh-CN" sz="1600" dirty="0"/>
              <a:t>For NR, there are two different channel raster, one is 100kHz raster, the other is RB based raster.</a:t>
            </a:r>
          </a:p>
        </p:txBody>
      </p:sp>
      <p:sp>
        <p:nvSpPr>
          <p:cNvPr id="2" name="矩形 1"/>
          <p:cNvSpPr/>
          <p:nvPr/>
        </p:nvSpPr>
        <p:spPr>
          <a:xfrm>
            <a:off x="281608" y="2497461"/>
            <a:ext cx="7128792" cy="2354491"/>
          </a:xfrm>
          <a:prstGeom prst="rect">
            <a:avLst/>
          </a:prstGeom>
          <a:ln>
            <a:solidFill>
              <a:schemeClr val="tx1"/>
            </a:solidFill>
          </a:ln>
        </p:spPr>
        <p:txBody>
          <a:bodyPr wrap="square">
            <a:spAutoFit/>
          </a:bodyPr>
          <a:lstStyle/>
          <a:p>
            <a:pPr algn="just">
              <a:lnSpc>
                <a:spcPct val="150000"/>
              </a:lnSpc>
              <a:spcAft>
                <a:spcPts val="0"/>
              </a:spcAft>
            </a:pPr>
            <a:r>
              <a:rPr lang="en-US" altLang="zh-CN" sz="1200" b="1" kern="100" dirty="0">
                <a:latin typeface="+mn-lt"/>
                <a:ea typeface="宋体" panose="02010600030101010101" pitchFamily="2" charset="-122"/>
              </a:rPr>
              <a:t>For sub-6GHz</a:t>
            </a:r>
            <a:endParaRPr lang="zh-CN" altLang="zh-CN" sz="1050" kern="100" dirty="0">
              <a:latin typeface="+mn-lt"/>
              <a:ea typeface="宋体" panose="02010600030101010101" pitchFamily="2" charset="-122"/>
            </a:endParaRPr>
          </a:p>
          <a:p>
            <a:pPr marL="742950" lvl="1" indent="-285750" algn="just">
              <a:lnSpc>
                <a:spcPct val="150000"/>
              </a:lnSpc>
              <a:spcAft>
                <a:spcPts val="0"/>
              </a:spcAft>
              <a:buFont typeface="Arial" panose="020B0604020202020204" pitchFamily="34" charset="0"/>
              <a:buChar char="–"/>
              <a:tabLst>
                <a:tab pos="914400" algn="l"/>
              </a:tabLst>
            </a:pPr>
            <a:r>
              <a:rPr lang="en-US" altLang="zh-CN" sz="1200" u="sng" kern="100" dirty="0">
                <a:latin typeface="+mn-lt"/>
                <a:ea typeface="宋体" panose="02010600030101010101" pitchFamily="2" charset="-122"/>
                <a:cs typeface="Times New Roman" panose="02020603050405020304" pitchFamily="18" charset="0"/>
              </a:rPr>
              <a:t>NR Bands should have the same raster for both UL and DL </a:t>
            </a:r>
            <a:r>
              <a:rPr lang="en-US" altLang="zh-CN" sz="1200" kern="100" dirty="0">
                <a:latin typeface="+mn-lt"/>
                <a:ea typeface="宋体" panose="02010600030101010101" pitchFamily="2" charset="-122"/>
                <a:cs typeface="Times New Roman" panose="02020603050405020304" pitchFamily="18" charset="0"/>
              </a:rPr>
              <a:t>(for both UL and DL 100kHz or RB based raster is used)</a:t>
            </a:r>
          </a:p>
          <a:p>
            <a:pPr marL="742950" lvl="1" indent="-285750" algn="just">
              <a:lnSpc>
                <a:spcPct val="150000"/>
              </a:lnSpc>
              <a:spcAft>
                <a:spcPts val="0"/>
              </a:spcAft>
              <a:buFont typeface="Arial" panose="020B0604020202020204" pitchFamily="34" charset="0"/>
              <a:buChar char="–"/>
              <a:tabLst>
                <a:tab pos="914400" algn="l"/>
              </a:tabLst>
            </a:pPr>
            <a:r>
              <a:rPr lang="en-US" altLang="zh-CN" sz="1200" u="sng" kern="100" dirty="0">
                <a:latin typeface="+mn-lt"/>
                <a:ea typeface="宋体" panose="02010600030101010101" pitchFamily="2" charset="-122"/>
                <a:cs typeface="Times New Roman" panose="02020603050405020304" pitchFamily="18" charset="0"/>
              </a:rPr>
              <a:t>Channel raster could be different for different bands</a:t>
            </a:r>
            <a:r>
              <a:rPr lang="en-US" altLang="zh-CN" sz="1200" kern="100" dirty="0">
                <a:latin typeface="+mn-lt"/>
                <a:ea typeface="宋体" panose="02010600030101010101" pitchFamily="2" charset="-122"/>
                <a:cs typeface="Times New Roman" panose="02020603050405020304" pitchFamily="18" charset="0"/>
              </a:rPr>
              <a:t>. </a:t>
            </a:r>
          </a:p>
          <a:p>
            <a:pPr marL="742950" lvl="1" indent="-285750" algn="just">
              <a:lnSpc>
                <a:spcPct val="150000"/>
              </a:lnSpc>
              <a:spcAft>
                <a:spcPts val="0"/>
              </a:spcAft>
              <a:buFont typeface="Arial" panose="020B0604020202020204" pitchFamily="34" charset="0"/>
              <a:buChar char="–"/>
              <a:tabLst>
                <a:tab pos="914400" algn="l"/>
              </a:tabLst>
            </a:pPr>
            <a:r>
              <a:rPr lang="en-US" altLang="zh-CN" sz="1200" u="sng" kern="100" dirty="0">
                <a:latin typeface="+mn-lt"/>
                <a:ea typeface="宋体" panose="02010600030101010101" pitchFamily="2" charset="-122"/>
                <a:cs typeface="Times New Roman" panose="02020603050405020304" pitchFamily="18" charset="0"/>
              </a:rPr>
              <a:t>Only a single raster should be defined per band</a:t>
            </a:r>
            <a:r>
              <a:rPr lang="en-US" altLang="zh-CN" sz="1200" kern="100" dirty="0">
                <a:latin typeface="+mn-lt"/>
                <a:ea typeface="宋体" panose="02010600030101010101" pitchFamily="2" charset="-122"/>
                <a:cs typeface="Times New Roman" panose="02020603050405020304" pitchFamily="18" charset="0"/>
              </a:rPr>
              <a:t>.</a:t>
            </a:r>
            <a:endParaRPr lang="zh-CN" altLang="zh-CN" sz="1200" kern="100" dirty="0">
              <a:latin typeface="+mn-lt"/>
              <a:ea typeface="宋体" panose="02010600030101010101" pitchFamily="2" charset="-122"/>
              <a:cs typeface="Times New Roman" panose="02020603050405020304" pitchFamily="18" charset="0"/>
            </a:endParaRPr>
          </a:p>
          <a:p>
            <a:pPr algn="just">
              <a:lnSpc>
                <a:spcPct val="150000"/>
              </a:lnSpc>
              <a:spcAft>
                <a:spcPts val="0"/>
              </a:spcAft>
            </a:pPr>
            <a:endParaRPr lang="en-US" altLang="zh-CN" sz="1200" b="1" kern="100" dirty="0">
              <a:latin typeface="+mn-lt"/>
              <a:ea typeface="宋体" panose="02010600030101010101" pitchFamily="2" charset="-122"/>
            </a:endParaRPr>
          </a:p>
          <a:p>
            <a:pPr algn="just">
              <a:lnSpc>
                <a:spcPct val="150000"/>
              </a:lnSpc>
              <a:spcAft>
                <a:spcPts val="0"/>
              </a:spcAft>
            </a:pPr>
            <a:r>
              <a:rPr lang="en-US" altLang="zh-CN" sz="1200" b="1" kern="100" dirty="0">
                <a:latin typeface="+mn-lt"/>
                <a:ea typeface="宋体" panose="02010600030101010101" pitchFamily="2" charset="-122"/>
              </a:rPr>
              <a:t>For </a:t>
            </a:r>
            <a:r>
              <a:rPr lang="en-US" altLang="zh-CN" sz="1200" b="1" kern="100" dirty="0" err="1">
                <a:latin typeface="+mn-lt"/>
                <a:ea typeface="宋体" panose="02010600030101010101" pitchFamily="2" charset="-122"/>
              </a:rPr>
              <a:t>mmW</a:t>
            </a:r>
            <a:endParaRPr lang="zh-CN" altLang="zh-CN" sz="1050" kern="100" dirty="0">
              <a:latin typeface="+mn-lt"/>
              <a:ea typeface="宋体" panose="02010600030101010101" pitchFamily="2" charset="-122"/>
            </a:endParaRPr>
          </a:p>
          <a:p>
            <a:pPr marL="742950" lvl="1" indent="-285750" algn="just">
              <a:lnSpc>
                <a:spcPct val="150000"/>
              </a:lnSpc>
              <a:spcAft>
                <a:spcPts val="0"/>
              </a:spcAft>
              <a:buFont typeface="Arial" panose="020B0604020202020204" pitchFamily="34" charset="0"/>
              <a:buChar char="–"/>
              <a:tabLst>
                <a:tab pos="914400" algn="l"/>
              </a:tabLst>
            </a:pPr>
            <a:r>
              <a:rPr lang="en-US" altLang="zh-CN" sz="1200" u="sng" kern="100" dirty="0">
                <a:latin typeface="+mn-lt"/>
                <a:ea typeface="宋体" panose="02010600030101010101" pitchFamily="2" charset="-122"/>
                <a:cs typeface="Times New Roman" panose="02020603050405020304" pitchFamily="18" charset="0"/>
              </a:rPr>
              <a:t>Channel raster for frequency range 2 is based on the [RB size - 720kHz]</a:t>
            </a:r>
            <a:endParaRPr lang="zh-CN" altLang="zh-CN" sz="1200" u="sng" kern="100" dirty="0">
              <a:latin typeface="+mn-lt"/>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21933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err="1">
                <a:solidFill>
                  <a:srgbClr val="3333FF"/>
                </a:solidFill>
                <a:ea typeface="华文行楷" pitchFamily="2" charset="-122"/>
              </a:rPr>
              <a:t>Tx</a:t>
            </a:r>
            <a:r>
              <a:rPr lang="en-US" altLang="zh-CN" sz="2000" b="1" dirty="0">
                <a:solidFill>
                  <a:srgbClr val="3333FF"/>
                </a:solidFill>
                <a:ea typeface="华文行楷" pitchFamily="2" charset="-122"/>
              </a:rPr>
              <a:t> requirement</a:t>
            </a: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endParaRPr lang="en-US" altLang="zh-CN" sz="2000" dirty="0">
              <a:solidFill>
                <a:srgbClr val="29303A"/>
              </a:solidFill>
              <a:latin typeface="+mj-lt"/>
              <a:ea typeface="华文行楷" pitchFamily="2" charset="-122"/>
            </a:endParaRP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smtClean="0">
                <a:solidFill>
                  <a:srgbClr val="29303A"/>
                </a:solidFill>
                <a:ea typeface="华文行楷" pitchFamily="2" charset="-122"/>
              </a:rPr>
              <a:t>RRM  </a:t>
            </a:r>
            <a:endParaRPr lang="en-US" altLang="zh-CN" sz="2000" dirty="0">
              <a:solidFill>
                <a:srgbClr val="29303A"/>
              </a:solidFill>
              <a:latin typeface="+mj-lt"/>
              <a:ea typeface="华文行楷" pitchFamily="2" charset="-122"/>
            </a:endParaRP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endParaRPr lang="en-US" altLang="zh-CN" sz="2000" dirty="0">
              <a:solidFill>
                <a:srgbClr val="29303A"/>
              </a:solidFill>
              <a:latin typeface="+mj-lt"/>
              <a:ea typeface="华文行楷" pitchFamily="2" charset="-122"/>
            </a:endParaRP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4210130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UE assumption</a:t>
            </a:r>
          </a:p>
        </p:txBody>
      </p:sp>
      <p:sp>
        <p:nvSpPr>
          <p:cNvPr id="4" name="文本框 3"/>
          <p:cNvSpPr txBox="1"/>
          <p:nvPr/>
        </p:nvSpPr>
        <p:spPr>
          <a:xfrm>
            <a:off x="137591" y="1057301"/>
            <a:ext cx="7344817" cy="2653034"/>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GB" altLang="zh-CN" sz="1600" u="sng" dirty="0"/>
              <a:t>For sub-6Hz</a:t>
            </a:r>
            <a:r>
              <a:rPr lang="en-GB" altLang="zh-CN" sz="1600" dirty="0"/>
              <a:t>, UE could support 1Tx antenna or 2Tx antennas, and support 2Rx antennas or 4 antennas.</a:t>
            </a:r>
          </a:p>
          <a:p>
            <a:pPr marL="642366" lvl="1" indent="-285750">
              <a:lnSpc>
                <a:spcPct val="130000"/>
              </a:lnSpc>
              <a:buFont typeface="Arial" panose="020B0604020202020204" pitchFamily="34" charset="0"/>
              <a:buChar char="•"/>
            </a:pPr>
            <a:r>
              <a:rPr lang="en-GB" altLang="zh-CN" sz="1600" dirty="0"/>
              <a:t>Requirements and test methods are similar to LTE</a:t>
            </a:r>
            <a:r>
              <a:rPr lang="en-GB" altLang="zh-CN" sz="1600" dirty="0" smtClean="0"/>
              <a:t>.</a:t>
            </a:r>
          </a:p>
          <a:p>
            <a:pPr marL="642366" lvl="1" indent="-285750">
              <a:lnSpc>
                <a:spcPct val="130000"/>
              </a:lnSpc>
              <a:buFont typeface="Arial" panose="020B0604020202020204" pitchFamily="34" charset="0"/>
              <a:buChar char="•"/>
            </a:pPr>
            <a:endParaRPr lang="en-GB" altLang="zh-CN" sz="1600" dirty="0"/>
          </a:p>
          <a:p>
            <a:pPr marL="285750" indent="-285750">
              <a:lnSpc>
                <a:spcPct val="130000"/>
              </a:lnSpc>
              <a:buFont typeface="Arial" panose="020B0604020202020204" pitchFamily="34" charset="0"/>
              <a:buChar char="•"/>
            </a:pPr>
            <a:r>
              <a:rPr lang="en-GB" altLang="zh-CN" sz="1600" u="sng" dirty="0"/>
              <a:t>For </a:t>
            </a:r>
            <a:r>
              <a:rPr lang="en-GB" altLang="zh-CN" sz="1600" u="sng" dirty="0" err="1"/>
              <a:t>mmW</a:t>
            </a:r>
            <a:r>
              <a:rPr lang="en-GB" altLang="zh-CN" sz="1600" dirty="0"/>
              <a:t>, UE will support panel antennas and use beamforming to overcome large path loss. Due to small size, the RF connector will disappear.</a:t>
            </a:r>
          </a:p>
          <a:p>
            <a:pPr marL="642366" lvl="1" indent="-285750">
              <a:lnSpc>
                <a:spcPct val="130000"/>
              </a:lnSpc>
              <a:buFont typeface="Arial" panose="020B0604020202020204" pitchFamily="34" charset="0"/>
              <a:buChar char="•"/>
            </a:pPr>
            <a:r>
              <a:rPr lang="en-GB" altLang="zh-CN" sz="1600" dirty="0"/>
              <a:t>Requirements will be OTA based, like TRP and EIRP, rather than </a:t>
            </a:r>
            <a:r>
              <a:rPr lang="en-GB" altLang="zh-CN" sz="1600" dirty="0" smtClean="0"/>
              <a:t>traditional conducted </a:t>
            </a:r>
            <a:r>
              <a:rPr lang="en-GB" altLang="zh-CN" sz="1600" dirty="0"/>
              <a:t>requirements.</a:t>
            </a:r>
            <a:endParaRPr lang="en-US" altLang="zh-CN" sz="1600" dirty="0"/>
          </a:p>
        </p:txBody>
      </p:sp>
      <p:pic>
        <p:nvPicPr>
          <p:cNvPr id="1229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l="12" t="3542" r="827" b="-21730"/>
          <a:stretch>
            <a:fillRect/>
          </a:stretch>
        </p:blipFill>
        <p:spPr bwMode="auto">
          <a:xfrm>
            <a:off x="2297832" y="3865612"/>
            <a:ext cx="2011363"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58056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Power class</a:t>
            </a:r>
          </a:p>
        </p:txBody>
      </p:sp>
      <p:sp>
        <p:nvSpPr>
          <p:cNvPr id="3" name="文本框 2"/>
          <p:cNvSpPr txBox="1"/>
          <p:nvPr/>
        </p:nvSpPr>
        <p:spPr>
          <a:xfrm>
            <a:off x="137591" y="1201316"/>
            <a:ext cx="7344817" cy="3293209"/>
          </a:xfrm>
          <a:prstGeom prst="rect">
            <a:avLst/>
          </a:prstGeom>
          <a:noFill/>
          <a:ln>
            <a:solidFill>
              <a:schemeClr val="tx1"/>
            </a:solidFill>
            <a:prstDash val="solid"/>
          </a:ln>
        </p:spPr>
        <p:txBody>
          <a:bodyPr wrap="square" rtlCol="0">
            <a:spAutoFit/>
          </a:bodyPr>
          <a:lstStyle/>
          <a:p>
            <a:pPr marL="285750" indent="-285750">
              <a:lnSpc>
                <a:spcPct val="130000"/>
              </a:lnSpc>
              <a:buFont typeface="Arial" panose="020B0604020202020204" pitchFamily="34" charset="0"/>
              <a:buChar char="•"/>
            </a:pPr>
            <a:r>
              <a:rPr lang="en-GB" altLang="zh-CN" sz="1600" b="1" dirty="0"/>
              <a:t>For sub-6Hz, </a:t>
            </a:r>
            <a:r>
              <a:rPr lang="en-GB" altLang="zh-CN" sz="1600" b="1" dirty="0" smtClean="0"/>
              <a:t>UE power class include 23dBm and 26dBm.</a:t>
            </a:r>
            <a:endParaRPr lang="en-GB" altLang="zh-CN" sz="1600" b="1" dirty="0"/>
          </a:p>
          <a:p>
            <a:pPr marL="642366" lvl="1" indent="-285750">
              <a:lnSpc>
                <a:spcPct val="130000"/>
              </a:lnSpc>
              <a:buFont typeface="Arial" panose="020B0604020202020204" pitchFamily="34" charset="0"/>
              <a:buChar char="•"/>
            </a:pPr>
            <a:r>
              <a:rPr lang="en-GB" altLang="zh-CN" sz="1600" dirty="0" smtClean="0"/>
              <a:t>The relation to 1Tx and 2Tx are not clear at the moment, may include 1Tx 23dBm, 1Tx 26dBm, 2Tx 23dBm, 2Tx 26dBm. RAN4 needs further discussion.</a:t>
            </a:r>
          </a:p>
          <a:p>
            <a:pPr marL="642366" lvl="1" indent="-285750">
              <a:lnSpc>
                <a:spcPct val="130000"/>
              </a:lnSpc>
              <a:buFont typeface="Arial" panose="020B0604020202020204" pitchFamily="34" charset="0"/>
              <a:buChar char="•"/>
            </a:pPr>
            <a:endParaRPr lang="en-GB" altLang="zh-CN" sz="1600" dirty="0"/>
          </a:p>
          <a:p>
            <a:pPr marL="285750" indent="-285750">
              <a:lnSpc>
                <a:spcPct val="130000"/>
              </a:lnSpc>
              <a:buFont typeface="Arial" panose="020B0604020202020204" pitchFamily="34" charset="0"/>
              <a:buChar char="•"/>
            </a:pPr>
            <a:r>
              <a:rPr lang="en-GB" altLang="zh-CN" sz="1600" b="1" dirty="0" smtClean="0"/>
              <a:t>For </a:t>
            </a:r>
            <a:r>
              <a:rPr lang="en-GB" altLang="zh-CN" sz="1600" b="1" dirty="0" err="1" smtClean="0"/>
              <a:t>mmW</a:t>
            </a:r>
            <a:r>
              <a:rPr lang="en-GB" altLang="zh-CN" sz="1600" b="1" dirty="0" smtClean="0"/>
              <a:t>, UE power class </a:t>
            </a:r>
            <a:r>
              <a:rPr lang="en-US" altLang="zh-CN" sz="1600" b="1" dirty="0"/>
              <a:t>is based on </a:t>
            </a:r>
            <a:r>
              <a:rPr lang="en-US" altLang="zh-CN" sz="1600" b="1" dirty="0" smtClean="0"/>
              <a:t>EIRP. </a:t>
            </a:r>
            <a:r>
              <a:rPr lang="en-US" altLang="zh-CN" sz="1600" b="1" dirty="0"/>
              <a:t>M</a:t>
            </a:r>
            <a:r>
              <a:rPr lang="en-US" altLang="zh-CN" sz="1600" b="1" dirty="0" smtClean="0"/>
              <a:t>aximum </a:t>
            </a:r>
            <a:r>
              <a:rPr lang="en-US" altLang="zh-CN" sz="1600" b="1" dirty="0"/>
              <a:t>allowed TRP </a:t>
            </a:r>
            <a:r>
              <a:rPr lang="en-US" altLang="zh-CN" sz="1600" b="1" dirty="0" smtClean="0"/>
              <a:t>may</a:t>
            </a:r>
            <a:r>
              <a:rPr lang="en-US" altLang="zh-CN" sz="1600" b="1" dirty="0"/>
              <a:t> also</a:t>
            </a:r>
            <a:r>
              <a:rPr lang="en-US" altLang="zh-CN" sz="1600" b="1" dirty="0" smtClean="0"/>
              <a:t> </a:t>
            </a:r>
            <a:r>
              <a:rPr lang="en-US" altLang="zh-CN" sz="1600" b="1" dirty="0"/>
              <a:t>be </a:t>
            </a:r>
            <a:r>
              <a:rPr lang="en-US" altLang="zh-CN" sz="1600" b="1" dirty="0" smtClean="0"/>
              <a:t>specified. But there are still some open issues.</a:t>
            </a:r>
          </a:p>
          <a:p>
            <a:pPr marL="642366" lvl="1" indent="-285750">
              <a:lnSpc>
                <a:spcPct val="130000"/>
              </a:lnSpc>
              <a:buFont typeface="Arial" panose="020B0604020202020204" pitchFamily="34" charset="0"/>
              <a:buChar char="•"/>
            </a:pPr>
            <a:r>
              <a:rPr lang="en-US" altLang="ko-KR" sz="1600" dirty="0"/>
              <a:t>Reference RF </a:t>
            </a:r>
            <a:r>
              <a:rPr lang="en-US" altLang="ko-KR" sz="1600" dirty="0" smtClean="0"/>
              <a:t>architecture is FFS.</a:t>
            </a:r>
          </a:p>
          <a:p>
            <a:pPr marL="642366" lvl="1" indent="-285750">
              <a:lnSpc>
                <a:spcPct val="130000"/>
              </a:lnSpc>
              <a:buFont typeface="Arial" panose="020B0604020202020204" pitchFamily="34" charset="0"/>
              <a:buChar char="•"/>
            </a:pPr>
            <a:r>
              <a:rPr lang="en-US" altLang="zh-CN" sz="1600" dirty="0"/>
              <a:t>Whether multiple power classes should be </a:t>
            </a:r>
            <a:r>
              <a:rPr lang="en-US" altLang="zh-CN" sz="1600" dirty="0" smtClean="0"/>
              <a:t>defined in Rel15 is FFS.</a:t>
            </a:r>
          </a:p>
          <a:p>
            <a:pPr marL="642366" lvl="1" indent="-285750">
              <a:lnSpc>
                <a:spcPct val="130000"/>
              </a:lnSpc>
              <a:buFont typeface="Arial" panose="020B0604020202020204" pitchFamily="34" charset="0"/>
              <a:buChar char="•"/>
            </a:pPr>
            <a:r>
              <a:rPr lang="en-US" altLang="zh-CN" sz="1600" dirty="0" smtClean="0"/>
              <a:t>How </a:t>
            </a:r>
            <a:r>
              <a:rPr lang="en-US" altLang="zh-CN" sz="1600" dirty="0"/>
              <a:t>to define the maximum TRP limit and whether this limit varies for different power </a:t>
            </a:r>
            <a:r>
              <a:rPr lang="en-US" altLang="zh-CN" sz="1600" dirty="0" smtClean="0"/>
              <a:t>classes are FFS.</a:t>
            </a:r>
            <a:endParaRPr lang="en-US" altLang="zh-CN" sz="1600" dirty="0"/>
          </a:p>
        </p:txBody>
      </p:sp>
    </p:spTree>
    <p:extLst>
      <p:ext uri="{BB962C8B-B14F-4D97-AF65-F5344CB8AC3E}">
        <p14:creationId xmlns:p14="http://schemas.microsoft.com/office/powerpoint/2010/main" val="40031384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MPR/AMPR</a:t>
            </a:r>
          </a:p>
        </p:txBody>
      </p:sp>
      <p:sp>
        <p:nvSpPr>
          <p:cNvPr id="3" name="文本框 2"/>
          <p:cNvSpPr txBox="1"/>
          <p:nvPr/>
        </p:nvSpPr>
        <p:spPr>
          <a:xfrm>
            <a:off x="137591" y="913284"/>
            <a:ext cx="7344817" cy="1372683"/>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GB" altLang="zh-CN" sz="1600" dirty="0" smtClean="0"/>
              <a:t>MPR evaluation related to many conditions. For sub-6GHz, the assumptions have been agreed. For </a:t>
            </a:r>
            <a:r>
              <a:rPr lang="en-GB" altLang="zh-CN" sz="1600" dirty="0" err="1" smtClean="0"/>
              <a:t>mmW</a:t>
            </a:r>
            <a:r>
              <a:rPr lang="en-GB" altLang="zh-CN" sz="1600" dirty="0" smtClean="0"/>
              <a:t> not much detailed analysis has been done, mostly reuse sub-6GHz assumptions.</a:t>
            </a:r>
          </a:p>
          <a:p>
            <a:pPr marL="285750" indent="-285750">
              <a:lnSpc>
                <a:spcPct val="130000"/>
              </a:lnSpc>
              <a:buFont typeface="Arial" panose="020B0604020202020204" pitchFamily="34" charset="0"/>
              <a:buChar char="•"/>
            </a:pPr>
            <a:r>
              <a:rPr lang="en-GB" altLang="zh-CN" sz="1600" dirty="0" smtClean="0"/>
              <a:t>AMPR has not been started.</a:t>
            </a:r>
          </a:p>
        </p:txBody>
      </p:sp>
      <p:sp>
        <p:nvSpPr>
          <p:cNvPr id="4" name="矩形 3"/>
          <p:cNvSpPr/>
          <p:nvPr/>
        </p:nvSpPr>
        <p:spPr>
          <a:xfrm>
            <a:off x="461627" y="2370429"/>
            <a:ext cx="6696744" cy="3013133"/>
          </a:xfrm>
          <a:prstGeom prst="rect">
            <a:avLst/>
          </a:prstGeom>
          <a:ln>
            <a:solidFill>
              <a:schemeClr val="tx1"/>
            </a:solidFill>
          </a:ln>
        </p:spPr>
        <p:txBody>
          <a:bodyPr wrap="square">
            <a:spAutoFit/>
          </a:bodyPr>
          <a:lstStyle/>
          <a:p>
            <a:pPr marL="355600" lvl="1" indent="-265113">
              <a:lnSpc>
                <a:spcPct val="130000"/>
              </a:lnSpc>
            </a:pPr>
            <a:r>
              <a:rPr lang="en-US" altLang="zh-CN" sz="1400" dirty="0" smtClean="0"/>
              <a:t>MPR evaluation related conditions:</a:t>
            </a:r>
          </a:p>
          <a:p>
            <a:pPr marL="642366" lvl="1" indent="-285750">
              <a:lnSpc>
                <a:spcPct val="130000"/>
              </a:lnSpc>
              <a:buFont typeface="Arial" panose="020B0604020202020204" pitchFamily="34" charset="0"/>
              <a:buChar char="•"/>
            </a:pPr>
            <a:r>
              <a:rPr lang="en-US" altLang="zh-CN" sz="1200" dirty="0" smtClean="0"/>
              <a:t>Subcarrier </a:t>
            </a:r>
            <a:r>
              <a:rPr lang="en-US" altLang="zh-CN" sz="1200" dirty="0"/>
              <a:t>spacing</a:t>
            </a:r>
          </a:p>
          <a:p>
            <a:pPr marL="642366" lvl="1" indent="-285750">
              <a:lnSpc>
                <a:spcPct val="130000"/>
              </a:lnSpc>
              <a:buFont typeface="Arial" panose="020B0604020202020204" pitchFamily="34" charset="0"/>
              <a:buChar char="•"/>
            </a:pPr>
            <a:r>
              <a:rPr lang="en-US" altLang="zh-CN" sz="1200" dirty="0"/>
              <a:t>Channel bandwidth </a:t>
            </a:r>
          </a:p>
          <a:p>
            <a:pPr marL="642366" lvl="1" indent="-285750">
              <a:lnSpc>
                <a:spcPct val="130000"/>
              </a:lnSpc>
              <a:buFont typeface="Arial" panose="020B0604020202020204" pitchFamily="34" charset="0"/>
              <a:buChar char="•"/>
            </a:pPr>
            <a:r>
              <a:rPr lang="en-US" altLang="zh-CN" sz="1200" dirty="0"/>
              <a:t>Spectrum utilization</a:t>
            </a:r>
          </a:p>
          <a:p>
            <a:pPr marL="642366" lvl="1" indent="-285750">
              <a:lnSpc>
                <a:spcPct val="130000"/>
              </a:lnSpc>
              <a:buFont typeface="Arial" panose="020B0604020202020204" pitchFamily="34" charset="0"/>
              <a:buChar char="•"/>
            </a:pPr>
            <a:r>
              <a:rPr lang="en-US" altLang="zh-CN" sz="1200" dirty="0" err="1"/>
              <a:t>Tx</a:t>
            </a:r>
            <a:r>
              <a:rPr lang="en-US" altLang="zh-CN" sz="1200" dirty="0"/>
              <a:t> maximum output power</a:t>
            </a:r>
          </a:p>
          <a:p>
            <a:pPr marL="642366" lvl="1" indent="-285750">
              <a:lnSpc>
                <a:spcPct val="130000"/>
              </a:lnSpc>
              <a:buFont typeface="Arial" panose="020B0604020202020204" pitchFamily="34" charset="0"/>
              <a:buChar char="•"/>
            </a:pPr>
            <a:r>
              <a:rPr lang="en-US" altLang="zh-CN" sz="1200" dirty="0"/>
              <a:t>EVM requirement for each modulation order</a:t>
            </a:r>
          </a:p>
          <a:p>
            <a:pPr marL="642366" lvl="1" indent="-285750">
              <a:lnSpc>
                <a:spcPct val="130000"/>
              </a:lnSpc>
              <a:buFont typeface="Arial" panose="020B0604020202020204" pitchFamily="34" charset="0"/>
              <a:buChar char="•"/>
            </a:pPr>
            <a:r>
              <a:rPr lang="en-US" altLang="zh-CN" sz="1200" dirty="0"/>
              <a:t>In-band emission / Carrier leakage</a:t>
            </a:r>
          </a:p>
          <a:p>
            <a:pPr marL="642366" lvl="1" indent="-285750">
              <a:lnSpc>
                <a:spcPct val="130000"/>
              </a:lnSpc>
              <a:buFont typeface="Arial" panose="020B0604020202020204" pitchFamily="34" charset="0"/>
              <a:buChar char="•"/>
            </a:pPr>
            <a:r>
              <a:rPr lang="en-US" altLang="zh-CN" sz="1200" dirty="0"/>
              <a:t>Occupied bandwidth</a:t>
            </a:r>
          </a:p>
          <a:p>
            <a:pPr marL="642366" lvl="1" indent="-285750">
              <a:lnSpc>
                <a:spcPct val="130000"/>
              </a:lnSpc>
              <a:buFont typeface="Arial" panose="020B0604020202020204" pitchFamily="34" charset="0"/>
              <a:buChar char="•"/>
            </a:pPr>
            <a:r>
              <a:rPr lang="en-US" altLang="zh-CN" sz="1200" dirty="0"/>
              <a:t>SEM requirements </a:t>
            </a:r>
          </a:p>
          <a:p>
            <a:pPr marL="642366" lvl="1" indent="-285750">
              <a:lnSpc>
                <a:spcPct val="130000"/>
              </a:lnSpc>
              <a:buFont typeface="Arial" panose="020B0604020202020204" pitchFamily="34" charset="0"/>
              <a:buChar char="•"/>
            </a:pPr>
            <a:r>
              <a:rPr lang="en-US" altLang="zh-CN" sz="1200" dirty="0"/>
              <a:t>UE ACLR value</a:t>
            </a:r>
          </a:p>
          <a:p>
            <a:pPr marL="642366" lvl="1" indent="-285750">
              <a:lnSpc>
                <a:spcPct val="130000"/>
              </a:lnSpc>
              <a:buFont typeface="Arial" panose="020B0604020202020204" pitchFamily="34" charset="0"/>
              <a:buChar char="•"/>
            </a:pPr>
            <a:r>
              <a:rPr lang="en-US" altLang="zh-CN" sz="1200" dirty="0"/>
              <a:t>General </a:t>
            </a:r>
            <a:r>
              <a:rPr lang="en-US" altLang="zh-CN" sz="1200" dirty="0" smtClean="0"/>
              <a:t>spurious</a:t>
            </a:r>
          </a:p>
          <a:p>
            <a:pPr marL="642366" lvl="1" indent="-285750">
              <a:lnSpc>
                <a:spcPct val="130000"/>
              </a:lnSpc>
              <a:buFont typeface="Arial" panose="020B0604020202020204" pitchFamily="34" charset="0"/>
              <a:buChar char="•"/>
            </a:pPr>
            <a:r>
              <a:rPr lang="en-US" altLang="zh-CN" sz="1200" dirty="0" smtClean="0"/>
              <a:t>Waveform</a:t>
            </a:r>
            <a:endParaRPr lang="en-US" altLang="zh-CN" sz="1200" dirty="0"/>
          </a:p>
        </p:txBody>
      </p:sp>
    </p:spTree>
    <p:extLst>
      <p:ext uri="{BB962C8B-B14F-4D97-AF65-F5344CB8AC3E}">
        <p14:creationId xmlns:p14="http://schemas.microsoft.com/office/powerpoint/2010/main" val="6128655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EVM</a:t>
            </a:r>
          </a:p>
        </p:txBody>
      </p:sp>
      <p:sp>
        <p:nvSpPr>
          <p:cNvPr id="4" name="文本框 3"/>
          <p:cNvSpPr txBox="1"/>
          <p:nvPr/>
        </p:nvSpPr>
        <p:spPr>
          <a:xfrm>
            <a:off x="137591" y="937870"/>
            <a:ext cx="7344817" cy="1666867"/>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GB" altLang="zh-CN" sz="1600" dirty="0" smtClean="0"/>
              <a:t>EVM is related to waveform, NR use DFT-OFDM and CP-OFDM for UL rather than SC-OFDM, the EVM value may need to be re-evaluated. </a:t>
            </a:r>
          </a:p>
          <a:p>
            <a:pPr marL="642366" lvl="1" indent="-285750">
              <a:lnSpc>
                <a:spcPct val="130000"/>
              </a:lnSpc>
              <a:buFont typeface="Arial" panose="020B0604020202020204" pitchFamily="34" charset="0"/>
              <a:buChar char="•"/>
            </a:pPr>
            <a:r>
              <a:rPr lang="en-GB" altLang="zh-CN" sz="1600" dirty="0" smtClean="0"/>
              <a:t>Most likely the EVM values will be reused for sub-6GHz. </a:t>
            </a:r>
          </a:p>
          <a:p>
            <a:pPr marL="642366" lvl="1" indent="-285750">
              <a:lnSpc>
                <a:spcPct val="130000"/>
              </a:lnSpc>
              <a:buFont typeface="Arial" panose="020B0604020202020204" pitchFamily="34" charset="0"/>
              <a:buChar char="•"/>
            </a:pPr>
            <a:r>
              <a:rPr lang="en-GB" altLang="zh-CN" sz="1600" dirty="0" smtClean="0"/>
              <a:t>For </a:t>
            </a:r>
            <a:r>
              <a:rPr lang="en-GB" altLang="zh-CN" sz="1600" dirty="0" err="1" smtClean="0"/>
              <a:t>mmW</a:t>
            </a:r>
            <a:r>
              <a:rPr lang="en-GB" altLang="zh-CN" sz="1600" dirty="0" smtClean="0"/>
              <a:t>, there is no reference, but for MPR evaluation purpose uses the sub-6GHz values.</a:t>
            </a:r>
          </a:p>
        </p:txBody>
      </p:sp>
      <p:graphicFrame>
        <p:nvGraphicFramePr>
          <p:cNvPr id="3" name="表格 2"/>
          <p:cNvGraphicFramePr>
            <a:graphicFrameLocks noGrp="1"/>
          </p:cNvGraphicFramePr>
          <p:nvPr>
            <p:extLst>
              <p:ext uri="{D42A27DB-BD31-4B8C-83A1-F6EECF244321}">
                <p14:modId xmlns:p14="http://schemas.microsoft.com/office/powerpoint/2010/main" val="503836078"/>
              </p:ext>
            </p:extLst>
          </p:nvPr>
        </p:nvGraphicFramePr>
        <p:xfrm>
          <a:off x="1145704" y="2846226"/>
          <a:ext cx="5080000" cy="2225040"/>
        </p:xfrm>
        <a:graphic>
          <a:graphicData uri="http://schemas.openxmlformats.org/drawingml/2006/table">
            <a:tbl>
              <a:tblPr firstRow="1" bandRow="1">
                <a:tableStyleId>{5C22544A-7EE6-4342-B048-85BDC9FD1C3A}</a:tableStyleId>
              </a:tblPr>
              <a:tblGrid>
                <a:gridCol w="2540000"/>
                <a:gridCol w="2540000"/>
              </a:tblGrid>
              <a:tr h="370840">
                <a:tc>
                  <a:txBody>
                    <a:bodyPr/>
                    <a:lstStyle/>
                    <a:p>
                      <a:pPr algn="l" fontAlgn="base" hangingPunct="0">
                        <a:spcAft>
                          <a:spcPts val="0"/>
                        </a:spcAft>
                      </a:pPr>
                      <a:r>
                        <a:rPr lang="en-US" sz="1400" kern="0" dirty="0">
                          <a:effectLst/>
                        </a:rPr>
                        <a:t>Modulation</a:t>
                      </a:r>
                      <a:endParaRPr lang="zh-CN" sz="1800" kern="100" dirty="0">
                        <a:effectLst/>
                        <a:latin typeface="Times New Roman" panose="02020603050405020304" pitchFamily="18" charset="0"/>
                        <a:ea typeface="宋体" panose="02010600030101010101" pitchFamily="2" charset="-122"/>
                      </a:endParaRPr>
                    </a:p>
                  </a:txBody>
                  <a:tcPr marL="68580" marR="68580" marT="9525" marB="0"/>
                </a:tc>
                <a:tc>
                  <a:txBody>
                    <a:bodyPr/>
                    <a:lstStyle/>
                    <a:p>
                      <a:pPr algn="ctr" fontAlgn="base" hangingPunct="0">
                        <a:spcAft>
                          <a:spcPts val="0"/>
                        </a:spcAft>
                      </a:pPr>
                      <a:r>
                        <a:rPr lang="en-US" sz="1400" kern="0">
                          <a:effectLst/>
                        </a:rPr>
                        <a:t>EVM</a:t>
                      </a:r>
                      <a:endParaRPr lang="zh-CN" sz="1800" kern="100">
                        <a:effectLst/>
                        <a:latin typeface="Times New Roman" panose="02020603050405020304" pitchFamily="18" charset="0"/>
                        <a:ea typeface="宋体" panose="02010600030101010101" pitchFamily="2" charset="-122"/>
                      </a:endParaRPr>
                    </a:p>
                  </a:txBody>
                  <a:tcPr marL="68580" marR="68580" marT="9525" marB="0"/>
                </a:tc>
              </a:tr>
              <a:tr h="370840">
                <a:tc>
                  <a:txBody>
                    <a:bodyPr/>
                    <a:lstStyle/>
                    <a:p>
                      <a:pPr algn="l" fontAlgn="base" hangingPunct="0">
                        <a:spcAft>
                          <a:spcPts val="0"/>
                        </a:spcAft>
                      </a:pPr>
                      <a:r>
                        <a:rPr lang="en-US" sz="1400" kern="1200" dirty="0">
                          <a:solidFill>
                            <a:schemeClr val="tx1"/>
                          </a:solidFill>
                          <a:latin typeface="Calibri" pitchFamily="34" charset="0"/>
                          <a:ea typeface="宋体" charset="-122"/>
                          <a:cs typeface="+mn-cs"/>
                        </a:rPr>
                        <a:t>Pi/2 BPSK</a:t>
                      </a:r>
                      <a:endParaRPr lang="zh-CN" sz="1400" kern="1200" dirty="0">
                        <a:solidFill>
                          <a:schemeClr val="tx1"/>
                        </a:solidFill>
                        <a:latin typeface="Calibri" pitchFamily="34" charset="0"/>
                        <a:ea typeface="宋体" charset="-122"/>
                        <a:cs typeface="+mn-cs"/>
                      </a:endParaRPr>
                    </a:p>
                  </a:txBody>
                  <a:tcPr marL="68580" marR="68580" marT="9525" marB="0"/>
                </a:tc>
                <a:tc>
                  <a:txBody>
                    <a:bodyPr/>
                    <a:lstStyle/>
                    <a:p>
                      <a:pPr algn="ctr" fontAlgn="base" hangingPunct="0">
                        <a:spcAft>
                          <a:spcPts val="0"/>
                        </a:spcAft>
                      </a:pPr>
                      <a:r>
                        <a:rPr lang="en-US" sz="1400" kern="1200" dirty="0">
                          <a:solidFill>
                            <a:schemeClr val="tx1"/>
                          </a:solidFill>
                          <a:latin typeface="Calibri" pitchFamily="34" charset="0"/>
                          <a:ea typeface="宋体" charset="-122"/>
                          <a:cs typeface="+mn-cs"/>
                        </a:rPr>
                        <a:t>FFS%</a:t>
                      </a:r>
                      <a:endParaRPr lang="zh-CN" sz="1400" kern="1200" dirty="0">
                        <a:solidFill>
                          <a:schemeClr val="tx1"/>
                        </a:solidFill>
                        <a:latin typeface="Calibri" pitchFamily="34" charset="0"/>
                        <a:ea typeface="宋体" charset="-122"/>
                        <a:cs typeface="+mn-cs"/>
                      </a:endParaRPr>
                    </a:p>
                  </a:txBody>
                  <a:tcPr marL="68580" marR="68580" marT="9525" marB="0"/>
                </a:tc>
              </a:tr>
              <a:tr h="370840">
                <a:tc>
                  <a:txBody>
                    <a:bodyPr/>
                    <a:lstStyle/>
                    <a:p>
                      <a:pPr algn="l" fontAlgn="base" hangingPunct="0">
                        <a:spcAft>
                          <a:spcPts val="0"/>
                        </a:spcAft>
                      </a:pPr>
                      <a:r>
                        <a:rPr lang="en-US" sz="1400" kern="1200" dirty="0">
                          <a:solidFill>
                            <a:schemeClr val="tx1"/>
                          </a:solidFill>
                          <a:latin typeface="Calibri" pitchFamily="34" charset="0"/>
                          <a:ea typeface="宋体" charset="-122"/>
                          <a:cs typeface="+mn-cs"/>
                        </a:rPr>
                        <a:t>QPSK</a:t>
                      </a:r>
                      <a:endParaRPr lang="zh-CN" sz="1400" kern="1200" dirty="0">
                        <a:solidFill>
                          <a:schemeClr val="tx1"/>
                        </a:solidFill>
                        <a:latin typeface="Calibri" pitchFamily="34" charset="0"/>
                        <a:ea typeface="宋体" charset="-122"/>
                        <a:cs typeface="+mn-cs"/>
                      </a:endParaRPr>
                    </a:p>
                  </a:txBody>
                  <a:tcPr marL="68580" marR="68580" marT="9525" marB="0"/>
                </a:tc>
                <a:tc>
                  <a:txBody>
                    <a:bodyPr/>
                    <a:lstStyle/>
                    <a:p>
                      <a:pPr algn="ctr" fontAlgn="base" hangingPunct="0">
                        <a:spcAft>
                          <a:spcPts val="0"/>
                        </a:spcAft>
                      </a:pPr>
                      <a:r>
                        <a:rPr lang="en-US" sz="1400" kern="1200" dirty="0">
                          <a:solidFill>
                            <a:schemeClr val="tx1"/>
                          </a:solidFill>
                          <a:latin typeface="Calibri" pitchFamily="34" charset="0"/>
                          <a:ea typeface="宋体" charset="-122"/>
                          <a:cs typeface="+mn-cs"/>
                        </a:rPr>
                        <a:t>17.5%</a:t>
                      </a:r>
                      <a:endParaRPr lang="zh-CN" sz="1400" kern="1200" dirty="0">
                        <a:solidFill>
                          <a:schemeClr val="tx1"/>
                        </a:solidFill>
                        <a:latin typeface="Calibri" pitchFamily="34" charset="0"/>
                        <a:ea typeface="宋体" charset="-122"/>
                        <a:cs typeface="+mn-cs"/>
                      </a:endParaRPr>
                    </a:p>
                  </a:txBody>
                  <a:tcPr marL="68580" marR="68580" marT="9525" marB="0"/>
                </a:tc>
              </a:tr>
              <a:tr h="370840">
                <a:tc>
                  <a:txBody>
                    <a:bodyPr/>
                    <a:lstStyle/>
                    <a:p>
                      <a:pPr algn="l" fontAlgn="base" hangingPunct="0">
                        <a:spcAft>
                          <a:spcPts val="0"/>
                        </a:spcAft>
                      </a:pPr>
                      <a:r>
                        <a:rPr lang="en-US" sz="1400" kern="1200" dirty="0">
                          <a:solidFill>
                            <a:schemeClr val="tx1"/>
                          </a:solidFill>
                          <a:latin typeface="Calibri" pitchFamily="34" charset="0"/>
                          <a:ea typeface="宋体" charset="-122"/>
                          <a:cs typeface="+mn-cs"/>
                        </a:rPr>
                        <a:t>16QAM</a:t>
                      </a:r>
                      <a:endParaRPr lang="zh-CN" sz="1400" kern="1200" dirty="0">
                        <a:solidFill>
                          <a:schemeClr val="tx1"/>
                        </a:solidFill>
                        <a:latin typeface="Calibri" pitchFamily="34" charset="0"/>
                        <a:ea typeface="宋体" charset="-122"/>
                        <a:cs typeface="+mn-cs"/>
                      </a:endParaRPr>
                    </a:p>
                  </a:txBody>
                  <a:tcPr marL="68580" marR="68580" marT="9525" marB="0"/>
                </a:tc>
                <a:tc>
                  <a:txBody>
                    <a:bodyPr/>
                    <a:lstStyle/>
                    <a:p>
                      <a:pPr algn="ctr" fontAlgn="base" hangingPunct="0">
                        <a:spcAft>
                          <a:spcPts val="0"/>
                        </a:spcAft>
                      </a:pPr>
                      <a:r>
                        <a:rPr lang="en-US" sz="1400" kern="1200" dirty="0">
                          <a:solidFill>
                            <a:schemeClr val="tx1"/>
                          </a:solidFill>
                          <a:latin typeface="Calibri" pitchFamily="34" charset="0"/>
                          <a:ea typeface="宋体" charset="-122"/>
                          <a:cs typeface="+mn-cs"/>
                        </a:rPr>
                        <a:t>12.5%</a:t>
                      </a:r>
                      <a:endParaRPr lang="zh-CN" sz="1400" kern="1200" dirty="0">
                        <a:solidFill>
                          <a:schemeClr val="tx1"/>
                        </a:solidFill>
                        <a:latin typeface="Calibri" pitchFamily="34" charset="0"/>
                        <a:ea typeface="宋体" charset="-122"/>
                        <a:cs typeface="+mn-cs"/>
                      </a:endParaRPr>
                    </a:p>
                  </a:txBody>
                  <a:tcPr marL="68580" marR="68580" marT="9525" marB="0"/>
                </a:tc>
              </a:tr>
              <a:tr h="370840">
                <a:tc>
                  <a:txBody>
                    <a:bodyPr/>
                    <a:lstStyle/>
                    <a:p>
                      <a:pPr algn="l" fontAlgn="base" hangingPunct="0">
                        <a:spcAft>
                          <a:spcPts val="0"/>
                        </a:spcAft>
                      </a:pPr>
                      <a:r>
                        <a:rPr lang="en-US" sz="1400" kern="1200" dirty="0">
                          <a:solidFill>
                            <a:schemeClr val="tx1"/>
                          </a:solidFill>
                          <a:latin typeface="Calibri" pitchFamily="34" charset="0"/>
                          <a:ea typeface="宋体" charset="-122"/>
                          <a:cs typeface="+mn-cs"/>
                        </a:rPr>
                        <a:t>64QAM</a:t>
                      </a:r>
                      <a:endParaRPr lang="zh-CN" sz="1400" kern="1200" dirty="0">
                        <a:solidFill>
                          <a:schemeClr val="tx1"/>
                        </a:solidFill>
                        <a:latin typeface="Calibri" pitchFamily="34" charset="0"/>
                        <a:ea typeface="宋体" charset="-122"/>
                        <a:cs typeface="+mn-cs"/>
                      </a:endParaRPr>
                    </a:p>
                  </a:txBody>
                  <a:tcPr marL="68580" marR="68580" marT="9525" marB="0"/>
                </a:tc>
                <a:tc>
                  <a:txBody>
                    <a:bodyPr/>
                    <a:lstStyle/>
                    <a:p>
                      <a:pPr algn="ctr" fontAlgn="base" hangingPunct="0">
                        <a:spcAft>
                          <a:spcPts val="0"/>
                        </a:spcAft>
                      </a:pPr>
                      <a:r>
                        <a:rPr lang="en-US" sz="1400" kern="1200" dirty="0">
                          <a:solidFill>
                            <a:schemeClr val="tx1"/>
                          </a:solidFill>
                          <a:latin typeface="Calibri" pitchFamily="34" charset="0"/>
                          <a:ea typeface="宋体" charset="-122"/>
                          <a:cs typeface="+mn-cs"/>
                        </a:rPr>
                        <a:t>8%</a:t>
                      </a:r>
                      <a:endParaRPr lang="zh-CN" sz="1400" kern="1200" dirty="0">
                        <a:solidFill>
                          <a:schemeClr val="tx1"/>
                        </a:solidFill>
                        <a:latin typeface="Calibri" pitchFamily="34" charset="0"/>
                        <a:ea typeface="宋体" charset="-122"/>
                        <a:cs typeface="+mn-cs"/>
                      </a:endParaRPr>
                    </a:p>
                  </a:txBody>
                  <a:tcPr marL="68580" marR="68580" marT="9525" marB="0"/>
                </a:tc>
              </a:tr>
              <a:tr h="370840">
                <a:tc>
                  <a:txBody>
                    <a:bodyPr/>
                    <a:lstStyle/>
                    <a:p>
                      <a:pPr algn="l" fontAlgn="base" hangingPunct="0">
                        <a:spcAft>
                          <a:spcPts val="0"/>
                        </a:spcAft>
                      </a:pPr>
                      <a:r>
                        <a:rPr lang="en-US" sz="1400" kern="1200" dirty="0">
                          <a:solidFill>
                            <a:schemeClr val="tx1"/>
                          </a:solidFill>
                          <a:latin typeface="Calibri" pitchFamily="34" charset="0"/>
                          <a:ea typeface="宋体" charset="-122"/>
                          <a:cs typeface="+mn-cs"/>
                        </a:rPr>
                        <a:t>256QAM</a:t>
                      </a:r>
                      <a:endParaRPr lang="zh-CN" sz="1400" kern="1200" dirty="0">
                        <a:solidFill>
                          <a:schemeClr val="tx1"/>
                        </a:solidFill>
                        <a:latin typeface="Calibri" pitchFamily="34" charset="0"/>
                        <a:ea typeface="宋体" charset="-122"/>
                        <a:cs typeface="+mn-cs"/>
                      </a:endParaRPr>
                    </a:p>
                  </a:txBody>
                  <a:tcPr marL="68580" marR="68580" marT="9525" marB="0"/>
                </a:tc>
                <a:tc>
                  <a:txBody>
                    <a:bodyPr/>
                    <a:lstStyle/>
                    <a:p>
                      <a:pPr algn="ctr" fontAlgn="base" hangingPunct="0">
                        <a:spcAft>
                          <a:spcPts val="0"/>
                        </a:spcAft>
                      </a:pPr>
                      <a:r>
                        <a:rPr lang="en-US" sz="1400" kern="1200" dirty="0">
                          <a:solidFill>
                            <a:schemeClr val="tx1"/>
                          </a:solidFill>
                          <a:latin typeface="Calibri" pitchFamily="34" charset="0"/>
                          <a:ea typeface="宋体" charset="-122"/>
                          <a:cs typeface="+mn-cs"/>
                        </a:rPr>
                        <a:t>3.5%</a:t>
                      </a:r>
                      <a:endParaRPr lang="zh-CN" sz="1400" kern="1200" dirty="0">
                        <a:solidFill>
                          <a:schemeClr val="tx1"/>
                        </a:solidFill>
                        <a:latin typeface="Calibri" pitchFamily="34" charset="0"/>
                        <a:ea typeface="宋体" charset="-122"/>
                        <a:cs typeface="+mn-cs"/>
                      </a:endParaRPr>
                    </a:p>
                  </a:txBody>
                  <a:tcPr marL="68580" marR="68580" marT="9525" marB="0"/>
                </a:tc>
              </a:tr>
            </a:tbl>
          </a:graphicData>
        </a:graphic>
      </p:graphicFrame>
    </p:spTree>
    <p:extLst>
      <p:ext uri="{BB962C8B-B14F-4D97-AF65-F5344CB8AC3E}">
        <p14:creationId xmlns:p14="http://schemas.microsoft.com/office/powerpoint/2010/main" val="565449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b="1" dirty="0" smtClean="0">
                <a:solidFill>
                  <a:srgbClr val="3333FF"/>
                </a:solidFill>
                <a:ea typeface="华文行楷" pitchFamily="2" charset="-122"/>
              </a:rPr>
              <a:t>Overall </a:t>
            </a:r>
            <a:r>
              <a:rPr lang="en-US" altLang="zh-CN" sz="2000" b="1" dirty="0">
                <a:solidFill>
                  <a:srgbClr val="3333FF"/>
                </a:solidFill>
                <a:ea typeface="华文行楷" pitchFamily="2" charset="-122"/>
              </a:rPr>
              <a:t>progress</a:t>
            </a:r>
            <a:endParaRPr lang="en-US" altLang="zh-CN" sz="2000" b="1" dirty="0">
              <a:solidFill>
                <a:srgbClr val="3333FF"/>
              </a:solidFill>
              <a:latin typeface="+mj-lt"/>
              <a:ea typeface="华文行楷" pitchFamily="2" charset="-122"/>
            </a:endParaRP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smtClean="0">
                <a:solidFill>
                  <a:srgbClr val="29303A"/>
                </a:solidFill>
                <a:ea typeface="华文行楷" pitchFamily="2" charset="-122"/>
              </a:rPr>
              <a:t>General </a:t>
            </a:r>
            <a:r>
              <a:rPr lang="en-US" altLang="zh-CN" sz="2000" dirty="0">
                <a:solidFill>
                  <a:srgbClr val="29303A"/>
                </a:solidFill>
                <a:ea typeface="华文行楷" pitchFamily="2" charset="-122"/>
              </a:rPr>
              <a:t>RF</a:t>
            </a:r>
            <a:endParaRPr lang="en-US" altLang="zh-CN" sz="2000" dirty="0">
              <a:solidFill>
                <a:srgbClr val="29303A"/>
              </a:solidFill>
              <a:latin typeface="+mj-lt"/>
              <a:ea typeface="华文行楷" pitchFamily="2" charset="-122"/>
            </a:endParaRP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smtClean="0">
                <a:solidFill>
                  <a:srgbClr val="29303A"/>
                </a:solidFill>
                <a:ea typeface="华文行楷" pitchFamily="2" charset="-122"/>
              </a:rPr>
              <a:t>Tx</a:t>
            </a:r>
            <a:r>
              <a:rPr lang="en-US" altLang="zh-CN" sz="2000" dirty="0" smtClean="0">
                <a:solidFill>
                  <a:srgbClr val="29303A"/>
                </a:solidFill>
                <a:ea typeface="华文行楷" pitchFamily="2" charset="-122"/>
              </a:rPr>
              <a:t> </a:t>
            </a:r>
            <a:r>
              <a:rPr lang="en-US" altLang="zh-CN" sz="2000" dirty="0">
                <a:solidFill>
                  <a:srgbClr val="29303A"/>
                </a:solidFill>
                <a:ea typeface="华文行楷" pitchFamily="2" charset="-122"/>
              </a:rPr>
              <a:t>requirement</a:t>
            </a:r>
            <a:endParaRPr lang="en-US" altLang="zh-CN" sz="2000" dirty="0">
              <a:solidFill>
                <a:srgbClr val="29303A"/>
              </a:solidFill>
              <a:latin typeface="+mj-lt"/>
              <a:ea typeface="华文行楷" pitchFamily="2" charset="-122"/>
            </a:endParaRP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endParaRPr lang="en-US" altLang="zh-CN" sz="2000" dirty="0">
              <a:solidFill>
                <a:srgbClr val="29303A"/>
              </a:solidFill>
              <a:latin typeface="+mj-lt"/>
              <a:ea typeface="华文行楷" pitchFamily="2" charset="-122"/>
            </a:endParaRP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smtClean="0">
                <a:solidFill>
                  <a:srgbClr val="29303A"/>
                </a:solidFill>
                <a:ea typeface="华文行楷" pitchFamily="2" charset="-122"/>
              </a:rPr>
              <a:t>RRM  </a:t>
            </a:r>
            <a:endParaRPr lang="en-US" altLang="zh-CN" sz="2000" dirty="0">
              <a:solidFill>
                <a:srgbClr val="29303A"/>
              </a:solidFill>
              <a:latin typeface="+mj-lt"/>
              <a:ea typeface="华文行楷" pitchFamily="2" charset="-122"/>
            </a:endParaRP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endParaRPr lang="en-US" altLang="zh-CN" sz="2000" dirty="0">
              <a:solidFill>
                <a:srgbClr val="29303A"/>
              </a:solidFill>
              <a:latin typeface="+mj-lt"/>
              <a:ea typeface="华文行楷" pitchFamily="2" charset="-122"/>
            </a:endParaRP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35790090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ACLR</a:t>
            </a:r>
            <a:endParaRPr lang="en-US" altLang="zh-CN" sz="3600" b="1" dirty="0">
              <a:latin typeface="+mn-lt"/>
              <a:ea typeface="华文楷体" pitchFamily="2" charset="-122"/>
            </a:endParaRPr>
          </a:p>
        </p:txBody>
      </p:sp>
      <p:sp>
        <p:nvSpPr>
          <p:cNvPr id="3" name="文本框 2"/>
          <p:cNvSpPr txBox="1"/>
          <p:nvPr/>
        </p:nvSpPr>
        <p:spPr>
          <a:xfrm>
            <a:off x="137591" y="937870"/>
            <a:ext cx="7344817" cy="2533001"/>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GB" altLang="zh-CN" sz="1600" dirty="0" smtClean="0"/>
              <a:t>ACLR definition is similar to LTE, with only one difference which is the </a:t>
            </a:r>
            <a:r>
              <a:rPr lang="en-GB" altLang="zh-CN" sz="1600" b="1" dirty="0" smtClean="0">
                <a:solidFill>
                  <a:srgbClr val="3333FF"/>
                </a:solidFill>
              </a:rPr>
              <a:t>measured BW becomes equal to the channel BW</a:t>
            </a:r>
            <a:r>
              <a:rPr lang="en-GB" altLang="zh-CN" sz="1600" dirty="0" smtClean="0"/>
              <a:t>. </a:t>
            </a:r>
          </a:p>
          <a:p>
            <a:pPr marL="642366" lvl="1" indent="-285750">
              <a:lnSpc>
                <a:spcPct val="130000"/>
              </a:lnSpc>
              <a:buFont typeface="Arial" panose="020B0604020202020204" pitchFamily="34" charset="0"/>
              <a:buChar char="•"/>
            </a:pPr>
            <a:r>
              <a:rPr lang="en-GB" altLang="zh-CN" sz="1400" dirty="0" smtClean="0"/>
              <a:t>In LTE, when the channel BW is 20MHz the ACLR measured BW is 18MHz not 20MHz.</a:t>
            </a:r>
          </a:p>
          <a:p>
            <a:pPr marL="642366" lvl="1" indent="-285750">
              <a:lnSpc>
                <a:spcPct val="130000"/>
              </a:lnSpc>
              <a:buFont typeface="Arial" panose="020B0604020202020204" pitchFamily="34" charset="0"/>
              <a:buChar char="•"/>
            </a:pPr>
            <a:r>
              <a:rPr lang="en-GB" altLang="zh-CN" sz="1400" dirty="0" smtClean="0"/>
              <a:t>In NR, this means there will be 0 guard frequency and more stringent requirement.</a:t>
            </a:r>
          </a:p>
          <a:p>
            <a:pPr marL="642366" lvl="1" indent="-285750">
              <a:lnSpc>
                <a:spcPct val="130000"/>
              </a:lnSpc>
              <a:buFont typeface="Arial" panose="020B0604020202020204" pitchFamily="34" charset="0"/>
              <a:buChar char="•"/>
            </a:pPr>
            <a:endParaRPr lang="en-GB" altLang="zh-CN" sz="1400" dirty="0" smtClean="0"/>
          </a:p>
          <a:p>
            <a:pPr marL="285750" lvl="1" indent="-285750">
              <a:lnSpc>
                <a:spcPct val="130000"/>
              </a:lnSpc>
              <a:buFont typeface="Arial" panose="020B0604020202020204" pitchFamily="34" charset="0"/>
              <a:buChar char="•"/>
            </a:pPr>
            <a:r>
              <a:rPr lang="en-GB" altLang="zh-CN" sz="1600" dirty="0"/>
              <a:t>The ACLR value for sub-6GHz is equal to the LTE requirements at the moment for simulation purpose. The ACLR for </a:t>
            </a:r>
            <a:r>
              <a:rPr lang="en-GB" altLang="zh-CN" sz="1600" dirty="0" err="1"/>
              <a:t>mmW</a:t>
            </a:r>
            <a:r>
              <a:rPr lang="en-GB" altLang="zh-CN" sz="1600" dirty="0"/>
              <a:t> is less stringent due to not much system exist in such high frequency.</a:t>
            </a:r>
          </a:p>
        </p:txBody>
      </p:sp>
      <p:pic>
        <p:nvPicPr>
          <p:cNvPr id="1638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8155" y="3577580"/>
            <a:ext cx="3783688" cy="1989223"/>
          </a:xfrm>
          <a:prstGeom prst="rect">
            <a:avLst/>
          </a:prstGeom>
          <a:noFill/>
          <a:ln>
            <a:noFill/>
          </a:ln>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8300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ON-OFF time mask</a:t>
            </a:r>
          </a:p>
        </p:txBody>
      </p:sp>
      <p:sp>
        <p:nvSpPr>
          <p:cNvPr id="4" name="文本框 3"/>
          <p:cNvSpPr txBox="1"/>
          <p:nvPr/>
        </p:nvSpPr>
        <p:spPr>
          <a:xfrm>
            <a:off x="137591" y="937870"/>
            <a:ext cx="7344817" cy="1612749"/>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smtClean="0"/>
              <a:t>ON-OFF time mask has been discussed. The </a:t>
            </a:r>
            <a:r>
              <a:rPr lang="en-US" altLang="zh-CN" sz="1600" dirty="0"/>
              <a:t>transient period is less dependent on bandwidth and subcarrier spacing but dependent on carrier frequency and UE architecture. </a:t>
            </a:r>
            <a:endParaRPr lang="en-US" altLang="zh-CN" sz="1600" dirty="0" smtClean="0"/>
          </a:p>
          <a:p>
            <a:pPr marL="642366" lvl="1" indent="-285750">
              <a:lnSpc>
                <a:spcPct val="130000"/>
              </a:lnSpc>
              <a:buFont typeface="Arial" panose="020B0604020202020204" pitchFamily="34" charset="0"/>
              <a:buChar char="•"/>
            </a:pPr>
            <a:r>
              <a:rPr lang="en-US" altLang="zh-CN" sz="1400" dirty="0" smtClean="0"/>
              <a:t>For </a:t>
            </a:r>
            <a:r>
              <a:rPr lang="en-US" altLang="zh-CN" sz="1400" dirty="0"/>
              <a:t>frequencies below 6 GHz, UE transient period for NR is 10 µsec.  </a:t>
            </a:r>
            <a:endParaRPr lang="en-US" altLang="zh-CN" sz="1400" dirty="0" smtClean="0"/>
          </a:p>
          <a:p>
            <a:pPr marL="642366" lvl="1" indent="-285750">
              <a:lnSpc>
                <a:spcPct val="130000"/>
              </a:lnSpc>
              <a:buFont typeface="Arial" panose="020B0604020202020204" pitchFamily="34" charset="0"/>
              <a:buChar char="•"/>
            </a:pPr>
            <a:r>
              <a:rPr lang="en-US" altLang="zh-CN" sz="1400" dirty="0" smtClean="0"/>
              <a:t>For </a:t>
            </a:r>
            <a:r>
              <a:rPr lang="en-US" altLang="zh-CN" sz="1400" dirty="0"/>
              <a:t>frequencies above 24 GHz, UE transient period for NR is 5 µsec</a:t>
            </a:r>
            <a:r>
              <a:rPr lang="en-US" altLang="zh-CN" sz="1400" dirty="0" smtClean="0"/>
              <a:t>.</a:t>
            </a:r>
            <a:endParaRPr lang="en-GB" altLang="zh-CN" sz="1200" dirty="0" smtClean="0"/>
          </a:p>
        </p:txBody>
      </p:sp>
    </p:spTree>
    <p:extLst>
      <p:ext uri="{BB962C8B-B14F-4D97-AF65-F5344CB8AC3E}">
        <p14:creationId xmlns:p14="http://schemas.microsoft.com/office/powerpoint/2010/main" val="11647139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SEM</a:t>
            </a:r>
          </a:p>
        </p:txBody>
      </p:sp>
      <p:pic>
        <p:nvPicPr>
          <p:cNvPr id="1741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688" y="2137420"/>
            <a:ext cx="5272087" cy="2820988"/>
          </a:xfrm>
          <a:prstGeom prst="rect">
            <a:avLst/>
          </a:prstGeom>
          <a:noFill/>
          <a:ln>
            <a:noFill/>
          </a:ln>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37591" y="937870"/>
            <a:ext cx="7344817" cy="732508"/>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The sub-6GHz value has been decided</a:t>
            </a:r>
            <a:r>
              <a:rPr lang="en-US" altLang="zh-CN" sz="1600" dirty="0" smtClean="0"/>
              <a:t>.</a:t>
            </a:r>
          </a:p>
          <a:p>
            <a:pPr marL="285750" indent="-285750">
              <a:lnSpc>
                <a:spcPct val="130000"/>
              </a:lnSpc>
              <a:buFont typeface="Arial" panose="020B0604020202020204" pitchFamily="34" charset="0"/>
              <a:buChar char="•"/>
            </a:pPr>
            <a:r>
              <a:rPr lang="en-US" altLang="zh-CN" sz="1600" dirty="0" err="1" smtClean="0"/>
              <a:t>mmW</a:t>
            </a:r>
            <a:r>
              <a:rPr lang="en-US" altLang="zh-CN" sz="1600" dirty="0" smtClean="0"/>
              <a:t> is FFS.</a:t>
            </a:r>
            <a:endParaRPr lang="en-GB" altLang="zh-CN" sz="1600" dirty="0"/>
          </a:p>
        </p:txBody>
      </p:sp>
    </p:spTree>
    <p:extLst>
      <p:ext uri="{BB962C8B-B14F-4D97-AF65-F5344CB8AC3E}">
        <p14:creationId xmlns:p14="http://schemas.microsoft.com/office/powerpoint/2010/main" val="32617779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Spurious Emission</a:t>
            </a:r>
          </a:p>
        </p:txBody>
      </p:sp>
      <p:pic>
        <p:nvPicPr>
          <p:cNvPr id="1843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752" y="2857500"/>
            <a:ext cx="4414342" cy="2622053"/>
          </a:xfrm>
          <a:prstGeom prst="rect">
            <a:avLst/>
          </a:prstGeom>
          <a:noFill/>
          <a:ln>
            <a:noFill/>
          </a:ln>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37591" y="937870"/>
            <a:ext cx="7344817" cy="1666867"/>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smtClean="0"/>
              <a:t>Spurious emission for </a:t>
            </a:r>
            <a:r>
              <a:rPr lang="en-US" altLang="zh-CN" sz="1600" dirty="0"/>
              <a:t>sub-6GHz </a:t>
            </a:r>
            <a:r>
              <a:rPr lang="en-US" altLang="zh-CN" sz="1600" dirty="0" smtClean="0"/>
              <a:t>is clear, only extend the frequency range with -30dBm requirement.</a:t>
            </a:r>
            <a:r>
              <a:rPr lang="en-GB" altLang="zh-CN" sz="1600" dirty="0" smtClean="0"/>
              <a:t> </a:t>
            </a:r>
          </a:p>
          <a:p>
            <a:pPr marL="285750" indent="-285750">
              <a:lnSpc>
                <a:spcPct val="130000"/>
              </a:lnSpc>
              <a:buFont typeface="Arial" panose="020B0604020202020204" pitchFamily="34" charset="0"/>
              <a:buChar char="•"/>
            </a:pPr>
            <a:r>
              <a:rPr lang="en-GB" altLang="zh-CN" sz="1600" dirty="0" smtClean="0"/>
              <a:t>For </a:t>
            </a:r>
            <a:r>
              <a:rPr lang="en-GB" altLang="zh-CN" sz="1600" dirty="0" err="1" smtClean="0"/>
              <a:t>mmW</a:t>
            </a:r>
            <a:r>
              <a:rPr lang="en-GB" altLang="zh-CN" sz="1600" dirty="0" smtClean="0"/>
              <a:t>, the requirement is not clear due to not much existing regulation requirements to refer to. RAN4 use FCC requirements and ITU-R emission limits as the baseline, i.e. -13dBm and -30dBm.</a:t>
            </a:r>
            <a:endParaRPr lang="en-US" altLang="zh-CN" sz="1600" dirty="0" smtClean="0"/>
          </a:p>
        </p:txBody>
      </p:sp>
    </p:spTree>
    <p:extLst>
      <p:ext uri="{BB962C8B-B14F-4D97-AF65-F5344CB8AC3E}">
        <p14:creationId xmlns:p14="http://schemas.microsoft.com/office/powerpoint/2010/main" val="41154816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err="1">
                <a:latin typeface="+mn-lt"/>
                <a:ea typeface="华文楷体" pitchFamily="2" charset="-122"/>
              </a:rPr>
              <a:t>Inband</a:t>
            </a:r>
            <a:r>
              <a:rPr lang="en-US" altLang="zh-CN" sz="3600" b="1" dirty="0">
                <a:latin typeface="+mn-lt"/>
                <a:ea typeface="华文楷体" pitchFamily="2" charset="-122"/>
              </a:rPr>
              <a:t> Emission</a:t>
            </a:r>
          </a:p>
        </p:txBody>
      </p:sp>
      <p:sp>
        <p:nvSpPr>
          <p:cNvPr id="3" name="文本框 2"/>
          <p:cNvSpPr txBox="1"/>
          <p:nvPr/>
        </p:nvSpPr>
        <p:spPr>
          <a:xfrm>
            <a:off x="137591" y="937870"/>
            <a:ext cx="7344817" cy="1052596"/>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smtClean="0"/>
              <a:t>Reuse LTE requirements for sub-6GHz for MPR evaluation purpose.</a:t>
            </a:r>
          </a:p>
          <a:p>
            <a:pPr marL="285750" indent="-285750">
              <a:lnSpc>
                <a:spcPct val="130000"/>
              </a:lnSpc>
              <a:buFont typeface="Arial" panose="020B0604020202020204" pitchFamily="34" charset="0"/>
              <a:buChar char="•"/>
            </a:pPr>
            <a:r>
              <a:rPr lang="en-US" altLang="zh-CN" sz="1600" dirty="0" smtClean="0"/>
              <a:t>For </a:t>
            </a:r>
            <a:r>
              <a:rPr lang="en-US" altLang="zh-CN" sz="1600" dirty="0" err="1" smtClean="0"/>
              <a:t>mmW</a:t>
            </a:r>
            <a:r>
              <a:rPr lang="en-US" altLang="zh-CN" sz="1600" dirty="0" smtClean="0"/>
              <a:t>, not much discussion in RAN4. For </a:t>
            </a:r>
            <a:r>
              <a:rPr lang="en-US" altLang="zh-CN" sz="1600" dirty="0"/>
              <a:t>MPR evaluation </a:t>
            </a:r>
            <a:r>
              <a:rPr lang="en-US" altLang="zh-CN" sz="1600" dirty="0" smtClean="0"/>
              <a:t>purpose, reuse LTE requirements.</a:t>
            </a:r>
          </a:p>
        </p:txBody>
      </p:sp>
      <p:pic>
        <p:nvPicPr>
          <p:cNvPr id="1945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688" y="2497460"/>
            <a:ext cx="5278438" cy="2743200"/>
          </a:xfrm>
          <a:prstGeom prst="rect">
            <a:avLst/>
          </a:prstGeom>
          <a:noFill/>
          <a:ln>
            <a:noFill/>
          </a:ln>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0081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a:solidFill>
                  <a:srgbClr val="29303A"/>
                </a:solidFill>
                <a:ea typeface="华文行楷" pitchFamily="2" charset="-122"/>
              </a:rPr>
              <a:t>Tx</a:t>
            </a:r>
            <a:r>
              <a:rPr lang="en-US" altLang="zh-CN" sz="2000" dirty="0">
                <a:solidFill>
                  <a:srgbClr val="29303A"/>
                </a:solidFill>
                <a:ea typeface="华文行楷" pitchFamily="2" charset="-122"/>
              </a:rPr>
              <a:t> requirement</a:t>
            </a: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a:solidFill>
                  <a:srgbClr val="3333FF"/>
                </a:solidFill>
                <a:ea typeface="华文行楷" pitchFamily="2" charset="-122"/>
              </a:rPr>
              <a:t>Rx requirement</a:t>
            </a: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smtClean="0">
                <a:solidFill>
                  <a:srgbClr val="29303A"/>
                </a:solidFill>
                <a:ea typeface="华文行楷" pitchFamily="2" charset="-122"/>
              </a:rPr>
              <a:t>RRM  </a:t>
            </a:r>
            <a:endParaRPr lang="en-US" altLang="zh-CN" sz="2000" dirty="0">
              <a:solidFill>
                <a:srgbClr val="29303A"/>
              </a:solidFill>
              <a:latin typeface="+mj-lt"/>
              <a:ea typeface="华文行楷" pitchFamily="2" charset="-122"/>
            </a:endParaRP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endParaRPr lang="en-US" altLang="zh-CN" sz="2000" dirty="0">
              <a:solidFill>
                <a:srgbClr val="29303A"/>
              </a:solidFill>
              <a:latin typeface="+mj-lt"/>
              <a:ea typeface="华文行楷" pitchFamily="2" charset="-122"/>
            </a:endParaRP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33460833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General</a:t>
            </a:r>
            <a:endParaRPr lang="en-US" altLang="zh-CN" sz="3600" b="1" dirty="0">
              <a:latin typeface="+mn-lt"/>
              <a:ea typeface="华文楷体" pitchFamily="2" charset="-122"/>
            </a:endParaRPr>
          </a:p>
        </p:txBody>
      </p:sp>
      <p:sp>
        <p:nvSpPr>
          <p:cNvPr id="3" name="文本框 2"/>
          <p:cNvSpPr txBox="1"/>
          <p:nvPr/>
        </p:nvSpPr>
        <p:spPr>
          <a:xfrm>
            <a:off x="137591" y="937870"/>
            <a:ext cx="7344817" cy="2653034"/>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smtClean="0"/>
              <a:t>Receiver test requirements have not been discussed much up to now as much information need to be defined in RAN1 first, such as reference signal configuration etc.</a:t>
            </a:r>
          </a:p>
          <a:p>
            <a:pPr marL="285750" indent="-285750">
              <a:lnSpc>
                <a:spcPct val="130000"/>
              </a:lnSpc>
              <a:buFont typeface="Arial" panose="020B0604020202020204" pitchFamily="34" charset="0"/>
              <a:buChar char="•"/>
            </a:pPr>
            <a:endParaRPr lang="en-US" altLang="zh-CN" sz="1600" dirty="0" smtClean="0"/>
          </a:p>
          <a:p>
            <a:pPr marL="285750" indent="-285750">
              <a:lnSpc>
                <a:spcPct val="130000"/>
              </a:lnSpc>
              <a:buFont typeface="Arial" panose="020B0604020202020204" pitchFamily="34" charset="0"/>
              <a:buChar char="•"/>
            </a:pPr>
            <a:r>
              <a:rPr lang="en-US" altLang="zh-CN" sz="1600" dirty="0" smtClean="0"/>
              <a:t>About receiver sensitivity, MSD is discussed which is caused by harmonics and intermodulation products under LTE-NR co-</a:t>
            </a:r>
            <a:r>
              <a:rPr lang="en-US" altLang="zh-CN" sz="1600" dirty="0" err="1" smtClean="0"/>
              <a:t>existance</a:t>
            </a:r>
            <a:r>
              <a:rPr lang="en-US" altLang="zh-CN" sz="1600" dirty="0" smtClean="0"/>
              <a:t> scenario.</a:t>
            </a:r>
          </a:p>
          <a:p>
            <a:pPr marL="285750" indent="-285750">
              <a:lnSpc>
                <a:spcPct val="130000"/>
              </a:lnSpc>
              <a:buFont typeface="Arial" panose="020B0604020202020204" pitchFamily="34" charset="0"/>
              <a:buChar char="•"/>
            </a:pPr>
            <a:endParaRPr lang="en-US" altLang="zh-CN" sz="1600" dirty="0" smtClean="0"/>
          </a:p>
          <a:p>
            <a:pPr marL="285750" indent="-285750">
              <a:lnSpc>
                <a:spcPct val="130000"/>
              </a:lnSpc>
              <a:buFont typeface="Arial" panose="020B0604020202020204" pitchFamily="34" charset="0"/>
              <a:buChar char="•"/>
            </a:pPr>
            <a:r>
              <a:rPr lang="en-US" altLang="zh-CN" sz="1600" dirty="0" smtClean="0"/>
              <a:t>The ACS under sub-6GHz is initially agreed as below.</a:t>
            </a:r>
          </a:p>
        </p:txBody>
      </p:sp>
      <p:pic>
        <p:nvPicPr>
          <p:cNvPr id="5" name="图片 4"/>
          <p:cNvPicPr>
            <a:picLocks noChangeAspect="1"/>
          </p:cNvPicPr>
          <p:nvPr/>
        </p:nvPicPr>
        <p:blipFill>
          <a:blip r:embed="rId2"/>
          <a:stretch>
            <a:fillRect/>
          </a:stretch>
        </p:blipFill>
        <p:spPr>
          <a:xfrm>
            <a:off x="1073696" y="3882442"/>
            <a:ext cx="5180600" cy="960641"/>
          </a:xfrm>
          <a:prstGeom prst="rect">
            <a:avLst/>
          </a:prstGeom>
        </p:spPr>
      </p:pic>
    </p:spTree>
    <p:extLst>
      <p:ext uri="{BB962C8B-B14F-4D97-AF65-F5344CB8AC3E}">
        <p14:creationId xmlns:p14="http://schemas.microsoft.com/office/powerpoint/2010/main" val="35206425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a:solidFill>
                  <a:srgbClr val="29303A"/>
                </a:solidFill>
                <a:ea typeface="华文行楷" pitchFamily="2" charset="-122"/>
              </a:rPr>
              <a:t>Tx</a:t>
            </a:r>
            <a:r>
              <a:rPr lang="en-US" altLang="zh-CN" sz="2000" dirty="0">
                <a:solidFill>
                  <a:srgbClr val="29303A"/>
                </a:solidFill>
                <a:ea typeface="华文行楷" pitchFamily="2" charset="-122"/>
              </a:rPr>
              <a:t> requirement</a:t>
            </a: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a:solidFill>
                  <a:srgbClr val="3333FF"/>
                </a:solidFill>
                <a:ea typeface="华文行楷" pitchFamily="2" charset="-122"/>
              </a:rPr>
              <a:t>RRM  </a:t>
            </a: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endParaRPr lang="en-US" altLang="zh-CN" sz="2000" dirty="0">
              <a:solidFill>
                <a:srgbClr val="29303A"/>
              </a:solidFill>
              <a:latin typeface="+mj-lt"/>
              <a:ea typeface="华文行楷" pitchFamily="2" charset="-122"/>
            </a:endParaRP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36866123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Measurement: RSRP/RSRQ/SINR</a:t>
            </a:r>
            <a:endParaRPr lang="en-US" altLang="zh-CN" sz="3600" b="1" dirty="0">
              <a:latin typeface="+mn-lt"/>
              <a:ea typeface="华文楷体" pitchFamily="2" charset="-122"/>
            </a:endParaRPr>
          </a:p>
        </p:txBody>
      </p:sp>
      <p:sp>
        <p:nvSpPr>
          <p:cNvPr id="3" name="文本框 2"/>
          <p:cNvSpPr txBox="1"/>
          <p:nvPr/>
        </p:nvSpPr>
        <p:spPr>
          <a:xfrm>
            <a:off x="137591" y="1201316"/>
            <a:ext cx="7344817" cy="2967415"/>
          </a:xfrm>
          <a:prstGeom prst="rect">
            <a:avLst/>
          </a:prstGeom>
          <a:solidFill>
            <a:srgbClr val="4AF48B"/>
          </a:solidFill>
        </p:spPr>
        <p:txBody>
          <a:bodyPr wrap="square" rtlCol="0">
            <a:spAutoFit/>
          </a:bodyPr>
          <a:lstStyle/>
          <a:p>
            <a:pPr marL="285750" lvl="1" indent="-285750">
              <a:lnSpc>
                <a:spcPct val="150000"/>
              </a:lnSpc>
              <a:buFont typeface="Arial" panose="020B0604020202020204" pitchFamily="34" charset="0"/>
              <a:buChar char="•"/>
            </a:pPr>
            <a:r>
              <a:rPr lang="en-US" altLang="zh-CN" sz="1400" dirty="0" smtClean="0"/>
              <a:t>RSRP: Up </a:t>
            </a:r>
            <a:r>
              <a:rPr lang="en-US" altLang="zh-CN" sz="1400" dirty="0"/>
              <a:t>to now following aspects have been agreed.</a:t>
            </a:r>
          </a:p>
          <a:p>
            <a:pPr marL="642366" lvl="1" indent="-285750">
              <a:lnSpc>
                <a:spcPct val="150000"/>
              </a:lnSpc>
              <a:buFont typeface="Arial" panose="020B0604020202020204" pitchFamily="34" charset="0"/>
              <a:buChar char="•"/>
            </a:pPr>
            <a:r>
              <a:rPr lang="en-US" altLang="zh-CN" sz="1200" dirty="0" smtClean="0"/>
              <a:t>The </a:t>
            </a:r>
            <a:r>
              <a:rPr lang="en-US" altLang="zh-CN" sz="1200" dirty="0"/>
              <a:t>RSRP and CSI-RSRP definition </a:t>
            </a:r>
            <a:r>
              <a:rPr lang="en-US" altLang="zh-CN" sz="1200" u="sng" dirty="0"/>
              <a:t>should include Rx beamforming gain for OTA </a:t>
            </a:r>
          </a:p>
          <a:p>
            <a:pPr marL="642366" lvl="1" indent="-285750">
              <a:lnSpc>
                <a:spcPct val="150000"/>
              </a:lnSpc>
              <a:buFont typeface="Arial" panose="020B0604020202020204" pitchFamily="34" charset="0"/>
              <a:buChar char="•"/>
            </a:pPr>
            <a:r>
              <a:rPr lang="en-US" altLang="zh-CN" sz="1200" dirty="0"/>
              <a:t>For conducted, the reference point for definition can be antenna connectors.</a:t>
            </a:r>
          </a:p>
          <a:p>
            <a:pPr marL="285750" indent="-285750">
              <a:lnSpc>
                <a:spcPct val="150000"/>
              </a:lnSpc>
              <a:buFont typeface="Arial" panose="020B0604020202020204" pitchFamily="34" charset="0"/>
              <a:buChar char="•"/>
            </a:pPr>
            <a:r>
              <a:rPr lang="en-US" altLang="zh-CN" sz="1400" dirty="0" smtClean="0"/>
              <a:t>RSRP: Following aspects are still under discussion.</a:t>
            </a:r>
          </a:p>
          <a:p>
            <a:pPr marL="642366" lvl="1" indent="-285750">
              <a:lnSpc>
                <a:spcPct val="150000"/>
              </a:lnSpc>
              <a:buFont typeface="Arial" panose="020B0604020202020204" pitchFamily="34" charset="0"/>
              <a:buChar char="•"/>
            </a:pPr>
            <a:r>
              <a:rPr lang="en-US" altLang="zh-CN" sz="1200" dirty="0" smtClean="0"/>
              <a:t>whether </a:t>
            </a:r>
            <a:r>
              <a:rPr lang="en-US" altLang="zh-CN" sz="1200" dirty="0"/>
              <a:t>the definition should be </a:t>
            </a:r>
            <a:r>
              <a:rPr lang="en-US" altLang="zh-CN" sz="1200" u="sng" dirty="0"/>
              <a:t>differentiated across frequency ranges</a:t>
            </a:r>
          </a:p>
          <a:p>
            <a:pPr marL="642366" lvl="1" indent="-285750">
              <a:lnSpc>
                <a:spcPct val="150000"/>
              </a:lnSpc>
              <a:buFont typeface="Arial" panose="020B0604020202020204" pitchFamily="34" charset="0"/>
              <a:buChar char="•"/>
            </a:pPr>
            <a:r>
              <a:rPr lang="en-US" altLang="zh-CN" sz="1200" dirty="0" smtClean="0"/>
              <a:t>whether </a:t>
            </a:r>
            <a:r>
              <a:rPr lang="en-US" altLang="zh-CN" sz="1200" dirty="0"/>
              <a:t>to include </a:t>
            </a:r>
            <a:r>
              <a:rPr lang="en-US" altLang="zh-CN" sz="1200" u="sng" dirty="0"/>
              <a:t>averaging in time domain </a:t>
            </a:r>
            <a:r>
              <a:rPr lang="en-US" altLang="zh-CN" sz="1200" dirty="0"/>
              <a:t>in the </a:t>
            </a:r>
            <a:r>
              <a:rPr lang="en-US" altLang="zh-CN" sz="1200" dirty="0" smtClean="0"/>
              <a:t>definition</a:t>
            </a:r>
            <a:r>
              <a:rPr lang="en-US" altLang="zh-CN" sz="1200" dirty="0"/>
              <a:t>:</a:t>
            </a:r>
          </a:p>
          <a:p>
            <a:pPr marL="642366" lvl="1" indent="-285750">
              <a:lnSpc>
                <a:spcPct val="150000"/>
              </a:lnSpc>
              <a:buFont typeface="Arial" panose="020B0604020202020204" pitchFamily="34" charset="0"/>
              <a:buChar char="•"/>
            </a:pPr>
            <a:r>
              <a:rPr lang="en-US" altLang="zh-CN" sz="1200" dirty="0" smtClean="0"/>
              <a:t>whether </a:t>
            </a:r>
            <a:r>
              <a:rPr lang="en-US" altLang="zh-CN" sz="1200" dirty="0"/>
              <a:t>RSRP definition should be </a:t>
            </a:r>
            <a:r>
              <a:rPr lang="en-US" altLang="zh-CN" sz="1200" u="sng" dirty="0"/>
              <a:t>per SS block, per beam, or per </a:t>
            </a:r>
            <a:r>
              <a:rPr lang="en-US" altLang="zh-CN" sz="1200" u="sng" dirty="0" smtClean="0"/>
              <a:t>cell. </a:t>
            </a:r>
            <a:r>
              <a:rPr lang="en-US" altLang="zh-CN" sz="1200" dirty="0" smtClean="0"/>
              <a:t>Up to now there are not much discussion about beam measurement, which need conclusion from RAN1.</a:t>
            </a:r>
            <a:endParaRPr lang="en-US" altLang="zh-CN" sz="1200" dirty="0"/>
          </a:p>
          <a:p>
            <a:pPr marL="642366" lvl="1" indent="-285750">
              <a:lnSpc>
                <a:spcPct val="150000"/>
              </a:lnSpc>
              <a:buFont typeface="Arial" panose="020B0604020202020204" pitchFamily="34" charset="0"/>
              <a:buChar char="•"/>
            </a:pPr>
            <a:r>
              <a:rPr lang="en-US" altLang="zh-CN" sz="1200" dirty="0" smtClean="0"/>
              <a:t>whether </a:t>
            </a:r>
            <a:r>
              <a:rPr lang="en-US" altLang="zh-CN" sz="1200" dirty="0"/>
              <a:t>CSI-RSRP definition should be </a:t>
            </a:r>
            <a:r>
              <a:rPr lang="en-US" altLang="zh-CN" sz="1200" u="sng" dirty="0"/>
              <a:t>per cell or per </a:t>
            </a:r>
            <a:r>
              <a:rPr lang="en-US" altLang="zh-CN" sz="1200" u="sng" dirty="0" smtClean="0"/>
              <a:t>beam</a:t>
            </a:r>
          </a:p>
          <a:p>
            <a:pPr marL="285750" lvl="1" indent="-285750">
              <a:lnSpc>
                <a:spcPct val="150000"/>
              </a:lnSpc>
              <a:buFont typeface="Arial" panose="020B0604020202020204" pitchFamily="34" charset="0"/>
              <a:buChar char="•"/>
            </a:pPr>
            <a:r>
              <a:rPr lang="en-US" altLang="zh-CN" sz="1400" dirty="0"/>
              <a:t>RSRQ and SINR are used to evaluate the signal quality.</a:t>
            </a:r>
          </a:p>
        </p:txBody>
      </p:sp>
    </p:spTree>
    <p:extLst>
      <p:ext uri="{BB962C8B-B14F-4D97-AF65-F5344CB8AC3E}">
        <p14:creationId xmlns:p14="http://schemas.microsoft.com/office/powerpoint/2010/main" val="41459554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Measurement: Intra/Inter </a:t>
            </a:r>
            <a:r>
              <a:rPr lang="en-US" altLang="zh-CN" sz="3600" b="1" dirty="0" err="1" smtClean="0">
                <a:latin typeface="+mn-lt"/>
                <a:ea typeface="华文楷体" pitchFamily="2" charset="-122"/>
              </a:rPr>
              <a:t>freq</a:t>
            </a:r>
            <a:endParaRPr lang="en-US" altLang="zh-CN" sz="3600" b="1" dirty="0">
              <a:latin typeface="+mn-lt"/>
              <a:ea typeface="华文楷体" pitchFamily="2" charset="-122"/>
            </a:endParaRPr>
          </a:p>
        </p:txBody>
      </p:sp>
      <p:sp>
        <p:nvSpPr>
          <p:cNvPr id="3" name="文本框 2"/>
          <p:cNvSpPr txBox="1"/>
          <p:nvPr/>
        </p:nvSpPr>
        <p:spPr>
          <a:xfrm>
            <a:off x="137590" y="851709"/>
            <a:ext cx="7344817" cy="3053144"/>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400" dirty="0" smtClean="0"/>
              <a:t>Difference 1: Reference signal for measurement is different.</a:t>
            </a:r>
          </a:p>
          <a:p>
            <a:pPr marL="642366" lvl="1" indent="-285750">
              <a:lnSpc>
                <a:spcPct val="130000"/>
              </a:lnSpc>
              <a:buFont typeface="Arial" panose="020B0604020202020204" pitchFamily="34" charset="0"/>
              <a:buChar char="•"/>
            </a:pPr>
            <a:r>
              <a:rPr lang="en-US" altLang="zh-CN" sz="1200" dirty="0" smtClean="0"/>
              <a:t>In LTE the CRS is used for RSRP/RSRQ/SINR measurement;</a:t>
            </a:r>
          </a:p>
          <a:p>
            <a:pPr marL="642366" lvl="1" indent="-285750">
              <a:lnSpc>
                <a:spcPct val="130000"/>
              </a:lnSpc>
              <a:buFont typeface="Arial" panose="020B0604020202020204" pitchFamily="34" charset="0"/>
              <a:buChar char="•"/>
            </a:pPr>
            <a:r>
              <a:rPr lang="en-US" altLang="zh-CN" sz="1200" dirty="0" smtClean="0"/>
              <a:t>In NR there is no CRS anymore, SS blocks and CSI-RS are used for measurement. The SS block can be configured flexibly in the </a:t>
            </a:r>
            <a:r>
              <a:rPr lang="en-US" altLang="zh-CN" sz="1200" dirty="0" err="1" smtClean="0"/>
              <a:t>freq</a:t>
            </a:r>
            <a:r>
              <a:rPr lang="en-US" altLang="zh-CN" sz="1200" dirty="0" smtClean="0"/>
              <a:t> domain.</a:t>
            </a:r>
          </a:p>
          <a:p>
            <a:pPr marL="285750" indent="-285750">
              <a:lnSpc>
                <a:spcPct val="130000"/>
              </a:lnSpc>
              <a:buFont typeface="Arial" panose="020B0604020202020204" pitchFamily="34" charset="0"/>
              <a:buChar char="•"/>
            </a:pPr>
            <a:r>
              <a:rPr lang="en-US" altLang="zh-CN" sz="1400" dirty="0" smtClean="0"/>
              <a:t>Difference 2: Even intra </a:t>
            </a:r>
            <a:r>
              <a:rPr lang="en-US" altLang="zh-CN" sz="1400" dirty="0" err="1" smtClean="0"/>
              <a:t>freq</a:t>
            </a:r>
            <a:r>
              <a:rPr lang="en-US" altLang="zh-CN" sz="1400" dirty="0" smtClean="0"/>
              <a:t> may </a:t>
            </a:r>
            <a:r>
              <a:rPr lang="en-US" altLang="zh-CN" sz="1400" dirty="0"/>
              <a:t>also </a:t>
            </a:r>
            <a:r>
              <a:rPr lang="en-US" altLang="zh-CN" sz="1400" dirty="0" smtClean="0"/>
              <a:t>need measurement GAP.</a:t>
            </a:r>
          </a:p>
          <a:p>
            <a:pPr marL="642366" lvl="1" indent="-285750">
              <a:lnSpc>
                <a:spcPct val="130000"/>
              </a:lnSpc>
              <a:buFont typeface="Arial" panose="020B0604020202020204" pitchFamily="34" charset="0"/>
              <a:buChar char="•"/>
            </a:pPr>
            <a:r>
              <a:rPr lang="en-US" altLang="zh-CN" sz="1200" dirty="0"/>
              <a:t>In LTE the intra </a:t>
            </a:r>
            <a:r>
              <a:rPr lang="en-US" altLang="zh-CN" sz="1200" dirty="0" err="1"/>
              <a:t>freq</a:t>
            </a:r>
            <a:r>
              <a:rPr lang="en-US" altLang="zh-CN" sz="1200" dirty="0"/>
              <a:t> means the center of current cell and target cell are the same. Then the RRM measurement can always be done based on the center </a:t>
            </a:r>
            <a:r>
              <a:rPr lang="en-US" altLang="zh-CN" sz="1200" dirty="0" err="1"/>
              <a:t>freq</a:t>
            </a:r>
            <a:r>
              <a:rPr lang="en-US" altLang="zh-CN" sz="1200" dirty="0"/>
              <a:t> (6PRB). </a:t>
            </a:r>
          </a:p>
          <a:p>
            <a:pPr marL="642366" lvl="1" indent="-285750">
              <a:lnSpc>
                <a:spcPct val="130000"/>
              </a:lnSpc>
              <a:buFont typeface="Arial" panose="020B0604020202020204" pitchFamily="34" charset="0"/>
              <a:buChar char="•"/>
            </a:pPr>
            <a:r>
              <a:rPr lang="en-US" altLang="zh-CN" sz="1200" dirty="0" smtClean="0"/>
              <a:t>In </a:t>
            </a:r>
            <a:r>
              <a:rPr lang="en-US" altLang="zh-CN" sz="1200" dirty="0"/>
              <a:t>NR, whether measurement gap is needed depend on the SS block location of current and target cell, rather than whether the two cells have the same center </a:t>
            </a:r>
            <a:r>
              <a:rPr lang="en-US" altLang="zh-CN" sz="1200" dirty="0" smtClean="0"/>
              <a:t>frequency.</a:t>
            </a:r>
          </a:p>
          <a:p>
            <a:pPr marL="998982" lvl="2" indent="-285750">
              <a:lnSpc>
                <a:spcPct val="130000"/>
              </a:lnSpc>
              <a:buFont typeface="Arial" panose="020B0604020202020204" pitchFamily="34" charset="0"/>
              <a:buChar char="•"/>
            </a:pPr>
            <a:r>
              <a:rPr lang="en-US" altLang="zh-CN" sz="1100" dirty="0"/>
              <a:t>if the current cell and target cell </a:t>
            </a:r>
            <a:r>
              <a:rPr lang="en-US" altLang="zh-CN" sz="1100" dirty="0" smtClean="0"/>
              <a:t>SS </a:t>
            </a:r>
            <a:r>
              <a:rPr lang="en-US" altLang="zh-CN" sz="1100" dirty="0"/>
              <a:t>block are not at the same </a:t>
            </a:r>
            <a:r>
              <a:rPr lang="en-US" altLang="zh-CN" sz="1100" dirty="0" err="1"/>
              <a:t>freq</a:t>
            </a:r>
            <a:r>
              <a:rPr lang="en-US" altLang="zh-CN" sz="1100" dirty="0"/>
              <a:t>, then the GAP is needed.</a:t>
            </a:r>
          </a:p>
          <a:p>
            <a:pPr marL="998982" lvl="2" indent="-285750">
              <a:lnSpc>
                <a:spcPct val="130000"/>
              </a:lnSpc>
              <a:buFont typeface="Arial" panose="020B0604020202020204" pitchFamily="34" charset="0"/>
              <a:buChar char="•"/>
            </a:pPr>
            <a:r>
              <a:rPr lang="en-US" altLang="zh-CN" sz="1100" dirty="0" smtClean="0"/>
              <a:t>if SS </a:t>
            </a:r>
            <a:r>
              <a:rPr lang="en-US" altLang="zh-CN" sz="1100" dirty="0"/>
              <a:t>block at the same frequency, then UE can perform RRM measurement without gap assisted, even if they have different center </a:t>
            </a:r>
            <a:r>
              <a:rPr lang="en-US" altLang="zh-CN" sz="1100" dirty="0" smtClean="0"/>
              <a:t>frequencies. </a:t>
            </a:r>
            <a:endParaRPr lang="en-US" altLang="zh-CN" sz="1100" dirty="0"/>
          </a:p>
        </p:txBody>
      </p:sp>
      <p:pic>
        <p:nvPicPr>
          <p:cNvPr id="102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640" y="4011298"/>
            <a:ext cx="2552700" cy="14192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320452" y="5457481"/>
            <a:ext cx="265787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F</a:t>
            </a:r>
            <a:r>
              <a:rPr kumimoji="0" lang="en-US" altLang="zh-CN" sz="900" b="0" i="0" u="none" strike="noStrike" cap="none" normalizeH="0" baseline="0" dirty="0" smtClean="0" bmk="">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igure </a:t>
            </a:r>
            <a:r>
              <a:rPr kumimoji="0" lang="en-US" altLang="zh-CN" sz="900" b="0" i="0" u="none" strike="noStrike" cap="none" normalizeH="0" baseline="0" dirty="0" smtClean="0" bmk="_Ref484612065">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1</a:t>
            </a:r>
            <a:r>
              <a:rPr kumimoji="0" lang="en-US" altLang="zh-CN" sz="9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measurement gap assisted scenario</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8032" y="3991014"/>
            <a:ext cx="1983557" cy="145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882008" y="5449787"/>
            <a:ext cx="2880320" cy="230832"/>
          </a:xfrm>
          <a:prstGeom prst="rect">
            <a:avLst/>
          </a:prstGeom>
        </p:spPr>
        <p:txBody>
          <a:bodyPr wrap="square">
            <a:spAutoFit/>
          </a:bodyPr>
          <a:lstStyle/>
          <a:p>
            <a:r>
              <a:rPr lang="en-US" altLang="zh-CN" sz="900" dirty="0">
                <a:latin typeface="Times New Roman" panose="02020603050405020304" pitchFamily="18" charset="0"/>
                <a:ea typeface="黑体" panose="02010609060101010101" pitchFamily="49" charset="-122"/>
                <a:cs typeface="Times New Roman" panose="02020603050405020304" pitchFamily="18" charset="0"/>
              </a:rPr>
              <a:t>Figure 2 without measurement gap assisted scenario</a:t>
            </a:r>
            <a:endParaRPr lang="zh-CN" altLang="en-US" sz="900"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7955604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Overall time </a:t>
            </a:r>
            <a:r>
              <a:rPr lang="en-US" altLang="zh-CN" sz="3600" b="1" dirty="0">
                <a:latin typeface="+mn-lt"/>
                <a:ea typeface="华文楷体" pitchFamily="2" charset="-122"/>
              </a:rPr>
              <a:t>plan</a:t>
            </a:r>
          </a:p>
        </p:txBody>
      </p:sp>
      <p:pic>
        <p:nvPicPr>
          <p:cNvPr id="1026" name="Picture 2" descr="work plan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3856" y="3046474"/>
            <a:ext cx="3954462" cy="252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40803" y="852539"/>
            <a:ext cx="7338392" cy="2123658"/>
          </a:xfrm>
          <a:prstGeom prst="rect">
            <a:avLst/>
          </a:prstGeom>
          <a:solidFill>
            <a:srgbClr val="4AF48B"/>
          </a:solidFill>
        </p:spPr>
        <p:txBody>
          <a:bodyPr wrap="square" rtlCol="0">
            <a:spAutoFit/>
          </a:bodyPr>
          <a:lstStyle/>
          <a:p>
            <a:pPr>
              <a:lnSpc>
                <a:spcPct val="150000"/>
              </a:lnSpc>
            </a:pPr>
            <a:r>
              <a:rPr lang="en-US" altLang="zh-CN" sz="1600" dirty="0"/>
              <a:t>The overall RAN4 discussion for NR are divided into RF and RRM, at this moment </a:t>
            </a:r>
            <a:r>
              <a:rPr lang="en-US" altLang="zh-CN" sz="1600" dirty="0" err="1"/>
              <a:t>demod</a:t>
            </a:r>
            <a:r>
              <a:rPr lang="en-US" altLang="zh-CN" sz="1600" dirty="0"/>
              <a:t> has not been </a:t>
            </a:r>
            <a:r>
              <a:rPr lang="en-US" altLang="zh-CN" sz="1600" dirty="0" smtClean="0"/>
              <a:t>involved. </a:t>
            </a:r>
          </a:p>
          <a:p>
            <a:pPr marL="285750" indent="-285750">
              <a:lnSpc>
                <a:spcPct val="150000"/>
              </a:lnSpc>
              <a:buFont typeface="Arial" panose="020B0604020202020204" pitchFamily="34" charset="0"/>
              <a:buChar char="•"/>
            </a:pPr>
            <a:r>
              <a:rPr lang="en-US" altLang="zh-CN" sz="1400" dirty="0" smtClean="0"/>
              <a:t>From the RF time plan, RAN4 will complete the sub-6GHz RF spec by the end of this year. But for </a:t>
            </a:r>
            <a:r>
              <a:rPr lang="en-US" altLang="zh-CN" sz="1400" dirty="0" err="1" smtClean="0"/>
              <a:t>mmW</a:t>
            </a:r>
            <a:r>
              <a:rPr lang="en-US" altLang="zh-CN" sz="1400" dirty="0" smtClean="0"/>
              <a:t>, it is not clear what’s the completion status by Dec 2017, but the final target completion date is mid 2018. </a:t>
            </a:r>
          </a:p>
          <a:p>
            <a:pPr marL="285750" indent="-285750">
              <a:lnSpc>
                <a:spcPct val="150000"/>
              </a:lnSpc>
              <a:buFont typeface="Arial" panose="020B0604020202020204" pitchFamily="34" charset="0"/>
              <a:buChar char="•"/>
            </a:pPr>
            <a:r>
              <a:rPr lang="en-US" altLang="zh-CN" sz="1400" dirty="0" smtClean="0"/>
              <a:t>For RRM, it is targeted to complete NSA this year, then SA specific requirements by June 2018.</a:t>
            </a:r>
            <a:endParaRPr lang="en-US" altLang="zh-CN" sz="1400" dirty="0"/>
          </a:p>
        </p:txBody>
      </p:sp>
    </p:spTree>
    <p:extLst>
      <p:ext uri="{BB962C8B-B14F-4D97-AF65-F5344CB8AC3E}">
        <p14:creationId xmlns:p14="http://schemas.microsoft.com/office/powerpoint/2010/main" val="10974225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Simulation Assumption</a:t>
            </a:r>
          </a:p>
        </p:txBody>
      </p:sp>
      <p:sp>
        <p:nvSpPr>
          <p:cNvPr id="3" name="文本框 2"/>
          <p:cNvSpPr txBox="1"/>
          <p:nvPr/>
        </p:nvSpPr>
        <p:spPr>
          <a:xfrm>
            <a:off x="137591" y="1057300"/>
            <a:ext cx="7344817" cy="3333220"/>
          </a:xfrm>
          <a:prstGeom prst="rect">
            <a:avLst/>
          </a:prstGeom>
          <a:solidFill>
            <a:srgbClr val="4AF48B"/>
          </a:solidFill>
        </p:spPr>
        <p:txBody>
          <a:bodyPr wrap="square" rtlCol="0">
            <a:spAutoFit/>
          </a:bodyPr>
          <a:lstStyle/>
          <a:p>
            <a:pPr marL="285750" lvl="1" indent="-285750">
              <a:lnSpc>
                <a:spcPct val="130000"/>
              </a:lnSpc>
              <a:buFont typeface="Arial" panose="020B0604020202020204" pitchFamily="34" charset="0"/>
              <a:buChar char="•"/>
            </a:pPr>
            <a:r>
              <a:rPr lang="en-US" altLang="zh-CN" sz="1400" dirty="0" smtClean="0"/>
              <a:t>System level and Link level simulation assumptions have been agreed.</a:t>
            </a:r>
            <a:endParaRPr lang="en-US" altLang="zh-CN" sz="1400" dirty="0"/>
          </a:p>
          <a:p>
            <a:pPr marL="285750" lvl="1" indent="-285750">
              <a:lnSpc>
                <a:spcPct val="130000"/>
              </a:lnSpc>
              <a:buFont typeface="Arial" panose="020B0604020202020204" pitchFamily="34" charset="0"/>
              <a:buChar char="•"/>
            </a:pPr>
            <a:r>
              <a:rPr lang="en-US" altLang="zh-CN" sz="1400" dirty="0"/>
              <a:t>System level simulation is used to evaluate</a:t>
            </a:r>
          </a:p>
          <a:p>
            <a:pPr marL="642366" lvl="1" indent="-285750">
              <a:lnSpc>
                <a:spcPct val="130000"/>
              </a:lnSpc>
              <a:buFont typeface="Arial" panose="020B0604020202020204" pitchFamily="34" charset="0"/>
              <a:buChar char="•"/>
            </a:pPr>
            <a:r>
              <a:rPr lang="en-US" altLang="zh-CN" sz="1200" dirty="0" smtClean="0"/>
              <a:t>Number </a:t>
            </a:r>
            <a:r>
              <a:rPr lang="en-US" altLang="zh-CN" sz="1200" dirty="0"/>
              <a:t>of SS block beams to be detected</a:t>
            </a:r>
          </a:p>
          <a:p>
            <a:pPr marL="642366" lvl="1" indent="-285750">
              <a:lnSpc>
                <a:spcPct val="130000"/>
              </a:lnSpc>
              <a:buFont typeface="Arial" panose="020B0604020202020204" pitchFamily="34" charset="0"/>
              <a:buChar char="•"/>
            </a:pPr>
            <a:r>
              <a:rPr lang="en-US" altLang="zh-CN" sz="1200" dirty="0" smtClean="0"/>
              <a:t>Number </a:t>
            </a:r>
            <a:r>
              <a:rPr lang="en-US" altLang="zh-CN" sz="1200" dirty="0"/>
              <a:t>of cells to be detected</a:t>
            </a:r>
          </a:p>
          <a:p>
            <a:pPr marL="642366" lvl="1" indent="-285750">
              <a:lnSpc>
                <a:spcPct val="130000"/>
              </a:lnSpc>
              <a:buFont typeface="Arial" panose="020B0604020202020204" pitchFamily="34" charset="0"/>
              <a:buChar char="•"/>
            </a:pPr>
            <a:r>
              <a:rPr lang="en-US" altLang="zh-CN" sz="1200" dirty="0" smtClean="0"/>
              <a:t>Mobility </a:t>
            </a:r>
            <a:r>
              <a:rPr lang="en-US" altLang="zh-CN" sz="1200" dirty="0"/>
              <a:t>performance</a:t>
            </a:r>
          </a:p>
          <a:p>
            <a:pPr marL="285750" lvl="1" indent="-285750">
              <a:lnSpc>
                <a:spcPct val="130000"/>
              </a:lnSpc>
              <a:buFont typeface="Arial" panose="020B0604020202020204" pitchFamily="34" charset="0"/>
              <a:buChar char="•"/>
            </a:pPr>
            <a:r>
              <a:rPr lang="en-US" altLang="zh-CN" sz="1400" dirty="0"/>
              <a:t>Link level simulation is used to evaluate</a:t>
            </a:r>
          </a:p>
          <a:p>
            <a:pPr marL="642366" lvl="1" indent="-285750">
              <a:lnSpc>
                <a:spcPct val="130000"/>
              </a:lnSpc>
              <a:buFont typeface="Arial" panose="020B0604020202020204" pitchFamily="34" charset="0"/>
              <a:buChar char="•"/>
            </a:pPr>
            <a:r>
              <a:rPr lang="en-US" altLang="zh-CN" sz="1200" dirty="0" smtClean="0"/>
              <a:t>RLM </a:t>
            </a:r>
            <a:r>
              <a:rPr lang="en-US" altLang="zh-CN" sz="1200" dirty="0"/>
              <a:t>(in-sync and out-of-sync)</a:t>
            </a:r>
          </a:p>
          <a:p>
            <a:pPr marL="642366" lvl="1" indent="-285750">
              <a:lnSpc>
                <a:spcPct val="130000"/>
              </a:lnSpc>
              <a:buFont typeface="Arial" panose="020B0604020202020204" pitchFamily="34" charset="0"/>
              <a:buChar char="•"/>
            </a:pPr>
            <a:r>
              <a:rPr lang="en-US" altLang="zh-CN" sz="1200" dirty="0" smtClean="0"/>
              <a:t>Cell </a:t>
            </a:r>
            <a:r>
              <a:rPr lang="en-US" altLang="zh-CN" sz="1200" dirty="0"/>
              <a:t>detection</a:t>
            </a:r>
          </a:p>
          <a:p>
            <a:pPr marL="642366" lvl="1" indent="-285750">
              <a:lnSpc>
                <a:spcPct val="130000"/>
              </a:lnSpc>
              <a:buFont typeface="Arial" panose="020B0604020202020204" pitchFamily="34" charset="0"/>
              <a:buChar char="•"/>
            </a:pPr>
            <a:r>
              <a:rPr lang="en-US" altLang="zh-CN" sz="1200" dirty="0" smtClean="0"/>
              <a:t>Beam </a:t>
            </a:r>
            <a:r>
              <a:rPr lang="en-US" altLang="zh-CN" sz="1200" dirty="0"/>
              <a:t>identification</a:t>
            </a:r>
          </a:p>
          <a:p>
            <a:pPr marL="642366" lvl="1" indent="-285750">
              <a:lnSpc>
                <a:spcPct val="130000"/>
              </a:lnSpc>
              <a:buFont typeface="Arial" panose="020B0604020202020204" pitchFamily="34" charset="0"/>
              <a:buChar char="•"/>
            </a:pPr>
            <a:r>
              <a:rPr lang="en-US" altLang="zh-CN" sz="1200" dirty="0" smtClean="0"/>
              <a:t>Measurements </a:t>
            </a:r>
            <a:r>
              <a:rPr lang="en-US" altLang="zh-CN" sz="1200" dirty="0"/>
              <a:t>for mobility and beam management </a:t>
            </a:r>
            <a:r>
              <a:rPr lang="en-US" altLang="zh-CN" sz="1200" dirty="0" smtClean="0"/>
              <a:t>(</a:t>
            </a:r>
            <a:r>
              <a:rPr lang="en-US" altLang="zh-CN" sz="1200" dirty="0"/>
              <a:t>e.g., number of samples, </a:t>
            </a:r>
            <a:r>
              <a:rPr lang="en-US" altLang="zh-CN" sz="1200" dirty="0" smtClean="0"/>
              <a:t>measurement </a:t>
            </a:r>
            <a:r>
              <a:rPr lang="en-US" altLang="zh-CN" sz="1200" dirty="0"/>
              <a:t>period, measurement accuracy etc.)</a:t>
            </a:r>
          </a:p>
          <a:p>
            <a:pPr marL="642366" lvl="1" indent="-285750">
              <a:lnSpc>
                <a:spcPct val="130000"/>
              </a:lnSpc>
              <a:buFont typeface="Arial" panose="020B0604020202020204" pitchFamily="34" charset="0"/>
              <a:buChar char="•"/>
            </a:pPr>
            <a:r>
              <a:rPr lang="en-US" altLang="zh-CN" sz="1200" dirty="0" smtClean="0"/>
              <a:t>Basic </a:t>
            </a:r>
            <a:r>
              <a:rPr lang="en-US" altLang="zh-CN" sz="1200" dirty="0"/>
              <a:t>SI reading (PBCH acquisition)</a:t>
            </a:r>
          </a:p>
          <a:p>
            <a:pPr marL="642366" lvl="1" indent="-285750">
              <a:lnSpc>
                <a:spcPct val="130000"/>
              </a:lnSpc>
              <a:buFont typeface="Arial" panose="020B0604020202020204" pitchFamily="34" charset="0"/>
              <a:buChar char="•"/>
            </a:pPr>
            <a:r>
              <a:rPr lang="en-US" altLang="zh-CN" sz="1200" dirty="0" smtClean="0"/>
              <a:t>Any </a:t>
            </a:r>
            <a:r>
              <a:rPr lang="en-US" altLang="zh-CN" sz="1200" dirty="0"/>
              <a:t>additional link study if needed for SA </a:t>
            </a:r>
            <a:r>
              <a:rPr lang="en-US" altLang="zh-CN" sz="1200" dirty="0" smtClean="0"/>
              <a:t>specifically</a:t>
            </a:r>
            <a:endParaRPr lang="en-US" altLang="zh-CN" sz="1200" dirty="0"/>
          </a:p>
        </p:txBody>
      </p:sp>
    </p:spTree>
    <p:extLst>
      <p:ext uri="{BB962C8B-B14F-4D97-AF65-F5344CB8AC3E}">
        <p14:creationId xmlns:p14="http://schemas.microsoft.com/office/powerpoint/2010/main" val="9647299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NSA affection to </a:t>
            </a:r>
            <a:r>
              <a:rPr lang="en-US" altLang="zh-CN" sz="3600" b="1" dirty="0" smtClean="0">
                <a:latin typeface="+mn-lt"/>
                <a:ea typeface="华文楷体" pitchFamily="2" charset="-122"/>
              </a:rPr>
              <a:t>LTE RRM</a:t>
            </a:r>
            <a:endParaRPr lang="en-US" altLang="zh-CN" sz="3600" b="1" dirty="0">
              <a:latin typeface="+mn-lt"/>
              <a:ea typeface="华文楷体" pitchFamily="2" charset="-122"/>
            </a:endParaRPr>
          </a:p>
        </p:txBody>
      </p:sp>
      <p:sp>
        <p:nvSpPr>
          <p:cNvPr id="4" name="文本框 3"/>
          <p:cNvSpPr txBox="1"/>
          <p:nvPr/>
        </p:nvSpPr>
        <p:spPr>
          <a:xfrm>
            <a:off x="137591" y="913284"/>
            <a:ext cx="7344817" cy="4533549"/>
          </a:xfrm>
          <a:prstGeom prst="rect">
            <a:avLst/>
          </a:prstGeom>
          <a:solidFill>
            <a:srgbClr val="4AF48B"/>
          </a:solidFill>
        </p:spPr>
        <p:txBody>
          <a:bodyPr wrap="square" rtlCol="0">
            <a:spAutoFit/>
          </a:bodyPr>
          <a:lstStyle/>
          <a:p>
            <a:pPr marL="285750" lvl="1" indent="-285750">
              <a:lnSpc>
                <a:spcPct val="130000"/>
              </a:lnSpc>
              <a:buFont typeface="Arial" panose="020B0604020202020204" pitchFamily="34" charset="0"/>
              <a:buChar char="•"/>
            </a:pPr>
            <a:r>
              <a:rPr lang="en-US" altLang="zh-CN" sz="1400" dirty="0" smtClean="0"/>
              <a:t>In NSA scenario, DC is used. Some of LTE RRM requirements are affected by NR.</a:t>
            </a:r>
          </a:p>
          <a:p>
            <a:pPr marL="285750" lvl="1" indent="-285750">
              <a:lnSpc>
                <a:spcPct val="130000"/>
              </a:lnSpc>
              <a:buFont typeface="Arial" panose="020B0604020202020204" pitchFamily="34" charset="0"/>
              <a:buChar char="•"/>
            </a:pPr>
            <a:r>
              <a:rPr lang="en-US" altLang="zh-CN" sz="1400" b="1" dirty="0" smtClean="0">
                <a:solidFill>
                  <a:srgbClr val="3333FF"/>
                </a:solidFill>
              </a:rPr>
              <a:t>Not affected sections:</a:t>
            </a:r>
          </a:p>
          <a:p>
            <a:pPr marL="642366" lvl="2" indent="-285750">
              <a:lnSpc>
                <a:spcPct val="130000"/>
              </a:lnSpc>
              <a:buFont typeface="Arial" panose="020B0604020202020204" pitchFamily="34" charset="0"/>
              <a:buChar char="•"/>
            </a:pPr>
            <a:r>
              <a:rPr lang="en-US" altLang="zh-CN" sz="1400" dirty="0" smtClean="0"/>
              <a:t>RRC IDLE state mobility -&gt; </a:t>
            </a:r>
            <a:r>
              <a:rPr lang="en-US" altLang="zh-CN" sz="1200" dirty="0" smtClean="0"/>
              <a:t>No DC exist at this period</a:t>
            </a:r>
          </a:p>
          <a:p>
            <a:pPr marL="642366" lvl="2" indent="-285750">
              <a:lnSpc>
                <a:spcPct val="130000"/>
              </a:lnSpc>
              <a:buFont typeface="Arial" panose="020B0604020202020204" pitchFamily="34" charset="0"/>
              <a:buChar char="•"/>
            </a:pPr>
            <a:r>
              <a:rPr lang="en-US" altLang="zh-CN" sz="1400" dirty="0" smtClean="0"/>
              <a:t>RRC connected state mobility -&gt;</a:t>
            </a:r>
            <a:r>
              <a:rPr lang="en-US" altLang="zh-CN" sz="1200" dirty="0" smtClean="0"/>
              <a:t>Follow existing LTE requirements</a:t>
            </a:r>
            <a:endParaRPr lang="en-US" altLang="zh-CN" sz="1400" dirty="0" smtClean="0"/>
          </a:p>
          <a:p>
            <a:pPr marL="642366" lvl="2" indent="-285750">
              <a:lnSpc>
                <a:spcPct val="130000"/>
              </a:lnSpc>
              <a:buFont typeface="Arial" panose="020B0604020202020204" pitchFamily="34" charset="0"/>
              <a:buChar char="•"/>
            </a:pPr>
            <a:r>
              <a:rPr lang="en-US" altLang="zh-CN" sz="1400" dirty="0" smtClean="0"/>
              <a:t>RRC connection mobility control</a:t>
            </a:r>
          </a:p>
          <a:p>
            <a:pPr marL="998982" lvl="3" indent="-285750">
              <a:lnSpc>
                <a:spcPct val="130000"/>
              </a:lnSpc>
              <a:buFont typeface="Arial" panose="020B0604020202020204" pitchFamily="34" charset="0"/>
              <a:buChar char="•"/>
            </a:pPr>
            <a:r>
              <a:rPr lang="en-US" altLang="zh-CN" sz="1200" dirty="0" smtClean="0"/>
              <a:t>RRC re-establishment -&gt;</a:t>
            </a:r>
            <a:r>
              <a:rPr lang="en-US" altLang="zh-CN" sz="1200" dirty="0"/>
              <a:t> Pure LTE behavior</a:t>
            </a:r>
            <a:endParaRPr lang="en-US" altLang="zh-CN" sz="1200" dirty="0" smtClean="0"/>
          </a:p>
          <a:p>
            <a:pPr marL="998982" lvl="3" indent="-285750">
              <a:lnSpc>
                <a:spcPct val="130000"/>
              </a:lnSpc>
              <a:buFont typeface="Arial" panose="020B0604020202020204" pitchFamily="34" charset="0"/>
              <a:buChar char="•"/>
            </a:pPr>
            <a:r>
              <a:rPr lang="en-US" altLang="zh-CN" sz="1200" dirty="0" smtClean="0"/>
              <a:t>Random access -&gt;Defined in 38.133, not affect 36.133</a:t>
            </a:r>
          </a:p>
          <a:p>
            <a:pPr marL="998982" lvl="3" indent="-285750">
              <a:lnSpc>
                <a:spcPct val="130000"/>
              </a:lnSpc>
              <a:buFont typeface="Arial" panose="020B0604020202020204" pitchFamily="34" charset="0"/>
              <a:buChar char="•"/>
            </a:pPr>
            <a:r>
              <a:rPr lang="en-US" altLang="zh-CN" sz="1200" dirty="0" smtClean="0"/>
              <a:t>RRC connection release with redirection -&gt;Pure LTE behavior</a:t>
            </a:r>
          </a:p>
          <a:p>
            <a:pPr marL="642366" lvl="2" indent="-285750">
              <a:lnSpc>
                <a:spcPct val="130000"/>
              </a:lnSpc>
              <a:buFont typeface="Arial" panose="020B0604020202020204" pitchFamily="34" charset="0"/>
              <a:buChar char="•"/>
            </a:pPr>
            <a:r>
              <a:rPr lang="en-US" altLang="zh-CN" sz="1400" dirty="0" smtClean="0"/>
              <a:t>Timing and Signaling</a:t>
            </a:r>
          </a:p>
          <a:p>
            <a:pPr marL="998982" lvl="3" indent="-285750">
              <a:lnSpc>
                <a:spcPct val="130000"/>
              </a:lnSpc>
              <a:buFont typeface="Arial" panose="020B0604020202020204" pitchFamily="34" charset="0"/>
              <a:buChar char="•"/>
            </a:pPr>
            <a:r>
              <a:rPr lang="en-US" altLang="zh-CN" sz="1200" dirty="0" smtClean="0"/>
              <a:t>Transmit timing &amp; Timing advance &amp; RLM -&gt;</a:t>
            </a:r>
            <a:r>
              <a:rPr lang="en-US" altLang="zh-CN" sz="1200" dirty="0"/>
              <a:t>Defined in 38.133, not affect </a:t>
            </a:r>
            <a:r>
              <a:rPr lang="en-US" altLang="zh-CN" sz="1200" dirty="0" smtClean="0"/>
              <a:t>36.133</a:t>
            </a:r>
            <a:endParaRPr lang="en-US" altLang="zh-CN" sz="1400" dirty="0" smtClean="0"/>
          </a:p>
          <a:p>
            <a:pPr marL="285750" lvl="1" indent="-285750">
              <a:lnSpc>
                <a:spcPct val="130000"/>
              </a:lnSpc>
              <a:buFont typeface="Arial" panose="020B0604020202020204" pitchFamily="34" charset="0"/>
              <a:buChar char="•"/>
            </a:pPr>
            <a:r>
              <a:rPr lang="en-US" altLang="zh-CN" sz="1400" b="1" dirty="0">
                <a:solidFill>
                  <a:srgbClr val="C00000"/>
                </a:solidFill>
              </a:rPr>
              <a:t>A</a:t>
            </a:r>
            <a:r>
              <a:rPr lang="en-US" altLang="zh-CN" sz="1400" b="1" dirty="0" smtClean="0">
                <a:solidFill>
                  <a:srgbClr val="C00000"/>
                </a:solidFill>
              </a:rPr>
              <a:t>ffected </a:t>
            </a:r>
            <a:r>
              <a:rPr lang="en-US" altLang="zh-CN" sz="1400" b="1" dirty="0">
                <a:solidFill>
                  <a:srgbClr val="C00000"/>
                </a:solidFill>
              </a:rPr>
              <a:t>sections:</a:t>
            </a:r>
          </a:p>
          <a:p>
            <a:pPr marL="642366" lvl="2" indent="-285750">
              <a:lnSpc>
                <a:spcPct val="130000"/>
              </a:lnSpc>
              <a:buFont typeface="Arial" panose="020B0604020202020204" pitchFamily="34" charset="0"/>
              <a:buChar char="•"/>
            </a:pPr>
            <a:r>
              <a:rPr lang="en-US" altLang="zh-CN" sz="1400" dirty="0" smtClean="0"/>
              <a:t>Timing and Signaling</a:t>
            </a:r>
          </a:p>
          <a:p>
            <a:pPr marL="998982" lvl="3" indent="-285750">
              <a:lnSpc>
                <a:spcPct val="130000"/>
              </a:lnSpc>
              <a:buFont typeface="Arial" panose="020B0604020202020204" pitchFamily="34" charset="0"/>
              <a:buChar char="•"/>
            </a:pPr>
            <a:r>
              <a:rPr lang="en-US" altLang="zh-CN" sz="1200" dirty="0" smtClean="0"/>
              <a:t>Interruption with DC -&gt;LTE </a:t>
            </a:r>
            <a:r>
              <a:rPr lang="en-US" altLang="zh-CN" sz="1200" dirty="0" err="1" smtClean="0"/>
              <a:t>PSCell</a:t>
            </a:r>
            <a:r>
              <a:rPr lang="en-US" altLang="zh-CN" sz="1200" dirty="0" smtClean="0"/>
              <a:t> addition/release requirements as baseline</a:t>
            </a:r>
          </a:p>
          <a:p>
            <a:pPr marL="642366" lvl="2" indent="-285750">
              <a:lnSpc>
                <a:spcPct val="130000"/>
              </a:lnSpc>
              <a:buFont typeface="Arial" panose="020B0604020202020204" pitchFamily="34" charset="0"/>
              <a:buChar char="•"/>
            </a:pPr>
            <a:r>
              <a:rPr lang="en-US" altLang="zh-CN" sz="1400" dirty="0"/>
              <a:t>Measurement </a:t>
            </a:r>
            <a:r>
              <a:rPr lang="en-US" altLang="zh-CN" sz="1400" dirty="0" smtClean="0"/>
              <a:t>procedures</a:t>
            </a:r>
          </a:p>
          <a:p>
            <a:pPr marL="998982" lvl="3" indent="-285750">
              <a:lnSpc>
                <a:spcPct val="130000"/>
              </a:lnSpc>
              <a:buFont typeface="Arial" panose="020B0604020202020204" pitchFamily="34" charset="0"/>
              <a:buChar char="•"/>
            </a:pPr>
            <a:r>
              <a:rPr lang="en-US" altLang="zh-CN" sz="1200" dirty="0" smtClean="0"/>
              <a:t>Measurement gap pattern, inter-RAT NR measurement, measurement capability will be introduced in 36.133</a:t>
            </a:r>
          </a:p>
          <a:p>
            <a:pPr marL="998982" lvl="3" indent="-285750">
              <a:lnSpc>
                <a:spcPct val="130000"/>
              </a:lnSpc>
              <a:buFont typeface="Arial" panose="020B0604020202020204" pitchFamily="34" charset="0"/>
              <a:buChar char="•"/>
            </a:pPr>
            <a:r>
              <a:rPr lang="en-US" altLang="zh-CN" sz="1200" dirty="0" smtClean="0"/>
              <a:t>Measurement accuracy, report mapping for NR reference signals will be introduced in 36.133</a:t>
            </a:r>
            <a:endParaRPr lang="en-US" altLang="zh-CN" sz="1200" dirty="0"/>
          </a:p>
        </p:txBody>
      </p:sp>
    </p:spTree>
    <p:extLst>
      <p:ext uri="{BB962C8B-B14F-4D97-AF65-F5344CB8AC3E}">
        <p14:creationId xmlns:p14="http://schemas.microsoft.com/office/powerpoint/2010/main" val="22637776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a:solidFill>
                  <a:srgbClr val="29303A"/>
                </a:solidFill>
                <a:ea typeface="华文行楷" pitchFamily="2" charset="-122"/>
              </a:rPr>
              <a:t>Tx</a:t>
            </a:r>
            <a:r>
              <a:rPr lang="en-US" altLang="zh-CN" sz="2000" dirty="0">
                <a:solidFill>
                  <a:srgbClr val="29303A"/>
                </a:solidFill>
                <a:ea typeface="华文行楷" pitchFamily="2" charset="-122"/>
              </a:rPr>
              <a:t> requirement</a:t>
            </a: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RRM  </a:t>
            </a: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a:solidFill>
                  <a:srgbClr val="3333FF"/>
                </a:solidFill>
                <a:ea typeface="华文行楷" pitchFamily="2" charset="-122"/>
              </a:rPr>
              <a:t>Testability</a:t>
            </a: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3155641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General</a:t>
            </a:r>
            <a:endParaRPr lang="en-US" altLang="zh-CN" sz="3600" b="1" dirty="0">
              <a:latin typeface="+mn-lt"/>
              <a:ea typeface="华文楷体" pitchFamily="2" charset="-122"/>
            </a:endParaRPr>
          </a:p>
        </p:txBody>
      </p:sp>
      <p:sp>
        <p:nvSpPr>
          <p:cNvPr id="3" name="文本框 2"/>
          <p:cNvSpPr txBox="1"/>
          <p:nvPr/>
        </p:nvSpPr>
        <p:spPr>
          <a:xfrm>
            <a:off x="137591" y="913284"/>
            <a:ext cx="7344817" cy="2332946"/>
          </a:xfrm>
          <a:prstGeom prst="rect">
            <a:avLst/>
          </a:prstGeom>
          <a:solidFill>
            <a:srgbClr val="4AF48B"/>
          </a:solidFill>
        </p:spPr>
        <p:txBody>
          <a:bodyPr wrap="square" rtlCol="0">
            <a:spAutoFit/>
          </a:bodyPr>
          <a:lstStyle/>
          <a:p>
            <a:pPr marL="285750" lvl="1" indent="-285750">
              <a:lnSpc>
                <a:spcPct val="130000"/>
              </a:lnSpc>
              <a:buFont typeface="Arial" panose="020B0604020202020204" pitchFamily="34" charset="0"/>
              <a:buChar char="•"/>
            </a:pPr>
            <a:r>
              <a:rPr lang="en-US" altLang="zh-CN" sz="1400" dirty="0" smtClean="0"/>
              <a:t>RAN4 has set up a Study Item to research test methods for </a:t>
            </a:r>
            <a:r>
              <a:rPr lang="en-US" altLang="zh-CN" sz="1400" dirty="0" err="1" smtClean="0"/>
              <a:t>mmW</a:t>
            </a:r>
            <a:r>
              <a:rPr lang="en-US" altLang="zh-CN" sz="1400" dirty="0" smtClean="0"/>
              <a:t> RF/RRM tests. The study item target completion date is the end of this year and the output will be captured in TR38.810.</a:t>
            </a:r>
          </a:p>
          <a:p>
            <a:pPr marL="285750" lvl="1" indent="-285750">
              <a:lnSpc>
                <a:spcPct val="130000"/>
              </a:lnSpc>
              <a:buFont typeface="Arial" panose="020B0604020202020204" pitchFamily="34" charset="0"/>
              <a:buChar char="•"/>
            </a:pPr>
            <a:r>
              <a:rPr lang="en-US" altLang="zh-CN" sz="1400" dirty="0" smtClean="0"/>
              <a:t>The baseline test method considered now is </a:t>
            </a:r>
            <a:r>
              <a:rPr lang="en-US" altLang="zh-CN" sz="1400" u="sng" dirty="0" smtClean="0"/>
              <a:t>far field OTA test</a:t>
            </a:r>
            <a:r>
              <a:rPr lang="en-US" altLang="zh-CN" sz="1400" dirty="0" smtClean="0"/>
              <a:t>. Some other test methods like Compact Antenna Test Range and Near Field test have also been discussed but at the first stage only consider Far Field Test method.</a:t>
            </a:r>
          </a:p>
          <a:p>
            <a:pPr marL="285750" lvl="1" indent="-285750">
              <a:lnSpc>
                <a:spcPct val="130000"/>
              </a:lnSpc>
              <a:buFont typeface="Arial" panose="020B0604020202020204" pitchFamily="34" charset="0"/>
              <a:buChar char="•"/>
            </a:pPr>
            <a:r>
              <a:rPr lang="en-US" altLang="zh-CN" sz="1400" dirty="0" smtClean="0">
                <a:solidFill>
                  <a:srgbClr val="C00000"/>
                </a:solidFill>
              </a:rPr>
              <a:t>Based on the observation, the OTA test method definition for </a:t>
            </a:r>
            <a:r>
              <a:rPr lang="en-US" altLang="zh-CN" sz="1400" dirty="0" err="1" smtClean="0">
                <a:solidFill>
                  <a:srgbClr val="C00000"/>
                </a:solidFill>
              </a:rPr>
              <a:t>mmW</a:t>
            </a:r>
            <a:r>
              <a:rPr lang="en-US" altLang="zh-CN" sz="1400" dirty="0" smtClean="0">
                <a:solidFill>
                  <a:srgbClr val="C00000"/>
                </a:solidFill>
              </a:rPr>
              <a:t> RF/RRM is quite slow, up to now no clear picture of how </a:t>
            </a:r>
            <a:r>
              <a:rPr lang="en-US" altLang="zh-CN" sz="1400" dirty="0" err="1" smtClean="0">
                <a:solidFill>
                  <a:srgbClr val="C00000"/>
                </a:solidFill>
              </a:rPr>
              <a:t>mmW</a:t>
            </a:r>
            <a:r>
              <a:rPr lang="en-US" altLang="zh-CN" sz="1400" dirty="0" smtClean="0">
                <a:solidFill>
                  <a:srgbClr val="C00000"/>
                </a:solidFill>
              </a:rPr>
              <a:t> UE will control its beam, how to define the corresponding requirements and how to test them.</a:t>
            </a:r>
          </a:p>
        </p:txBody>
      </p:sp>
      <p:pic>
        <p:nvPicPr>
          <p:cNvPr id="1126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3736" y="3433564"/>
            <a:ext cx="2023368" cy="2138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Bild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2008" y="3433564"/>
            <a:ext cx="2724196" cy="203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0392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Channel Model for </a:t>
            </a:r>
            <a:r>
              <a:rPr lang="en-US" altLang="zh-CN" sz="3600" b="1" dirty="0" err="1">
                <a:latin typeface="+mn-lt"/>
                <a:ea typeface="华文楷体" pitchFamily="2" charset="-122"/>
              </a:rPr>
              <a:t>mmW</a:t>
            </a:r>
            <a:endParaRPr lang="en-US" altLang="zh-CN" sz="3600" b="1" dirty="0">
              <a:latin typeface="+mn-lt"/>
              <a:ea typeface="华文楷体" pitchFamily="2" charset="-122"/>
            </a:endParaRPr>
          </a:p>
        </p:txBody>
      </p:sp>
      <p:sp>
        <p:nvSpPr>
          <p:cNvPr id="4" name="文本框 3"/>
          <p:cNvSpPr txBox="1"/>
          <p:nvPr/>
        </p:nvSpPr>
        <p:spPr>
          <a:xfrm>
            <a:off x="137590" y="1058725"/>
            <a:ext cx="7344817" cy="1212640"/>
          </a:xfrm>
          <a:prstGeom prst="rect">
            <a:avLst/>
          </a:prstGeom>
          <a:solidFill>
            <a:srgbClr val="4AF48B"/>
          </a:solidFill>
        </p:spPr>
        <p:txBody>
          <a:bodyPr wrap="square" rtlCol="0">
            <a:spAutoFit/>
          </a:bodyPr>
          <a:lstStyle/>
          <a:p>
            <a:pPr marL="285750" lvl="1" indent="-285750">
              <a:lnSpc>
                <a:spcPct val="130000"/>
              </a:lnSpc>
              <a:buFont typeface="Arial" panose="020B0604020202020204" pitchFamily="34" charset="0"/>
              <a:buChar char="•"/>
            </a:pPr>
            <a:r>
              <a:rPr lang="en-US" altLang="zh-CN" sz="1400" dirty="0"/>
              <a:t>Channel model is needed for RRM and </a:t>
            </a:r>
            <a:r>
              <a:rPr lang="en-US" altLang="zh-CN" sz="1400" dirty="0" err="1"/>
              <a:t>demod</a:t>
            </a:r>
            <a:r>
              <a:rPr lang="en-US" altLang="zh-CN" sz="1400" dirty="0"/>
              <a:t> tests. </a:t>
            </a:r>
            <a:endParaRPr lang="en-US" altLang="zh-CN" sz="1400" dirty="0" smtClean="0"/>
          </a:p>
          <a:p>
            <a:pPr marL="285750" lvl="1" indent="-285750">
              <a:lnSpc>
                <a:spcPct val="130000"/>
              </a:lnSpc>
              <a:buFont typeface="Arial" panose="020B0604020202020204" pitchFamily="34" charset="0"/>
              <a:buChar char="•"/>
            </a:pPr>
            <a:r>
              <a:rPr lang="en-US" altLang="zh-CN" sz="1400" dirty="0" smtClean="0"/>
              <a:t>In RAN1, </a:t>
            </a:r>
            <a:r>
              <a:rPr lang="en-US" altLang="zh-CN" sz="1400" dirty="0"/>
              <a:t>TR38.900 and TR38.901 there are some channel models used for </a:t>
            </a:r>
            <a:r>
              <a:rPr lang="en-US" altLang="zh-CN" sz="1400" dirty="0" err="1"/>
              <a:t>mmW</a:t>
            </a:r>
            <a:r>
              <a:rPr lang="en-US" altLang="zh-CN" sz="1400" dirty="0"/>
              <a:t> simulation purpose, but they are too complicate for RAN4 to test in OTA environment</a:t>
            </a:r>
            <a:r>
              <a:rPr lang="en-US" altLang="zh-CN" sz="1400" dirty="0" smtClean="0"/>
              <a:t>. Some of these channel models need to be simplified by RAN4.</a:t>
            </a:r>
            <a:endParaRPr lang="en-US" altLang="zh-CN" sz="1400" dirty="0"/>
          </a:p>
        </p:txBody>
      </p:sp>
      <p:graphicFrame>
        <p:nvGraphicFramePr>
          <p:cNvPr id="3" name="表格 2"/>
          <p:cNvGraphicFramePr>
            <a:graphicFrameLocks noGrp="1"/>
          </p:cNvGraphicFramePr>
          <p:nvPr>
            <p:extLst>
              <p:ext uri="{D42A27DB-BD31-4B8C-83A1-F6EECF244321}">
                <p14:modId xmlns:p14="http://schemas.microsoft.com/office/powerpoint/2010/main" val="3575709536"/>
              </p:ext>
            </p:extLst>
          </p:nvPr>
        </p:nvGraphicFramePr>
        <p:xfrm>
          <a:off x="3546679" y="3001517"/>
          <a:ext cx="3888436" cy="2345230"/>
        </p:xfrm>
        <a:graphic>
          <a:graphicData uri="http://schemas.openxmlformats.org/drawingml/2006/table">
            <a:tbl>
              <a:tblPr firstRow="1" firstCol="1" bandRow="1">
                <a:tableStyleId>{5C22544A-7EE6-4342-B048-85BDC9FD1C3A}</a:tableStyleId>
              </a:tblPr>
              <a:tblGrid>
                <a:gridCol w="936105"/>
                <a:gridCol w="280500"/>
                <a:gridCol w="333199"/>
                <a:gridCol w="333199"/>
                <a:gridCol w="333199"/>
                <a:gridCol w="333199"/>
                <a:gridCol w="377848"/>
                <a:gridCol w="333199"/>
                <a:gridCol w="294789"/>
                <a:gridCol w="333199"/>
              </a:tblGrid>
              <a:tr h="390780">
                <a:tc>
                  <a:txBody>
                    <a:bodyPr/>
                    <a:lstStyle/>
                    <a:p>
                      <a:pPr algn="l" fontAlgn="base" hangingPunct="0">
                        <a:spcAft>
                          <a:spcPts val="0"/>
                        </a:spcAft>
                      </a:pPr>
                      <a:r>
                        <a:rPr lang="en-GB" sz="800" kern="0" dirty="0">
                          <a:effectLst/>
                          <a:latin typeface="+mn-lt"/>
                        </a:rPr>
                        <a:t>Parameter</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dirty="0">
                          <a:effectLst/>
                          <a:latin typeface="+mn-lt"/>
                        </a:rPr>
                        <a:t>Units</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UMi</a:t>
                      </a:r>
                      <a:br>
                        <a:rPr lang="en-GB" sz="800" kern="0">
                          <a:effectLst/>
                          <a:latin typeface="+mn-lt"/>
                        </a:rPr>
                      </a:br>
                      <a:r>
                        <a:rPr lang="en-GB" sz="800" kern="0">
                          <a:effectLst/>
                          <a:latin typeface="+mn-lt"/>
                        </a:rPr>
                        <a:t>LOS</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UMi</a:t>
                      </a:r>
                      <a:br>
                        <a:rPr lang="en-GB" sz="800" kern="0">
                          <a:effectLst/>
                          <a:latin typeface="+mn-lt"/>
                        </a:rPr>
                      </a:br>
                      <a:r>
                        <a:rPr lang="en-GB" sz="800" kern="0">
                          <a:effectLst/>
                          <a:latin typeface="+mn-lt"/>
                        </a:rPr>
                        <a:t>NLOS</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UMi</a:t>
                      </a:r>
                      <a:br>
                        <a:rPr lang="en-GB" sz="800" kern="0">
                          <a:effectLst/>
                          <a:latin typeface="+mn-lt"/>
                        </a:rPr>
                      </a:br>
                      <a:r>
                        <a:rPr lang="en-GB" sz="800" kern="0">
                          <a:effectLst/>
                          <a:latin typeface="+mn-lt"/>
                        </a:rPr>
                        <a:t>O2I</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UMa</a:t>
                      </a:r>
                      <a:br>
                        <a:rPr lang="en-GB" sz="800" kern="0">
                          <a:effectLst/>
                          <a:latin typeface="+mn-lt"/>
                        </a:rPr>
                      </a:br>
                      <a:r>
                        <a:rPr lang="en-GB" sz="800" kern="0">
                          <a:effectLst/>
                          <a:latin typeface="+mn-lt"/>
                        </a:rPr>
                        <a:t>LOS</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UMa</a:t>
                      </a:r>
                      <a:br>
                        <a:rPr lang="en-GB" sz="800" kern="0">
                          <a:effectLst/>
                          <a:latin typeface="+mn-lt"/>
                        </a:rPr>
                      </a:br>
                      <a:r>
                        <a:rPr lang="en-GB" sz="800" kern="0">
                          <a:effectLst/>
                          <a:latin typeface="+mn-lt"/>
                        </a:rPr>
                        <a:t>NLOS</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dirty="0" err="1">
                          <a:effectLst/>
                          <a:latin typeface="+mn-lt"/>
                        </a:rPr>
                        <a:t>UMa</a:t>
                      </a:r>
                      <a:r>
                        <a:rPr lang="en-GB" sz="800" kern="0" dirty="0">
                          <a:effectLst/>
                          <a:latin typeface="+mn-lt"/>
                        </a:rPr>
                        <a:t/>
                      </a:r>
                      <a:br>
                        <a:rPr lang="en-GB" sz="800" kern="0" dirty="0">
                          <a:effectLst/>
                          <a:latin typeface="+mn-lt"/>
                        </a:rPr>
                      </a:br>
                      <a:r>
                        <a:rPr lang="en-GB" sz="800" kern="0" dirty="0">
                          <a:effectLst/>
                          <a:latin typeface="+mn-lt"/>
                        </a:rPr>
                        <a:t>O2I</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IO</a:t>
                      </a:r>
                      <a:br>
                        <a:rPr lang="en-GB" sz="800" kern="0">
                          <a:effectLst/>
                          <a:latin typeface="+mn-lt"/>
                        </a:rPr>
                      </a:br>
                      <a:r>
                        <a:rPr lang="en-GB" sz="800" kern="0">
                          <a:effectLst/>
                          <a:latin typeface="+mn-lt"/>
                        </a:rPr>
                        <a:t>LOS</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IO</a:t>
                      </a:r>
                      <a:br>
                        <a:rPr lang="en-GB" sz="800" kern="0">
                          <a:effectLst/>
                          <a:latin typeface="+mn-lt"/>
                        </a:rPr>
                      </a:br>
                      <a:r>
                        <a:rPr lang="en-GB" sz="800" kern="0">
                          <a:effectLst/>
                          <a:latin typeface="+mn-lt"/>
                        </a:rPr>
                        <a:t>NLOS</a:t>
                      </a:r>
                      <a:endParaRPr lang="zh-CN" sz="1100" kern="10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a:effectLst/>
                          <a:latin typeface="+mn-lt"/>
                        </a:rPr>
                        <a:t>Applicability to mmWave</a:t>
                      </a:r>
                      <a:endParaRPr lang="zh-CN" sz="1100" kern="100">
                        <a:effectLst/>
                        <a:latin typeface="+mn-lt"/>
                        <a:ea typeface="宋体" panose="02010600030101010101" pitchFamily="2" charset="-122"/>
                      </a:endParaRPr>
                    </a:p>
                  </a:txBody>
                  <a:tcPr marL="68580" marR="68580" marT="0" marB="0"/>
                </a:tc>
                <a:tc>
                  <a:txBody>
                    <a:bodyPr/>
                    <a:lstStyle/>
                    <a:p>
                      <a:endParaRPr lang="zh-CN" sz="1050" dirty="0">
                        <a:effectLst/>
                        <a:latin typeface="+mn-lt"/>
                      </a:endParaRPr>
                    </a:p>
                  </a:txBody>
                  <a:tcPr marL="68580" marR="68580" marT="0" marB="0"/>
                </a:tc>
                <a:tc>
                  <a:txBody>
                    <a:bodyPr/>
                    <a:lstStyle/>
                    <a:p>
                      <a:endParaRPr lang="zh-CN" sz="1050" dirty="0">
                        <a:effectLst/>
                        <a:latin typeface="+mn-lt"/>
                      </a:endParaRPr>
                    </a:p>
                  </a:txBody>
                  <a:tcPr marL="68580" marR="68580" marT="0" marB="0"/>
                </a:tc>
                <a:tc>
                  <a:txBody>
                    <a:bodyPr/>
                    <a:lstStyle/>
                    <a:p>
                      <a:endParaRPr lang="zh-CN" sz="1050">
                        <a:effectLst/>
                        <a:latin typeface="+mn-lt"/>
                      </a:endParaRPr>
                    </a:p>
                  </a:txBody>
                  <a:tcPr marL="68580" marR="68580" marT="0" marB="0"/>
                </a:tc>
                <a:tc>
                  <a:txBody>
                    <a:bodyPr/>
                    <a:lstStyle/>
                    <a:p>
                      <a:endParaRPr lang="zh-CN" sz="1050">
                        <a:effectLst/>
                        <a:latin typeface="+mn-lt"/>
                      </a:endParaRPr>
                    </a:p>
                  </a:txBody>
                  <a:tcPr marL="68580" marR="68580" marT="0" marB="0"/>
                </a:tc>
                <a:tc>
                  <a:txBody>
                    <a:bodyPr/>
                    <a:lstStyle/>
                    <a:p>
                      <a:endParaRPr lang="zh-CN" sz="1050" dirty="0">
                        <a:effectLst/>
                        <a:latin typeface="+mn-lt"/>
                      </a:endParaRPr>
                    </a:p>
                  </a:txBody>
                  <a:tcPr marL="68580" marR="68580" marT="0" marB="0"/>
                </a:tc>
                <a:tc>
                  <a:txBody>
                    <a:bodyPr/>
                    <a:lstStyle/>
                    <a:p>
                      <a:endParaRPr lang="zh-CN" sz="1050" dirty="0">
                        <a:effectLst/>
                        <a:latin typeface="+mn-lt"/>
                      </a:endParaRPr>
                    </a:p>
                  </a:txBody>
                  <a:tcPr marL="68580" marR="68580" marT="0" marB="0"/>
                </a:tc>
                <a:tc>
                  <a:txBody>
                    <a:bodyPr/>
                    <a:lstStyle/>
                    <a:p>
                      <a:endParaRPr lang="zh-CN" sz="1050">
                        <a:effectLst/>
                        <a:latin typeface="+mn-lt"/>
                      </a:endParaRPr>
                    </a:p>
                  </a:txBody>
                  <a:tcPr marL="68580" marR="68580" marT="0" marB="0"/>
                </a:tc>
                <a:tc>
                  <a:txBody>
                    <a:bodyPr/>
                    <a:lstStyle/>
                    <a:p>
                      <a:endParaRPr lang="zh-CN" sz="1050" dirty="0">
                        <a:effectLst/>
                        <a:latin typeface="+mn-lt"/>
                      </a:endParaRPr>
                    </a:p>
                  </a:txBody>
                  <a:tcPr marL="68580" marR="68580" marT="0" marB="0"/>
                </a:tc>
                <a:tc>
                  <a:txBody>
                    <a:bodyPr/>
                    <a:lstStyle/>
                    <a:p>
                      <a:endParaRPr lang="zh-CN" sz="1050">
                        <a:effectLst/>
                        <a:latin typeface="+mn-lt"/>
                      </a:endParaRPr>
                    </a:p>
                  </a:txBody>
                  <a:tcPr marL="68580" marR="68580" marT="0" marB="0"/>
                </a:tc>
              </a:tr>
              <a:tr h="130810">
                <a:tc>
                  <a:txBody>
                    <a:bodyPr/>
                    <a:lstStyle/>
                    <a:p>
                      <a:pPr algn="l" fontAlgn="base" hangingPunct="0">
                        <a:spcAft>
                          <a:spcPts val="0"/>
                        </a:spcAft>
                      </a:pPr>
                      <a:r>
                        <a:rPr lang="en-GB" sz="800" kern="0">
                          <a:effectLst/>
                          <a:latin typeface="+mn-lt"/>
                        </a:rPr>
                        <a:t>BS antenna height</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m</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10</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10</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10</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25</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25</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25</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dirty="0">
                          <a:effectLst/>
                          <a:latin typeface="+mn-lt"/>
                        </a:rPr>
                        <a:t>DUT speed</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km/h</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3</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3</a:t>
                      </a:r>
                      <a:endParaRPr lang="zh-CN" sz="1050" kern="100" dirty="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dirty="0">
                          <a:effectLst/>
                          <a:latin typeface="+mn-lt"/>
                        </a:rPr>
                        <a:t>Min. BS-DUT distance</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m</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10</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10</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10</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35</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35</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35</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a:t>
                      </a:r>
                      <a:endParaRPr lang="zh-CN" sz="1050" kern="10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dirty="0">
                          <a:effectLst/>
                          <a:latin typeface="+mn-lt"/>
                        </a:rPr>
                        <a:t>Delay scaling parameter r</a:t>
                      </a:r>
                      <a:endParaRPr lang="zh-CN" sz="1100" kern="100" dirty="0">
                        <a:effectLst/>
                        <a:latin typeface="+mn-lt"/>
                        <a:ea typeface="宋体" panose="02010600030101010101" pitchFamily="2" charset="-122"/>
                      </a:endParaRPr>
                    </a:p>
                  </a:txBody>
                  <a:tcPr marL="68580" marR="68580" marT="0" marB="0"/>
                </a:tc>
                <a:tc>
                  <a:txBody>
                    <a:bodyPr/>
                    <a:lstStyle/>
                    <a:p>
                      <a:endParaRPr lang="zh-CN" sz="1050" dirty="0">
                        <a:effectLst/>
                        <a:latin typeface="+mn-lt"/>
                      </a:endParaRPr>
                    </a:p>
                  </a:txBody>
                  <a:tcPr marL="68580" marR="68580" marT="0" marB="0"/>
                </a:tc>
                <a:tc>
                  <a:txBody>
                    <a:bodyPr/>
                    <a:lstStyle/>
                    <a:p>
                      <a:pPr algn="l" fontAlgn="base" hangingPunct="0">
                        <a:spcAft>
                          <a:spcPts val="0"/>
                        </a:spcAft>
                      </a:pPr>
                      <a:r>
                        <a:rPr lang="en-GB" sz="700" kern="0" dirty="0">
                          <a:effectLst/>
                          <a:latin typeface="+mn-lt"/>
                        </a:rPr>
                        <a:t>3</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2.1</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2.2</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2.5</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2.3</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2.2</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3.6</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3</a:t>
                      </a:r>
                      <a:endParaRPr lang="zh-CN" sz="1050" kern="100" dirty="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a:effectLst/>
                          <a:latin typeface="+mn-lt"/>
                        </a:rPr>
                        <a:t>Cluster shadowing zeta</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a:effectLst/>
                          <a:latin typeface="+mn-lt"/>
                        </a:rPr>
                        <a:t>dB</a:t>
                      </a:r>
                      <a:endParaRPr lang="zh-CN" sz="110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4</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3</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4</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3</a:t>
                      </a:r>
                      <a:endParaRPr lang="zh-CN" sz="1050" kern="10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dirty="0">
                          <a:effectLst/>
                          <a:latin typeface="+mn-lt"/>
                        </a:rPr>
                        <a:t>Cluster mean DS  (norm)</a:t>
                      </a:r>
                      <a:endParaRPr lang="zh-CN" sz="1100" kern="100" dirty="0">
                        <a:effectLst/>
                        <a:latin typeface="+mn-lt"/>
                        <a:ea typeface="宋体" panose="02010600030101010101" pitchFamily="2" charset="-122"/>
                      </a:endParaRPr>
                    </a:p>
                  </a:txBody>
                  <a:tcPr marL="68580" marR="68580" marT="0" marB="0"/>
                </a:tc>
                <a:tc>
                  <a:txBody>
                    <a:bodyPr/>
                    <a:lstStyle/>
                    <a:p>
                      <a:endParaRPr lang="zh-CN" sz="1050">
                        <a:effectLst/>
                        <a:latin typeface="+mn-lt"/>
                      </a:endParaRPr>
                    </a:p>
                  </a:txBody>
                  <a:tcPr marL="68580" marR="68580" marT="0" marB="0"/>
                </a:tc>
                <a:tc>
                  <a:txBody>
                    <a:bodyPr/>
                    <a:lstStyle/>
                    <a:p>
                      <a:pPr algn="l" fontAlgn="base" hangingPunct="0">
                        <a:spcAft>
                          <a:spcPts val="0"/>
                        </a:spcAft>
                      </a:pPr>
                      <a:r>
                        <a:rPr lang="en-GB" sz="700" kern="0">
                          <a:effectLst/>
                          <a:latin typeface="+mn-lt"/>
                        </a:rPr>
                        <a:t>0.1076</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0.1156</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0.2178</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0.1594</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0.1432</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0.2178</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0.166</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0.0969</a:t>
                      </a:r>
                      <a:endParaRPr lang="zh-CN" sz="1050" kern="100">
                        <a:effectLst/>
                        <a:latin typeface="+mn-lt"/>
                        <a:ea typeface="宋体" panose="02010600030101010101" pitchFamily="2" charset="-122"/>
                      </a:endParaRPr>
                    </a:p>
                  </a:txBody>
                  <a:tcPr marL="68580" marR="68580" marT="0" marB="0"/>
                </a:tc>
              </a:tr>
              <a:tr h="260520">
                <a:tc>
                  <a:txBody>
                    <a:bodyPr/>
                    <a:lstStyle/>
                    <a:p>
                      <a:pPr algn="l" fontAlgn="base" hangingPunct="0">
                        <a:spcAft>
                          <a:spcPts val="0"/>
                        </a:spcAft>
                      </a:pPr>
                      <a:r>
                        <a:rPr lang="en-GB" sz="800" kern="0" dirty="0">
                          <a:effectLst/>
                          <a:latin typeface="+mn-lt"/>
                        </a:rPr>
                        <a:t>Cluster mean </a:t>
                      </a:r>
                      <a:r>
                        <a:rPr lang="en-GB" sz="800" kern="0" dirty="0" err="1">
                          <a:effectLst/>
                          <a:latin typeface="+mn-lt"/>
                        </a:rPr>
                        <a:t>AoA</a:t>
                      </a:r>
                      <a:r>
                        <a:rPr lang="en-GB" sz="800" kern="0" dirty="0">
                          <a:effectLst/>
                          <a:latin typeface="+mn-lt"/>
                        </a:rPr>
                        <a:t> spread</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800" kern="0" dirty="0" err="1">
                          <a:effectLst/>
                          <a:latin typeface="+mn-lt"/>
                        </a:rPr>
                        <a:t>deg</a:t>
                      </a:r>
                      <a:endParaRPr lang="zh-CN" sz="110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1.2254</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1.2482</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1.4997</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1.4997</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0.8357</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a:effectLst/>
                          <a:latin typeface="+mn-lt"/>
                        </a:rPr>
                        <a:t>1.4997</a:t>
                      </a:r>
                      <a:endParaRPr lang="zh-CN" sz="1050" kern="10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1.4191</a:t>
                      </a:r>
                      <a:endParaRPr lang="zh-CN" sz="1050" kern="100" dirty="0">
                        <a:effectLst/>
                        <a:latin typeface="+mn-lt"/>
                        <a:ea typeface="宋体" panose="02010600030101010101" pitchFamily="2" charset="-122"/>
                      </a:endParaRPr>
                    </a:p>
                  </a:txBody>
                  <a:tcPr marL="68580" marR="68580" marT="0" marB="0"/>
                </a:tc>
                <a:tc>
                  <a:txBody>
                    <a:bodyPr/>
                    <a:lstStyle/>
                    <a:p>
                      <a:pPr algn="l" fontAlgn="base" hangingPunct="0">
                        <a:spcAft>
                          <a:spcPts val="0"/>
                        </a:spcAft>
                      </a:pPr>
                      <a:r>
                        <a:rPr lang="en-GB" sz="700" kern="0" dirty="0">
                          <a:effectLst/>
                          <a:latin typeface="+mn-lt"/>
                        </a:rPr>
                        <a:t>1.4191</a:t>
                      </a:r>
                      <a:endParaRPr lang="zh-CN" sz="1050" kern="100" dirty="0">
                        <a:effectLst/>
                        <a:latin typeface="+mn-lt"/>
                        <a:ea typeface="宋体" panose="02010600030101010101" pitchFamily="2" charset="-122"/>
                      </a:endParaRPr>
                    </a:p>
                  </a:txBody>
                  <a:tcPr marL="68580" marR="68580" marT="0" marB="0"/>
                </a:tc>
              </a:tr>
            </a:tbl>
          </a:graphicData>
        </a:graphic>
      </p:graphicFrame>
      <p:sp>
        <p:nvSpPr>
          <p:cNvPr id="5" name="Rectangle 1"/>
          <p:cNvSpPr>
            <a:spLocks noChangeArrowheads="1"/>
          </p:cNvSpPr>
          <p:nvPr/>
        </p:nvSpPr>
        <p:spPr bwMode="auto">
          <a:xfrm>
            <a:off x="3528678" y="2778379"/>
            <a:ext cx="3924437"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90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kumimoji="0" lang="en-GB" altLang="zh-CN" sz="900" i="1" u="none" strike="noStrike" cap="none" normalizeH="0" baseline="0" dirty="0" smtClean="0" bmk="">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able </a:t>
            </a:r>
            <a:r>
              <a:rPr kumimoji="0" lang="en-GB" altLang="zh-CN" sz="900" i="1" u="none" strike="noStrike" cap="none" normalizeH="0" baseline="0" dirty="0" smtClean="0" bmk="_Ref485604425">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en-GB" altLang="zh-CN" sz="90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Selected parameters of fading scenarios from 38.901 for fc=39 GHz</a:t>
            </a:r>
            <a:endParaRPr kumimoji="0" lang="en-GB" altLang="zh-CN" sz="2000" i="1" u="none" strike="noStrike" cap="none" normalizeH="0" baseline="0" dirty="0" smtClean="0">
              <a:ln>
                <a:noFill/>
              </a:ln>
              <a:solidFill>
                <a:schemeClr val="tx1"/>
              </a:solidFill>
              <a:effectLst/>
              <a:latin typeface="Arial" panose="020B0604020202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2968674833"/>
              </p:ext>
            </p:extLst>
          </p:nvPr>
        </p:nvGraphicFramePr>
        <p:xfrm>
          <a:off x="137592" y="3015417"/>
          <a:ext cx="3312367" cy="2331720"/>
        </p:xfrm>
        <a:graphic>
          <a:graphicData uri="http://schemas.openxmlformats.org/drawingml/2006/table">
            <a:tbl>
              <a:tblPr firstRow="1" firstCol="1" bandRow="1">
                <a:tableStyleId>{5C22544A-7EE6-4342-B048-85BDC9FD1C3A}</a:tableStyleId>
              </a:tblPr>
              <a:tblGrid>
                <a:gridCol w="1691421"/>
                <a:gridCol w="828859"/>
                <a:gridCol w="792087"/>
              </a:tblGrid>
              <a:tr h="280975">
                <a:tc>
                  <a:txBody>
                    <a:bodyPr/>
                    <a:lstStyle/>
                    <a:p>
                      <a:pPr algn="just">
                        <a:spcAft>
                          <a:spcPts val="0"/>
                        </a:spcAft>
                      </a:pPr>
                      <a:r>
                        <a:rPr lang="en-US" sz="900" kern="100" dirty="0">
                          <a:effectLst/>
                        </a:rPr>
                        <a:t>Test case</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Propagation condition</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Num emulated cells</a:t>
                      </a:r>
                      <a:endParaRPr lang="zh-CN" sz="12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dirty="0">
                          <a:effectLst/>
                        </a:rPr>
                        <a:t>Cell re-selection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AWGN</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2</a:t>
                      </a:r>
                      <a:endParaRPr lang="zh-CN" sz="12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dirty="0">
                          <a:effectLst/>
                        </a:rPr>
                        <a:t>Handover</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AWGN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2</a:t>
                      </a:r>
                      <a:endParaRPr lang="zh-CN" sz="12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RRC re-establishment</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AWGN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2</a:t>
                      </a:r>
                      <a:endParaRPr lang="zh-CN" sz="12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Random access</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AWGN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1</a:t>
                      </a:r>
                      <a:endParaRPr lang="zh-CN" sz="120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Transmit timing</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AWGN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1</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Timing advance</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AWGN</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1</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RLM</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highlight>
                            <a:srgbClr val="00FFFF"/>
                          </a:highlight>
                        </a:rPr>
                        <a:t>Fading, </a:t>
                      </a:r>
                      <a:r>
                        <a:rPr lang="en-US" sz="900" kern="100" dirty="0">
                          <a:solidFill>
                            <a:schemeClr val="dk1"/>
                          </a:solidFill>
                          <a:effectLst/>
                          <a:latin typeface="+mn-lt"/>
                          <a:ea typeface="+mn-ea"/>
                          <a:cs typeface="+mn-cs"/>
                        </a:rPr>
                        <a:t>AWGN</a:t>
                      </a:r>
                      <a:endParaRPr lang="zh-CN" sz="900" kern="100" dirty="0">
                        <a:solidFill>
                          <a:schemeClr val="dk1"/>
                        </a:solidFill>
                        <a:effectLst/>
                        <a:latin typeface="+mn-lt"/>
                        <a:ea typeface="+mn-ea"/>
                        <a:cs typeface="+mn-cs"/>
                      </a:endParaRPr>
                    </a:p>
                  </a:txBody>
                  <a:tcPr marL="68580" marR="68580" marT="0" marB="0"/>
                </a:tc>
                <a:tc>
                  <a:txBody>
                    <a:bodyPr/>
                    <a:lstStyle/>
                    <a:p>
                      <a:pPr algn="just">
                        <a:spcAft>
                          <a:spcPts val="0"/>
                        </a:spcAft>
                      </a:pPr>
                      <a:r>
                        <a:rPr lang="en-US" sz="900" kern="100" dirty="0">
                          <a:effectLst/>
                        </a:rPr>
                        <a:t>1</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DC interruption</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rPr>
                        <a:t>AWGN</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2</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dirty="0">
                          <a:effectLst/>
                        </a:rPr>
                        <a:t>Event triggered measurement reporting</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highlight>
                            <a:srgbClr val="00FFFF"/>
                          </a:highlight>
                        </a:rPr>
                        <a:t>Fading</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2</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Monitoring of multiple layers</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highlight>
                            <a:srgbClr val="00FFFF"/>
                          </a:highlight>
                        </a:rPr>
                        <a:t>Fading</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3</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Positioning</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a:effectLst/>
                          <a:highlight>
                            <a:srgbClr val="00FFFF"/>
                          </a:highlight>
                        </a:rPr>
                        <a:t>Fading</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3</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a:effectLst/>
                        </a:rPr>
                        <a:t>CA measurements</a:t>
                      </a:r>
                      <a:endParaRPr lang="zh-CN" sz="12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highlight>
                            <a:srgbClr val="00FFFF"/>
                          </a:highlight>
                        </a:rPr>
                        <a:t>Fading, </a:t>
                      </a:r>
                      <a:r>
                        <a:rPr lang="en-US" sz="900" kern="100" dirty="0">
                          <a:solidFill>
                            <a:schemeClr val="dk1"/>
                          </a:solidFill>
                          <a:effectLst/>
                          <a:latin typeface="+mn-lt"/>
                          <a:ea typeface="+mn-ea"/>
                          <a:cs typeface="+mn-cs"/>
                        </a:rPr>
                        <a:t>AWGN</a:t>
                      </a:r>
                      <a:endParaRPr lang="zh-CN" sz="900" kern="100" dirty="0">
                        <a:solidFill>
                          <a:schemeClr val="dk1"/>
                        </a:solidFill>
                        <a:effectLst/>
                        <a:latin typeface="+mn-lt"/>
                        <a:ea typeface="+mn-ea"/>
                        <a:cs typeface="+mn-cs"/>
                      </a:endParaRPr>
                    </a:p>
                  </a:txBody>
                  <a:tcPr marL="68580" marR="68580" marT="0" marB="0"/>
                </a:tc>
                <a:tc>
                  <a:txBody>
                    <a:bodyPr/>
                    <a:lstStyle/>
                    <a:p>
                      <a:pPr algn="just">
                        <a:spcAft>
                          <a:spcPts val="0"/>
                        </a:spcAft>
                      </a:pPr>
                      <a:r>
                        <a:rPr lang="en-US" sz="900" kern="100" dirty="0">
                          <a:effectLst/>
                        </a:rPr>
                        <a:t>3, 4, 5</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just">
                        <a:spcAft>
                          <a:spcPts val="0"/>
                        </a:spcAft>
                      </a:pPr>
                      <a:r>
                        <a:rPr lang="en-US" sz="900" kern="100" dirty="0">
                          <a:effectLst/>
                        </a:rPr>
                        <a:t>DC measurements</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highlight>
                            <a:srgbClr val="00FFFF"/>
                          </a:highlight>
                        </a:rPr>
                        <a:t>Fading</a:t>
                      </a:r>
                      <a:endParaRPr lang="zh-CN" sz="12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900" kern="100" dirty="0">
                          <a:effectLst/>
                        </a:rPr>
                        <a:t>2, 4</a:t>
                      </a:r>
                      <a:endParaRPr lang="zh-CN" sz="12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8" name="Rectangle 1"/>
          <p:cNvSpPr>
            <a:spLocks noChangeArrowheads="1"/>
          </p:cNvSpPr>
          <p:nvPr/>
        </p:nvSpPr>
        <p:spPr bwMode="auto">
          <a:xfrm>
            <a:off x="686263" y="2778379"/>
            <a:ext cx="221502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90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LTE RRM</a:t>
            </a:r>
            <a:r>
              <a:rPr kumimoji="0" lang="en-GB" altLang="zh-CN" sz="900" i="1" u="none" strike="noStrike" cap="none" normalizeH="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test environments</a:t>
            </a:r>
            <a:endParaRPr kumimoji="0" lang="en-GB" altLang="zh-CN" sz="2000" i="1"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60851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Test Interface for </a:t>
            </a:r>
            <a:r>
              <a:rPr lang="en-US" altLang="zh-CN" sz="3600" b="1" dirty="0" err="1">
                <a:latin typeface="+mn-lt"/>
                <a:ea typeface="华文楷体" pitchFamily="2" charset="-122"/>
              </a:rPr>
              <a:t>mmW</a:t>
            </a:r>
            <a:endParaRPr lang="en-US" altLang="zh-CN" sz="3600" b="1" dirty="0">
              <a:latin typeface="+mn-lt"/>
              <a:ea typeface="华文楷体" pitchFamily="2" charset="-122"/>
            </a:endParaRPr>
          </a:p>
        </p:txBody>
      </p:sp>
      <p:sp>
        <p:nvSpPr>
          <p:cNvPr id="3" name="文本框 2"/>
          <p:cNvSpPr txBox="1"/>
          <p:nvPr/>
        </p:nvSpPr>
        <p:spPr>
          <a:xfrm>
            <a:off x="137591" y="900907"/>
            <a:ext cx="7344817" cy="1212640"/>
          </a:xfrm>
          <a:prstGeom prst="rect">
            <a:avLst/>
          </a:prstGeom>
          <a:solidFill>
            <a:srgbClr val="4AF48B"/>
          </a:solidFill>
        </p:spPr>
        <p:txBody>
          <a:bodyPr wrap="square" rtlCol="0">
            <a:spAutoFit/>
          </a:bodyPr>
          <a:lstStyle/>
          <a:p>
            <a:pPr marL="285750" lvl="1" indent="-285750">
              <a:lnSpc>
                <a:spcPct val="130000"/>
              </a:lnSpc>
              <a:buFont typeface="Arial" panose="020B0604020202020204" pitchFamily="34" charset="0"/>
              <a:buChar char="•"/>
            </a:pPr>
            <a:r>
              <a:rPr lang="en-US" altLang="zh-CN" sz="1400" dirty="0" smtClean="0"/>
              <a:t>UE test interface definition is very important for OTA test design, if the test system cannot control UE then test will be impossible.</a:t>
            </a:r>
          </a:p>
          <a:p>
            <a:pPr marL="285750" lvl="1" indent="-285750">
              <a:lnSpc>
                <a:spcPct val="130000"/>
              </a:lnSpc>
              <a:buFont typeface="Arial" panose="020B0604020202020204" pitchFamily="34" charset="0"/>
              <a:buChar char="•"/>
            </a:pPr>
            <a:r>
              <a:rPr lang="en-US" altLang="zh-CN" sz="1400" dirty="0" smtClean="0"/>
              <a:t>Some discussions happened during the NR AH meeting at high level, </a:t>
            </a:r>
            <a:r>
              <a:rPr lang="en-US" altLang="zh-CN" sz="1400" dirty="0" smtClean="0">
                <a:solidFill>
                  <a:srgbClr val="C00000"/>
                </a:solidFill>
              </a:rPr>
              <a:t>RAN5 may need to be involved in the test interface design at early stage.</a:t>
            </a:r>
            <a:endParaRPr lang="en-US" altLang="zh-CN" sz="1400" dirty="0">
              <a:solidFill>
                <a:srgbClr val="C00000"/>
              </a:solidFill>
            </a:endParaRPr>
          </a:p>
        </p:txBody>
      </p:sp>
      <p:pic>
        <p:nvPicPr>
          <p:cNvPr id="163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43" y="2209428"/>
            <a:ext cx="6408712" cy="342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58396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a:solidFill>
                  <a:srgbClr val="29303A"/>
                </a:solidFill>
                <a:ea typeface="华文行楷" pitchFamily="2" charset="-122"/>
              </a:rPr>
              <a:t>Tx</a:t>
            </a:r>
            <a:r>
              <a:rPr lang="en-US" altLang="zh-CN" sz="2000" dirty="0">
                <a:solidFill>
                  <a:srgbClr val="29303A"/>
                </a:solidFill>
                <a:ea typeface="华文行楷" pitchFamily="2" charset="-122"/>
              </a:rPr>
              <a:t> requirement</a:t>
            </a: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RRM  </a:t>
            </a: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a:solidFill>
                  <a:srgbClr val="3333FF"/>
                </a:solidFill>
                <a:ea typeface="华文行楷" pitchFamily="2" charset="-122"/>
              </a:rPr>
              <a:t>RAN5 affection</a:t>
            </a: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1987229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Observations</a:t>
            </a:r>
            <a:endParaRPr lang="en-US" altLang="zh-CN" sz="3600" b="1" dirty="0">
              <a:latin typeface="+mn-lt"/>
              <a:ea typeface="华文楷体" pitchFamily="2" charset="-122"/>
            </a:endParaRPr>
          </a:p>
        </p:txBody>
      </p:sp>
      <p:sp>
        <p:nvSpPr>
          <p:cNvPr id="4" name="文本框 3"/>
          <p:cNvSpPr txBox="1"/>
          <p:nvPr/>
        </p:nvSpPr>
        <p:spPr>
          <a:xfrm>
            <a:off x="137591" y="913284"/>
            <a:ext cx="7344817" cy="4573560"/>
          </a:xfrm>
          <a:prstGeom prst="rect">
            <a:avLst/>
          </a:prstGeom>
          <a:solidFill>
            <a:srgbClr val="4AF48B"/>
          </a:solidFill>
        </p:spPr>
        <p:txBody>
          <a:bodyPr wrap="square" rtlCol="0">
            <a:spAutoFit/>
          </a:bodyPr>
          <a:lstStyle/>
          <a:p>
            <a:pPr marL="0" lvl="1">
              <a:lnSpc>
                <a:spcPct val="130000"/>
              </a:lnSpc>
            </a:pPr>
            <a:r>
              <a:rPr lang="en-US" altLang="zh-CN" sz="1400" b="1" dirty="0" smtClean="0">
                <a:ea typeface="华文楷体" pitchFamily="2" charset="-122"/>
              </a:rPr>
              <a:t>Observation 1: </a:t>
            </a:r>
          </a:p>
          <a:p>
            <a:pPr marL="285750" lvl="1" indent="-285750">
              <a:lnSpc>
                <a:spcPct val="130000"/>
              </a:lnSpc>
              <a:buFont typeface="Arial" panose="020B0604020202020204" pitchFamily="34" charset="0"/>
              <a:buChar char="•"/>
            </a:pPr>
            <a:r>
              <a:rPr lang="en-US" altLang="zh-CN" sz="1400" dirty="0" smtClean="0"/>
              <a:t>Initially RAN5 discussed the time plan for NSA and SA options and conclude that the SA and NSA will start together. From RAN4 discussion it can be seen that there is no difference among SA/NSA </a:t>
            </a:r>
            <a:r>
              <a:rPr lang="en-US" altLang="zh-CN" sz="1400" dirty="0"/>
              <a:t>options </a:t>
            </a:r>
            <a:r>
              <a:rPr lang="en-US" altLang="zh-CN" sz="1400" dirty="0" smtClean="0"/>
              <a:t>for RF tests but have difference for some RRM tests case which have been discussed in previous slides. So </a:t>
            </a:r>
            <a:r>
              <a:rPr lang="en-US" altLang="zh-CN" sz="1400" b="1" u="sng" dirty="0" smtClean="0"/>
              <a:t>most of the work in RF group will be same for SA/NSA and the contents can be included in the same spec</a:t>
            </a:r>
            <a:r>
              <a:rPr lang="en-US" altLang="zh-CN" sz="1400" u="sng" dirty="0" smtClean="0"/>
              <a:t>.</a:t>
            </a:r>
          </a:p>
          <a:p>
            <a:pPr marL="0" lvl="1">
              <a:lnSpc>
                <a:spcPct val="130000"/>
              </a:lnSpc>
            </a:pPr>
            <a:endParaRPr lang="en-US" altLang="zh-CN" sz="1400" b="1" dirty="0" smtClean="0">
              <a:ea typeface="华文楷体" pitchFamily="2" charset="-122"/>
            </a:endParaRPr>
          </a:p>
          <a:p>
            <a:pPr marL="0" lvl="1">
              <a:lnSpc>
                <a:spcPct val="130000"/>
              </a:lnSpc>
            </a:pPr>
            <a:r>
              <a:rPr lang="en-US" altLang="zh-CN" sz="1400" b="1" dirty="0" smtClean="0">
                <a:ea typeface="华文楷体" pitchFamily="2" charset="-122"/>
              </a:rPr>
              <a:t>Observation 2: </a:t>
            </a:r>
            <a:endParaRPr lang="en-US" altLang="zh-CN" sz="1400" dirty="0" smtClean="0"/>
          </a:p>
          <a:p>
            <a:pPr marL="285750" lvl="1" indent="-285750">
              <a:lnSpc>
                <a:spcPct val="130000"/>
              </a:lnSpc>
              <a:buFont typeface="Arial" panose="020B0604020202020204" pitchFamily="34" charset="0"/>
              <a:buChar char="•"/>
            </a:pPr>
            <a:r>
              <a:rPr lang="en-US" altLang="zh-CN" sz="1400" dirty="0" smtClean="0"/>
              <a:t>Usually one to one mapping to RAN4 specs is good for reading and maintaining, we can use this principle as a start point. Considering the big difference between sub-6GHz and </a:t>
            </a:r>
            <a:r>
              <a:rPr lang="en-US" altLang="zh-CN" sz="1400" dirty="0" err="1" smtClean="0"/>
              <a:t>mmW</a:t>
            </a:r>
            <a:r>
              <a:rPr lang="en-US" altLang="zh-CN" sz="1400" dirty="0" smtClean="0"/>
              <a:t> in test environments and test requirements, </a:t>
            </a:r>
            <a:r>
              <a:rPr lang="en-US" altLang="zh-CN" sz="1400" b="1" u="sng" dirty="0" smtClean="0"/>
              <a:t>separate specs are preferred for sub-6GHz and </a:t>
            </a:r>
            <a:r>
              <a:rPr lang="en-US" altLang="zh-CN" sz="1400" b="1" u="sng" dirty="0" err="1" smtClean="0"/>
              <a:t>mmW</a:t>
            </a:r>
            <a:r>
              <a:rPr lang="en-US" altLang="zh-CN" sz="1400" dirty="0" smtClean="0"/>
              <a:t>.</a:t>
            </a:r>
          </a:p>
          <a:p>
            <a:pPr marL="285750" lvl="1" indent="-285750">
              <a:lnSpc>
                <a:spcPct val="130000"/>
              </a:lnSpc>
              <a:buFont typeface="Arial" panose="020B0604020202020204" pitchFamily="34" charset="0"/>
              <a:buChar char="•"/>
            </a:pPr>
            <a:endParaRPr lang="en-US" altLang="zh-CN" sz="1400" dirty="0" smtClean="0"/>
          </a:p>
          <a:p>
            <a:pPr marL="0" lvl="1">
              <a:lnSpc>
                <a:spcPct val="130000"/>
              </a:lnSpc>
            </a:pPr>
            <a:r>
              <a:rPr lang="en-US" altLang="zh-CN" sz="1400" b="1" dirty="0">
                <a:ea typeface="华文楷体" pitchFamily="2" charset="-122"/>
              </a:rPr>
              <a:t>Observation </a:t>
            </a:r>
            <a:r>
              <a:rPr lang="en-US" altLang="zh-CN" sz="1400" b="1" dirty="0" smtClean="0">
                <a:ea typeface="华文楷体" pitchFamily="2" charset="-122"/>
              </a:rPr>
              <a:t>3: </a:t>
            </a:r>
            <a:endParaRPr lang="en-US" altLang="zh-CN" sz="1400" dirty="0" smtClean="0"/>
          </a:p>
          <a:p>
            <a:pPr marL="285750" lvl="1" indent="-285750">
              <a:lnSpc>
                <a:spcPct val="130000"/>
              </a:lnSpc>
              <a:buFont typeface="Arial" panose="020B0604020202020204" pitchFamily="34" charset="0"/>
              <a:buChar char="•"/>
            </a:pPr>
            <a:r>
              <a:rPr lang="en-US" altLang="zh-CN" sz="1400" dirty="0" smtClean="0"/>
              <a:t>Based on the progress in RAN4, it can be expected that sub-6GHz requirements will come out earlier and RAN5 work could </a:t>
            </a:r>
            <a:r>
              <a:rPr lang="en-US" altLang="zh-CN" sz="1400" b="1" u="sng" dirty="0" smtClean="0"/>
              <a:t>focus on sub-6GHz at the beginning</a:t>
            </a:r>
            <a:r>
              <a:rPr lang="en-US" altLang="zh-CN" sz="1400" dirty="0" smtClean="0"/>
              <a:t>.</a:t>
            </a:r>
            <a:endParaRPr lang="en-US" altLang="zh-CN" sz="1400" dirty="0"/>
          </a:p>
        </p:txBody>
      </p:sp>
    </p:spTree>
    <p:extLst>
      <p:ext uri="{BB962C8B-B14F-4D97-AF65-F5344CB8AC3E}">
        <p14:creationId xmlns:p14="http://schemas.microsoft.com/office/powerpoint/2010/main" val="23782343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Issues to be discussed</a:t>
            </a:r>
            <a:endParaRPr lang="en-US" altLang="zh-CN" sz="3600" b="1" dirty="0">
              <a:latin typeface="+mn-lt"/>
              <a:ea typeface="华文楷体" pitchFamily="2" charset="-122"/>
            </a:endParaRPr>
          </a:p>
        </p:txBody>
      </p:sp>
      <p:sp>
        <p:nvSpPr>
          <p:cNvPr id="4" name="文本框 3"/>
          <p:cNvSpPr txBox="1"/>
          <p:nvPr/>
        </p:nvSpPr>
        <p:spPr>
          <a:xfrm>
            <a:off x="137591" y="985292"/>
            <a:ext cx="7344817" cy="4433521"/>
          </a:xfrm>
          <a:prstGeom prst="rect">
            <a:avLst/>
          </a:prstGeom>
          <a:solidFill>
            <a:srgbClr val="4AF48B"/>
          </a:solidFill>
        </p:spPr>
        <p:txBody>
          <a:bodyPr wrap="square" rtlCol="0">
            <a:spAutoFit/>
          </a:bodyPr>
          <a:lstStyle/>
          <a:p>
            <a:pPr marL="0" lvl="1">
              <a:lnSpc>
                <a:spcPct val="130000"/>
              </a:lnSpc>
            </a:pPr>
            <a:r>
              <a:rPr lang="en-US" altLang="zh-CN" sz="1400" b="1" dirty="0" smtClean="0">
                <a:ea typeface="华文楷体" pitchFamily="2" charset="-122"/>
              </a:rPr>
              <a:t>Issue </a:t>
            </a:r>
            <a:r>
              <a:rPr lang="en-US" altLang="zh-CN" sz="1400" b="1" dirty="0">
                <a:ea typeface="华文楷体" pitchFamily="2" charset="-122"/>
              </a:rPr>
              <a:t>1: </a:t>
            </a:r>
            <a:endParaRPr lang="en-US" altLang="zh-CN" sz="1400" dirty="0" smtClean="0"/>
          </a:p>
          <a:p>
            <a:pPr marL="285750" lvl="1" indent="-285750">
              <a:lnSpc>
                <a:spcPct val="130000"/>
              </a:lnSpc>
              <a:buFont typeface="Arial" panose="020B0604020202020204" pitchFamily="34" charset="0"/>
              <a:buChar char="•"/>
            </a:pPr>
            <a:r>
              <a:rPr lang="en-US" altLang="zh-CN" sz="1400" dirty="0" smtClean="0"/>
              <a:t>Does RAN5 need to introduce different specs for sub-6GHz and </a:t>
            </a:r>
            <a:r>
              <a:rPr lang="en-US" altLang="zh-CN" sz="1400" dirty="0" err="1" smtClean="0"/>
              <a:t>mmW</a:t>
            </a:r>
            <a:r>
              <a:rPr lang="en-US" altLang="zh-CN" sz="1400" dirty="0"/>
              <a:t> </a:t>
            </a:r>
            <a:r>
              <a:rPr lang="en-US" altLang="zh-CN" sz="1400" dirty="0" smtClean="0"/>
              <a:t>for RF, </a:t>
            </a:r>
            <a:r>
              <a:rPr lang="en-US" altLang="zh-CN" sz="1400" dirty="0" err="1" smtClean="0"/>
              <a:t>demod</a:t>
            </a:r>
            <a:r>
              <a:rPr lang="en-US" altLang="zh-CN" sz="1400" dirty="0"/>
              <a:t> </a:t>
            </a:r>
            <a:r>
              <a:rPr lang="en-US" altLang="zh-CN" sz="1400" dirty="0" smtClean="0"/>
              <a:t>and RRM as RAN4 discussing? If so then the spec might be:</a:t>
            </a:r>
          </a:p>
          <a:p>
            <a:pPr marL="642366" lvl="2" indent="-285750">
              <a:lnSpc>
                <a:spcPct val="130000"/>
              </a:lnSpc>
              <a:buFont typeface="Arial" panose="020B0604020202020204" pitchFamily="34" charset="0"/>
              <a:buChar char="•"/>
            </a:pPr>
            <a:r>
              <a:rPr lang="en-US" altLang="zh-CN" sz="1050" dirty="0" smtClean="0"/>
              <a:t>38.521-1a: Sub-6GHz RF, </a:t>
            </a:r>
            <a:r>
              <a:rPr lang="en-US" altLang="zh-CN" sz="1050" dirty="0" err="1" smtClean="0"/>
              <a:t>demod</a:t>
            </a:r>
            <a:endParaRPr lang="en-US" altLang="zh-CN" sz="1050" dirty="0" smtClean="0"/>
          </a:p>
          <a:p>
            <a:pPr marL="642366" lvl="2" indent="-285750">
              <a:lnSpc>
                <a:spcPct val="130000"/>
              </a:lnSpc>
              <a:buFont typeface="Arial" panose="020B0604020202020204" pitchFamily="34" charset="0"/>
              <a:buChar char="•"/>
            </a:pPr>
            <a:r>
              <a:rPr lang="en-US" altLang="zh-CN" sz="1050" dirty="0" smtClean="0"/>
              <a:t>38.521-1b: </a:t>
            </a:r>
            <a:r>
              <a:rPr lang="en-US" altLang="zh-CN" sz="1050" dirty="0" err="1" smtClean="0"/>
              <a:t>mmW</a:t>
            </a:r>
            <a:r>
              <a:rPr lang="en-US" altLang="zh-CN" sz="1050" dirty="0" smtClean="0"/>
              <a:t> </a:t>
            </a:r>
            <a:r>
              <a:rPr lang="en-US" altLang="zh-CN" sz="1050" dirty="0"/>
              <a:t>RF, </a:t>
            </a:r>
            <a:r>
              <a:rPr lang="en-US" altLang="zh-CN" sz="1050" dirty="0" err="1" smtClean="0"/>
              <a:t>demod</a:t>
            </a:r>
            <a:endParaRPr lang="en-US" altLang="zh-CN" sz="1050" dirty="0" smtClean="0"/>
          </a:p>
          <a:p>
            <a:pPr marL="642366" lvl="2" indent="-285750">
              <a:lnSpc>
                <a:spcPct val="130000"/>
              </a:lnSpc>
              <a:buFont typeface="Arial" panose="020B0604020202020204" pitchFamily="34" charset="0"/>
              <a:buChar char="•"/>
            </a:pPr>
            <a:r>
              <a:rPr lang="en-US" altLang="zh-CN" sz="1050" dirty="0"/>
              <a:t>38.521-2a: </a:t>
            </a:r>
            <a:r>
              <a:rPr lang="en-US" altLang="zh-CN" sz="1050" dirty="0" smtClean="0"/>
              <a:t>Sub-6GHz</a:t>
            </a:r>
            <a:endParaRPr lang="en-US" altLang="zh-CN" sz="1050" dirty="0"/>
          </a:p>
          <a:p>
            <a:pPr marL="642366" lvl="2" indent="-285750">
              <a:lnSpc>
                <a:spcPct val="130000"/>
              </a:lnSpc>
              <a:buFont typeface="Arial" panose="020B0604020202020204" pitchFamily="34" charset="0"/>
              <a:buChar char="•"/>
            </a:pPr>
            <a:r>
              <a:rPr lang="en-US" altLang="zh-CN" sz="1050" dirty="0"/>
              <a:t>38.521-2b: </a:t>
            </a:r>
            <a:r>
              <a:rPr lang="en-US" altLang="zh-CN" sz="1050" dirty="0" err="1" smtClean="0"/>
              <a:t>mmW</a:t>
            </a:r>
            <a:endParaRPr lang="en-US" altLang="zh-CN" sz="1050" dirty="0"/>
          </a:p>
          <a:p>
            <a:pPr marL="642366" lvl="2" indent="-285750">
              <a:lnSpc>
                <a:spcPct val="130000"/>
              </a:lnSpc>
              <a:buFont typeface="Arial" panose="020B0604020202020204" pitchFamily="34" charset="0"/>
              <a:buChar char="•"/>
            </a:pPr>
            <a:r>
              <a:rPr lang="en-US" altLang="zh-CN" sz="1050" dirty="0" smtClean="0"/>
              <a:t>38.521-3a</a:t>
            </a:r>
            <a:r>
              <a:rPr lang="en-US" altLang="zh-CN" sz="1050" dirty="0"/>
              <a:t>: Sub-6GHz </a:t>
            </a:r>
            <a:r>
              <a:rPr lang="en-US" altLang="zh-CN" sz="1050" dirty="0" smtClean="0"/>
              <a:t>RRM</a:t>
            </a:r>
            <a:endParaRPr lang="en-US" altLang="zh-CN" sz="1050" dirty="0"/>
          </a:p>
          <a:p>
            <a:pPr marL="642366" lvl="2" indent="-285750">
              <a:lnSpc>
                <a:spcPct val="130000"/>
              </a:lnSpc>
              <a:buFont typeface="Arial" panose="020B0604020202020204" pitchFamily="34" charset="0"/>
              <a:buChar char="•"/>
            </a:pPr>
            <a:r>
              <a:rPr lang="en-US" altLang="zh-CN" sz="1050" dirty="0" smtClean="0"/>
              <a:t>38.521-3b</a:t>
            </a:r>
            <a:r>
              <a:rPr lang="en-US" altLang="zh-CN" sz="1050" dirty="0"/>
              <a:t>: </a:t>
            </a:r>
            <a:r>
              <a:rPr lang="en-US" altLang="zh-CN" sz="1050" dirty="0" err="1"/>
              <a:t>mmW</a:t>
            </a:r>
            <a:r>
              <a:rPr lang="en-US" altLang="zh-CN" sz="1050" dirty="0"/>
              <a:t> </a:t>
            </a:r>
            <a:r>
              <a:rPr lang="en-US" altLang="zh-CN" sz="1050" dirty="0" smtClean="0"/>
              <a:t>RRM</a:t>
            </a:r>
            <a:endParaRPr lang="en-US" altLang="zh-CN" sz="1050" dirty="0"/>
          </a:p>
          <a:p>
            <a:pPr marL="0" lvl="1">
              <a:lnSpc>
                <a:spcPct val="130000"/>
              </a:lnSpc>
            </a:pPr>
            <a:r>
              <a:rPr lang="en-US" altLang="zh-CN" sz="1400" b="1" dirty="0">
                <a:ea typeface="华文楷体" pitchFamily="2" charset="-122"/>
              </a:rPr>
              <a:t>Issue </a:t>
            </a:r>
            <a:r>
              <a:rPr lang="en-US" altLang="zh-CN" sz="1400" b="1" dirty="0" smtClean="0">
                <a:ea typeface="华文楷体" pitchFamily="2" charset="-122"/>
              </a:rPr>
              <a:t>2: </a:t>
            </a:r>
            <a:endParaRPr lang="en-US" altLang="zh-CN" sz="1400" dirty="0" smtClean="0"/>
          </a:p>
          <a:p>
            <a:pPr marL="285750" lvl="1" indent="-285750">
              <a:lnSpc>
                <a:spcPct val="130000"/>
              </a:lnSpc>
              <a:buFont typeface="Arial" panose="020B0604020202020204" pitchFamily="34" charset="0"/>
              <a:buChar char="•"/>
            </a:pPr>
            <a:r>
              <a:rPr lang="en-US" altLang="zh-CN" sz="1400" dirty="0" smtClean="0"/>
              <a:t>Does test interface defined by RAN4 for </a:t>
            </a:r>
            <a:r>
              <a:rPr lang="en-US" altLang="zh-CN" sz="1400" dirty="0" err="1" smtClean="0"/>
              <a:t>mmW</a:t>
            </a:r>
            <a:r>
              <a:rPr lang="en-US" altLang="zh-CN" sz="1400" dirty="0" smtClean="0"/>
              <a:t> will affect RAN5 and </a:t>
            </a:r>
            <a:r>
              <a:rPr lang="en-US" altLang="zh-CN" sz="1400" dirty="0"/>
              <a:t>a</a:t>
            </a:r>
            <a:r>
              <a:rPr lang="en-US" altLang="zh-CN" sz="1400" dirty="0" smtClean="0"/>
              <a:t>t which level? If so, </a:t>
            </a:r>
            <a:r>
              <a:rPr lang="en-US" altLang="zh-CN" sz="1400" dirty="0"/>
              <a:t>d</a:t>
            </a:r>
            <a:r>
              <a:rPr lang="en-US" altLang="zh-CN" sz="1400" dirty="0" smtClean="0"/>
              <a:t>oes RAN5 need to be involved at this stage and how to work with RAN4, joint session or LS?</a:t>
            </a:r>
            <a:endParaRPr lang="en-US" altLang="zh-CN" sz="1400" dirty="0"/>
          </a:p>
          <a:p>
            <a:pPr marL="0" lvl="1">
              <a:lnSpc>
                <a:spcPct val="130000"/>
              </a:lnSpc>
            </a:pPr>
            <a:r>
              <a:rPr lang="en-US" altLang="zh-CN" sz="1400" b="1" dirty="0">
                <a:ea typeface="华文楷体" pitchFamily="2" charset="-122"/>
              </a:rPr>
              <a:t>Issue </a:t>
            </a:r>
            <a:r>
              <a:rPr lang="en-US" altLang="zh-CN" sz="1400" b="1" dirty="0" smtClean="0">
                <a:ea typeface="华文楷体" pitchFamily="2" charset="-122"/>
              </a:rPr>
              <a:t>3: </a:t>
            </a:r>
            <a:endParaRPr lang="en-US" altLang="zh-CN" sz="1400" dirty="0"/>
          </a:p>
          <a:p>
            <a:pPr marL="285750" lvl="1" indent="-285750">
              <a:lnSpc>
                <a:spcPct val="130000"/>
              </a:lnSpc>
              <a:buFont typeface="Arial" panose="020B0604020202020204" pitchFamily="34" charset="0"/>
              <a:buChar char="•"/>
            </a:pPr>
            <a:r>
              <a:rPr lang="en-US" altLang="zh-CN" sz="1400" dirty="0" smtClean="0"/>
              <a:t>NR has introduced several new bands but a lot of LTE+NR band combinations. How to handle the relation between test case and band combinations need to be discussed. Does the test case owner is responsible for introducing all the combinations or the band combination owners introduce them to all cases as RAN4 did?</a:t>
            </a:r>
            <a:endParaRPr lang="en-US" altLang="zh-CN" sz="1400" dirty="0"/>
          </a:p>
        </p:txBody>
      </p:sp>
    </p:spTree>
    <p:extLst>
      <p:ext uri="{BB962C8B-B14F-4D97-AF65-F5344CB8AC3E}">
        <p14:creationId xmlns:p14="http://schemas.microsoft.com/office/powerpoint/2010/main" val="4952967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bwMode="auto">
          <a:xfrm>
            <a:off x="1145704" y="1993404"/>
            <a:ext cx="5328592" cy="1400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spcBef>
                <a:spcPct val="20000"/>
              </a:spcBef>
              <a:defRPr/>
            </a:pPr>
            <a:r>
              <a:rPr lang="en-US" altLang="zh-CN" sz="6000" b="1" dirty="0" smtClean="0">
                <a:solidFill>
                  <a:srgbClr val="00B050"/>
                </a:solidFill>
                <a:latin typeface="华文楷体" pitchFamily="2" charset="-122"/>
                <a:ea typeface="华文楷体" pitchFamily="2" charset="-122"/>
              </a:rPr>
              <a:t>Thanks</a:t>
            </a:r>
            <a:endParaRPr lang="zh-CN" altLang="en-US" sz="6000" b="1" dirty="0">
              <a:solidFill>
                <a:srgbClr val="00B050"/>
              </a:solidFill>
              <a:latin typeface="华文楷体" pitchFamily="2" charset="-122"/>
              <a:ea typeface="华文楷体" pitchFamily="2" charset="-122"/>
            </a:endParaRPr>
          </a:p>
        </p:txBody>
      </p:sp>
    </p:spTree>
    <p:extLst>
      <p:ext uri="{BB962C8B-B14F-4D97-AF65-F5344CB8AC3E}">
        <p14:creationId xmlns:p14="http://schemas.microsoft.com/office/powerpoint/2010/main" val="3367407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06" y="806807"/>
            <a:ext cx="7633105" cy="1169551"/>
          </a:xfrm>
          <a:prstGeom prst="rect">
            <a:avLst/>
          </a:prstGeom>
          <a:solidFill>
            <a:srgbClr val="4AF48B"/>
          </a:solidFill>
        </p:spPr>
        <p:txBody>
          <a:bodyPr wrap="square" rtlCol="0">
            <a:spAutoFit/>
          </a:bodyPr>
          <a:lstStyle/>
          <a:p>
            <a:pPr marL="285750" indent="-285750">
              <a:buFont typeface="Arial" panose="020B0604020202020204" pitchFamily="34" charset="0"/>
              <a:buChar char="•"/>
            </a:pPr>
            <a:r>
              <a:rPr lang="en-US" altLang="zh-CN" sz="1400" dirty="0" smtClean="0"/>
              <a:t>RAN4 spec structure is important for RAN5 to plan the testing specs.</a:t>
            </a:r>
          </a:p>
          <a:p>
            <a:pPr marL="285750" indent="-285750">
              <a:buFont typeface="Arial" panose="020B0604020202020204" pitchFamily="34" charset="0"/>
              <a:buChar char="•"/>
            </a:pPr>
            <a:r>
              <a:rPr lang="en-US" altLang="zh-CN" sz="1400" dirty="0" smtClean="0"/>
              <a:t>From 3GPP website it seems there are four sections for RF/</a:t>
            </a:r>
            <a:r>
              <a:rPr lang="en-US" altLang="zh-CN" sz="1400" dirty="0" err="1" smtClean="0"/>
              <a:t>demod</a:t>
            </a:r>
            <a:r>
              <a:rPr lang="en-US" altLang="zh-CN" sz="1400" dirty="0" smtClean="0"/>
              <a:t>, i.e. 38.101, 38.101-1, 38.101-2, 38.101-3, but from the discussion in June NR AH, it seems the spec structures have not been decided in RAN4.</a:t>
            </a:r>
          </a:p>
          <a:p>
            <a:pPr marL="285750" indent="-285750">
              <a:buFont typeface="Arial" panose="020B0604020202020204" pitchFamily="34" charset="0"/>
              <a:buChar char="•"/>
            </a:pPr>
            <a:r>
              <a:rPr lang="en-US" altLang="zh-CN" sz="1400" dirty="0" smtClean="0"/>
              <a:t>Below are some options, different specs for sub-6GHz and </a:t>
            </a:r>
            <a:r>
              <a:rPr lang="en-US" altLang="zh-CN" sz="1400" dirty="0" err="1" smtClean="0"/>
              <a:t>mmW</a:t>
            </a:r>
            <a:r>
              <a:rPr lang="en-US" altLang="zh-CN" sz="1400" dirty="0" smtClean="0"/>
              <a:t> are expected.</a:t>
            </a:r>
            <a:endParaRPr lang="en-US" altLang="zh-CN" sz="1400" dirty="0"/>
          </a:p>
        </p:txBody>
      </p:sp>
      <p:pic>
        <p:nvPicPr>
          <p:cNvPr id="2050"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779" y="2065406"/>
            <a:ext cx="3350058" cy="1800206"/>
          </a:xfrm>
          <a:prstGeom prst="rect">
            <a:avLst/>
          </a:prstGeom>
          <a:noFill/>
          <a:ln>
            <a:noFill/>
          </a:ln>
          <a:effectLst>
            <a:glow rad="63500">
              <a:schemeClr val="accent2">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9078" y="2065406"/>
            <a:ext cx="3285298" cy="1800206"/>
          </a:xfrm>
          <a:prstGeom prst="rect">
            <a:avLst/>
          </a:prstGeom>
          <a:noFill/>
          <a:ln>
            <a:noFill/>
          </a:ln>
          <a:effectLst>
            <a:glow rad="63500">
              <a:schemeClr val="accent2">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8779" y="3947312"/>
            <a:ext cx="3350058" cy="1646492"/>
          </a:xfrm>
          <a:prstGeom prst="rect">
            <a:avLst/>
          </a:prstGeom>
          <a:noFill/>
          <a:ln>
            <a:noFill/>
          </a:ln>
          <a:effectLst>
            <a:glow rad="63500">
              <a:schemeClr val="accent2">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9078" y="3947312"/>
            <a:ext cx="3285298" cy="1646492"/>
          </a:xfrm>
          <a:prstGeom prst="rect">
            <a:avLst/>
          </a:prstGeom>
          <a:noFill/>
          <a:ln>
            <a:noFill/>
          </a:ln>
          <a:effectLst>
            <a:glow rad="63500">
              <a:schemeClr val="accent2">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a:ea typeface="华文楷体" pitchFamily="2" charset="-122"/>
              </a:rPr>
              <a:t>NR 38.101 structure</a:t>
            </a:r>
          </a:p>
        </p:txBody>
      </p:sp>
    </p:spTree>
    <p:extLst>
      <p:ext uri="{BB962C8B-B14F-4D97-AF65-F5344CB8AC3E}">
        <p14:creationId xmlns:p14="http://schemas.microsoft.com/office/powerpoint/2010/main" val="1299316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ea typeface="华文楷体" pitchFamily="2" charset="-122"/>
              </a:rPr>
              <a:t>NR 38.133 structure</a:t>
            </a:r>
          </a:p>
        </p:txBody>
      </p:sp>
      <p:pic>
        <p:nvPicPr>
          <p:cNvPr id="3" name="图片 2"/>
          <p:cNvPicPr>
            <a:picLocks noChangeAspect="1"/>
          </p:cNvPicPr>
          <p:nvPr/>
        </p:nvPicPr>
        <p:blipFill>
          <a:blip r:embed="rId2"/>
          <a:stretch>
            <a:fillRect/>
          </a:stretch>
        </p:blipFill>
        <p:spPr>
          <a:xfrm>
            <a:off x="3882008" y="2137420"/>
            <a:ext cx="2700040" cy="3258965"/>
          </a:xfrm>
          <a:prstGeom prst="rect">
            <a:avLst/>
          </a:prstGeom>
        </p:spPr>
      </p:pic>
      <p:pic>
        <p:nvPicPr>
          <p:cNvPr id="4" name="图片 3"/>
          <p:cNvPicPr>
            <a:picLocks noChangeAspect="1"/>
          </p:cNvPicPr>
          <p:nvPr/>
        </p:nvPicPr>
        <p:blipFill>
          <a:blip r:embed="rId3"/>
          <a:stretch>
            <a:fillRect/>
          </a:stretch>
        </p:blipFill>
        <p:spPr>
          <a:xfrm>
            <a:off x="929680" y="2137420"/>
            <a:ext cx="2674243" cy="3267564"/>
          </a:xfrm>
          <a:prstGeom prst="rect">
            <a:avLst/>
          </a:prstGeom>
        </p:spPr>
      </p:pic>
      <p:sp>
        <p:nvSpPr>
          <p:cNvPr id="7" name="文本框 6"/>
          <p:cNvSpPr txBox="1"/>
          <p:nvPr/>
        </p:nvSpPr>
        <p:spPr>
          <a:xfrm>
            <a:off x="137591" y="937870"/>
            <a:ext cx="7344817" cy="1052596"/>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smtClean="0"/>
              <a:t>At this moment the structure of TS38.133 is similar to 36.133. </a:t>
            </a:r>
          </a:p>
          <a:p>
            <a:pPr marL="285750" indent="-285750">
              <a:lnSpc>
                <a:spcPct val="130000"/>
              </a:lnSpc>
              <a:buFont typeface="Arial" panose="020B0604020202020204" pitchFamily="34" charset="0"/>
              <a:buChar char="•"/>
            </a:pPr>
            <a:r>
              <a:rPr lang="en-US" altLang="zh-CN" sz="1600" dirty="0" smtClean="0"/>
              <a:t>It seems conducted test and OTA test are all included in this spec. How to merge them is not clear.</a:t>
            </a:r>
          </a:p>
        </p:txBody>
      </p:sp>
    </p:spTree>
    <p:extLst>
      <p:ext uri="{BB962C8B-B14F-4D97-AF65-F5344CB8AC3E}">
        <p14:creationId xmlns:p14="http://schemas.microsoft.com/office/powerpoint/2010/main" val="4173018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bwMode="auto">
          <a:xfrm>
            <a:off x="1675037" y="1179586"/>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3333FF"/>
                </a:solidFill>
                <a:ea typeface="华文行楷" pitchFamily="2" charset="-122"/>
              </a:rPr>
              <a:t>      </a:t>
            </a:r>
            <a:r>
              <a:rPr lang="zh-CN" altLang="en-US" sz="2000" dirty="0" smtClean="0">
                <a:solidFill>
                  <a:srgbClr val="3333FF"/>
                </a:solidFill>
                <a:ea typeface="华文行楷" pitchFamily="2" charset="-122"/>
              </a:rPr>
              <a:t>   </a:t>
            </a:r>
            <a:r>
              <a:rPr lang="en-US" altLang="zh-CN" sz="2000" dirty="0">
                <a:solidFill>
                  <a:srgbClr val="29303A"/>
                </a:solidFill>
                <a:ea typeface="华文行楷" pitchFamily="2" charset="-122"/>
              </a:rPr>
              <a:t>Overall progress</a:t>
            </a:r>
          </a:p>
        </p:txBody>
      </p:sp>
      <p:grpSp>
        <p:nvGrpSpPr>
          <p:cNvPr id="6" name="组合 19"/>
          <p:cNvGrpSpPr>
            <a:grpSpLocks/>
          </p:cNvGrpSpPr>
          <p:nvPr/>
        </p:nvGrpSpPr>
        <p:grpSpPr bwMode="auto">
          <a:xfrm>
            <a:off x="1433737" y="1057300"/>
            <a:ext cx="503237" cy="507476"/>
            <a:chOff x="1029960" y="2769021"/>
            <a:chExt cx="504056" cy="601619"/>
          </a:xfrm>
        </p:grpSpPr>
        <p:sp>
          <p:nvSpPr>
            <p:cNvPr id="7" name="椭圆 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8" name="矩形 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1</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9" name="TextBox 6"/>
          <p:cNvSpPr txBox="1"/>
          <p:nvPr/>
        </p:nvSpPr>
        <p:spPr bwMode="auto">
          <a:xfrm>
            <a:off x="1675037" y="1732067"/>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b="1" dirty="0">
                <a:solidFill>
                  <a:srgbClr val="3333FF"/>
                </a:solidFill>
                <a:ea typeface="华文行楷" pitchFamily="2" charset="-122"/>
              </a:rPr>
              <a:t>General RF</a:t>
            </a:r>
          </a:p>
        </p:txBody>
      </p:sp>
      <p:grpSp>
        <p:nvGrpSpPr>
          <p:cNvPr id="10" name="组合 19"/>
          <p:cNvGrpSpPr>
            <a:grpSpLocks/>
          </p:cNvGrpSpPr>
          <p:nvPr/>
        </p:nvGrpSpPr>
        <p:grpSpPr bwMode="auto">
          <a:xfrm>
            <a:off x="1433737" y="1609781"/>
            <a:ext cx="503237" cy="507476"/>
            <a:chOff x="1029960" y="2769021"/>
            <a:chExt cx="504056" cy="601619"/>
          </a:xfrm>
        </p:grpSpPr>
        <p:sp>
          <p:nvSpPr>
            <p:cNvPr id="11" name="椭圆 1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2" name="矩形 1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2</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3" name="TextBox 6"/>
          <p:cNvSpPr txBox="1"/>
          <p:nvPr/>
        </p:nvSpPr>
        <p:spPr bwMode="auto">
          <a:xfrm>
            <a:off x="1675037" y="2306390"/>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err="1" smtClean="0">
                <a:solidFill>
                  <a:srgbClr val="29303A"/>
                </a:solidFill>
                <a:ea typeface="华文行楷" pitchFamily="2" charset="-122"/>
              </a:rPr>
              <a:t>Tx</a:t>
            </a:r>
            <a:r>
              <a:rPr lang="en-US" altLang="zh-CN" sz="2000" dirty="0" smtClean="0">
                <a:solidFill>
                  <a:srgbClr val="29303A"/>
                </a:solidFill>
                <a:ea typeface="华文行楷" pitchFamily="2" charset="-122"/>
              </a:rPr>
              <a:t> </a:t>
            </a:r>
            <a:r>
              <a:rPr lang="en-US" altLang="zh-CN" sz="2000" dirty="0">
                <a:solidFill>
                  <a:srgbClr val="29303A"/>
                </a:solidFill>
                <a:ea typeface="华文行楷" pitchFamily="2" charset="-122"/>
              </a:rPr>
              <a:t>requirement</a:t>
            </a:r>
            <a:endParaRPr lang="en-US" altLang="zh-CN" sz="2000" dirty="0">
              <a:solidFill>
                <a:srgbClr val="29303A"/>
              </a:solidFill>
              <a:latin typeface="+mj-lt"/>
              <a:ea typeface="华文行楷" pitchFamily="2" charset="-122"/>
            </a:endParaRPr>
          </a:p>
        </p:txBody>
      </p:sp>
      <p:grpSp>
        <p:nvGrpSpPr>
          <p:cNvPr id="14" name="组合 19"/>
          <p:cNvGrpSpPr>
            <a:grpSpLocks/>
          </p:cNvGrpSpPr>
          <p:nvPr/>
        </p:nvGrpSpPr>
        <p:grpSpPr bwMode="auto">
          <a:xfrm>
            <a:off x="1433737" y="2184104"/>
            <a:ext cx="503237" cy="507476"/>
            <a:chOff x="1029960" y="2769021"/>
            <a:chExt cx="504056" cy="601619"/>
          </a:xfrm>
        </p:grpSpPr>
        <p:sp>
          <p:nvSpPr>
            <p:cNvPr id="15" name="椭圆 14"/>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16" name="矩形 15"/>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3</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17" name="TextBox 6"/>
          <p:cNvSpPr txBox="1"/>
          <p:nvPr/>
        </p:nvSpPr>
        <p:spPr bwMode="auto">
          <a:xfrm>
            <a:off x="1675037" y="288565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Rx requirement</a:t>
            </a:r>
            <a:endParaRPr lang="en-US" altLang="zh-CN" sz="2000" dirty="0">
              <a:solidFill>
                <a:srgbClr val="29303A"/>
              </a:solidFill>
              <a:latin typeface="+mj-lt"/>
              <a:ea typeface="华文行楷" pitchFamily="2" charset="-122"/>
            </a:endParaRPr>
          </a:p>
        </p:txBody>
      </p:sp>
      <p:grpSp>
        <p:nvGrpSpPr>
          <p:cNvPr id="18" name="组合 19"/>
          <p:cNvGrpSpPr>
            <a:grpSpLocks/>
          </p:cNvGrpSpPr>
          <p:nvPr/>
        </p:nvGrpSpPr>
        <p:grpSpPr bwMode="auto">
          <a:xfrm>
            <a:off x="1433737" y="2763762"/>
            <a:ext cx="503237" cy="507476"/>
            <a:chOff x="1029960" y="2769021"/>
            <a:chExt cx="504056" cy="601619"/>
          </a:xfrm>
        </p:grpSpPr>
        <p:sp>
          <p:nvSpPr>
            <p:cNvPr id="19" name="椭圆 18"/>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0" name="矩形 19"/>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4</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1" name="TextBox 6"/>
          <p:cNvSpPr txBox="1"/>
          <p:nvPr/>
        </p:nvSpPr>
        <p:spPr bwMode="auto">
          <a:xfrm>
            <a:off x="1675037" y="3428652"/>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smtClean="0">
                <a:solidFill>
                  <a:srgbClr val="29303A"/>
                </a:solidFill>
                <a:ea typeface="华文行楷" pitchFamily="2" charset="-122"/>
              </a:rPr>
              <a:t>RRM  </a:t>
            </a:r>
            <a:endParaRPr lang="en-US" altLang="zh-CN" sz="2000" dirty="0">
              <a:solidFill>
                <a:srgbClr val="29303A"/>
              </a:solidFill>
              <a:latin typeface="+mj-lt"/>
              <a:ea typeface="华文行楷" pitchFamily="2" charset="-122"/>
            </a:endParaRPr>
          </a:p>
        </p:txBody>
      </p:sp>
      <p:grpSp>
        <p:nvGrpSpPr>
          <p:cNvPr id="22" name="组合 19"/>
          <p:cNvGrpSpPr>
            <a:grpSpLocks/>
          </p:cNvGrpSpPr>
          <p:nvPr/>
        </p:nvGrpSpPr>
        <p:grpSpPr bwMode="auto">
          <a:xfrm>
            <a:off x="1433737" y="3339826"/>
            <a:ext cx="503237" cy="507476"/>
            <a:chOff x="1029960" y="2769021"/>
            <a:chExt cx="504056" cy="601619"/>
          </a:xfrm>
        </p:grpSpPr>
        <p:sp>
          <p:nvSpPr>
            <p:cNvPr id="23" name="椭圆 22"/>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4" name="矩形 23"/>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5</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5" name="TextBox 6"/>
          <p:cNvSpPr txBox="1"/>
          <p:nvPr/>
        </p:nvSpPr>
        <p:spPr bwMode="auto">
          <a:xfrm>
            <a:off x="1675037" y="3968161"/>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Testability</a:t>
            </a:r>
            <a:endParaRPr lang="en-US" altLang="zh-CN" sz="2000" dirty="0">
              <a:solidFill>
                <a:srgbClr val="29303A"/>
              </a:solidFill>
              <a:latin typeface="+mj-lt"/>
              <a:ea typeface="华文行楷" pitchFamily="2" charset="-122"/>
            </a:endParaRPr>
          </a:p>
        </p:txBody>
      </p:sp>
      <p:grpSp>
        <p:nvGrpSpPr>
          <p:cNvPr id="26" name="组合 19"/>
          <p:cNvGrpSpPr>
            <a:grpSpLocks/>
          </p:cNvGrpSpPr>
          <p:nvPr/>
        </p:nvGrpSpPr>
        <p:grpSpPr bwMode="auto">
          <a:xfrm>
            <a:off x="1433737" y="3915890"/>
            <a:ext cx="503237" cy="507476"/>
            <a:chOff x="1029960" y="2769021"/>
            <a:chExt cx="504056" cy="601619"/>
          </a:xfrm>
        </p:grpSpPr>
        <p:sp>
          <p:nvSpPr>
            <p:cNvPr id="27" name="椭圆 26"/>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28" name="矩形 27"/>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6</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
        <p:nvSpPr>
          <p:cNvPr id="29" name="TextBox 6"/>
          <p:cNvSpPr txBox="1"/>
          <p:nvPr/>
        </p:nvSpPr>
        <p:spPr bwMode="auto">
          <a:xfrm>
            <a:off x="1675037" y="4540805"/>
            <a:ext cx="4414316" cy="410036"/>
          </a:xfrm>
          <a:prstGeom prst="roundRect">
            <a:avLst>
              <a:gd name="adj" fmla="val 0"/>
            </a:avLst>
          </a:prstGeom>
          <a:noFill/>
          <a:ln w="12700">
            <a:solidFill>
              <a:schemeClr val="bg1">
                <a:lumMod val="65000"/>
              </a:schemeClr>
            </a:solidFill>
          </a:ln>
        </p:spPr>
        <p:txBody>
          <a:bodyPr wrap="none" anchor="ctr"/>
          <a:lstStyle/>
          <a:p>
            <a:pPr>
              <a:lnSpc>
                <a:spcPct val="130000"/>
              </a:lnSpc>
              <a:defRPr/>
            </a:pPr>
            <a:r>
              <a:rPr lang="zh-CN" altLang="en-US" sz="2000" dirty="0">
                <a:solidFill>
                  <a:srgbClr val="29303A"/>
                </a:solidFill>
                <a:ea typeface="华文行楷" pitchFamily="2" charset="-122"/>
              </a:rPr>
              <a:t>     </a:t>
            </a:r>
            <a:r>
              <a:rPr lang="zh-CN" altLang="en-US" sz="2000" dirty="0" smtClean="0">
                <a:solidFill>
                  <a:srgbClr val="29303A"/>
                </a:solidFill>
                <a:ea typeface="华文行楷" pitchFamily="2" charset="-122"/>
              </a:rPr>
              <a:t>    </a:t>
            </a:r>
            <a:r>
              <a:rPr lang="en-US" altLang="zh-CN" sz="2000" dirty="0">
                <a:solidFill>
                  <a:srgbClr val="29303A"/>
                </a:solidFill>
                <a:ea typeface="华文行楷" pitchFamily="2" charset="-122"/>
              </a:rPr>
              <a:t>RAN5 affection</a:t>
            </a:r>
            <a:endParaRPr lang="en-US" altLang="zh-CN" sz="2000" dirty="0">
              <a:solidFill>
                <a:srgbClr val="29303A"/>
              </a:solidFill>
              <a:latin typeface="+mj-lt"/>
              <a:ea typeface="华文行楷" pitchFamily="2" charset="-122"/>
            </a:endParaRPr>
          </a:p>
        </p:txBody>
      </p:sp>
      <p:grpSp>
        <p:nvGrpSpPr>
          <p:cNvPr id="30" name="组合 19"/>
          <p:cNvGrpSpPr>
            <a:grpSpLocks/>
          </p:cNvGrpSpPr>
          <p:nvPr/>
        </p:nvGrpSpPr>
        <p:grpSpPr bwMode="auto">
          <a:xfrm>
            <a:off x="1433737" y="4488534"/>
            <a:ext cx="503237" cy="507476"/>
            <a:chOff x="1029960" y="2769021"/>
            <a:chExt cx="504056" cy="601619"/>
          </a:xfrm>
        </p:grpSpPr>
        <p:sp>
          <p:nvSpPr>
            <p:cNvPr id="31" name="椭圆 30"/>
            <p:cNvSpPr/>
            <p:nvPr/>
          </p:nvSpPr>
          <p:spPr>
            <a:xfrm>
              <a:off x="1029960" y="2866584"/>
              <a:ext cx="504056" cy="504056"/>
            </a:xfrm>
            <a:prstGeom prst="ellipse">
              <a:avLst/>
            </a:prstGeom>
            <a:solidFill>
              <a:srgbClr val="558ED5"/>
            </a:solidFill>
            <a:ln>
              <a:solidFill>
                <a:schemeClr val="bg1">
                  <a:lumMod val="85000"/>
                </a:schemeClr>
              </a:solid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914099">
                <a:defRPr/>
              </a:pPr>
              <a:endParaRPr lang="zh-CN" altLang="en-US" sz="2400" b="1" dirty="0">
                <a:solidFill>
                  <a:schemeClr val="bg1">
                    <a:alpha val="99000"/>
                  </a:schemeClr>
                </a:solidFill>
                <a:latin typeface="Aharoni" pitchFamily="2" charset="-79"/>
                <a:cs typeface="Aharoni" pitchFamily="2" charset="-79"/>
              </a:endParaRPr>
            </a:p>
          </p:txBody>
        </p:sp>
        <p:sp>
          <p:nvSpPr>
            <p:cNvPr id="32" name="矩形 31"/>
            <p:cNvSpPr/>
            <p:nvPr/>
          </p:nvSpPr>
          <p:spPr>
            <a:xfrm>
              <a:off x="1115738" y="2769021"/>
              <a:ext cx="313415" cy="547310"/>
            </a:xfrm>
            <a:prstGeom prst="rect">
              <a:avLst/>
            </a:prstGeom>
          </p:spPr>
          <p:txBody>
            <a:bodyPr wrap="none">
              <a:spAutoFit/>
            </a:bodyPr>
            <a:lstStyle/>
            <a:p>
              <a:pPr algn="ctr" defTabSz="914099">
                <a:defRPr/>
              </a:pPr>
              <a:r>
                <a:rPr lang="en-US" altLang="zh-CN"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rPr>
                <a:t>7</a:t>
              </a:r>
              <a:endParaRPr lang="zh-CN" altLang="en-US" sz="2400" b="1" dirty="0">
                <a:solidFill>
                  <a:schemeClr val="bg1">
                    <a:alpha val="99000"/>
                  </a:schemeClr>
                </a:solidFill>
                <a:effectLst>
                  <a:outerShdw blurRad="38100" dist="38100" dir="2700000" algn="tl">
                    <a:srgbClr val="000000">
                      <a:alpha val="43137"/>
                    </a:srgbClr>
                  </a:outerShdw>
                </a:effectLst>
                <a:latin typeface="Aharoni" pitchFamily="2" charset="-79"/>
                <a:cs typeface="Aharoni" pitchFamily="2" charset="-79"/>
              </a:endParaRPr>
            </a:p>
          </p:txBody>
        </p:sp>
      </p:grpSp>
    </p:spTree>
    <p:extLst>
      <p:ext uri="{BB962C8B-B14F-4D97-AF65-F5344CB8AC3E}">
        <p14:creationId xmlns:p14="http://schemas.microsoft.com/office/powerpoint/2010/main" val="3483293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NR frequency ranges</a:t>
            </a:r>
          </a:p>
        </p:txBody>
      </p:sp>
      <p:sp>
        <p:nvSpPr>
          <p:cNvPr id="3" name="文本框 2"/>
          <p:cNvSpPr txBox="1"/>
          <p:nvPr/>
        </p:nvSpPr>
        <p:spPr>
          <a:xfrm>
            <a:off x="209599" y="2281436"/>
            <a:ext cx="7200801" cy="2310312"/>
          </a:xfrm>
          <a:prstGeom prst="rect">
            <a:avLst/>
          </a:prstGeom>
          <a:noFill/>
          <a:ln>
            <a:solidFill>
              <a:schemeClr val="tx1"/>
            </a:solidFill>
            <a:prstDash val="solid"/>
          </a:ln>
        </p:spPr>
        <p:txBody>
          <a:bodyPr wrap="square" rtlCol="0">
            <a:spAutoFit/>
          </a:bodyPr>
          <a:lstStyle/>
          <a:p>
            <a:pPr marL="642366" lvl="1" indent="-285750">
              <a:lnSpc>
                <a:spcPct val="130000"/>
              </a:lnSpc>
              <a:buFont typeface="Arial" panose="020B0604020202020204" pitchFamily="34" charset="0"/>
              <a:buChar char="•"/>
            </a:pPr>
            <a:r>
              <a:rPr lang="en-US" altLang="zh-CN" sz="1400" dirty="0" smtClean="0"/>
              <a:t>For </a:t>
            </a:r>
            <a:r>
              <a:rPr lang="en-US" altLang="zh-CN" sz="1400" dirty="0"/>
              <a:t>the sub-6GHz </a:t>
            </a:r>
            <a:r>
              <a:rPr lang="en-US" altLang="zh-CN" sz="1400" u="sng" dirty="0" err="1"/>
              <a:t>refarming</a:t>
            </a:r>
            <a:r>
              <a:rPr lang="en-US" altLang="zh-CN" sz="1400" u="sng" dirty="0"/>
              <a:t> bands</a:t>
            </a:r>
            <a:r>
              <a:rPr lang="en-US" altLang="zh-CN" sz="1400" dirty="0"/>
              <a:t>, Band 1,3,7,8,20,28,41,66,70 are introduced for NR based on operator </a:t>
            </a:r>
            <a:r>
              <a:rPr lang="en-US" altLang="zh-CN" sz="1400" dirty="0" err="1"/>
              <a:t>refarming</a:t>
            </a:r>
            <a:r>
              <a:rPr lang="en-US" altLang="zh-CN" sz="1400" dirty="0"/>
              <a:t> plan. </a:t>
            </a:r>
          </a:p>
          <a:p>
            <a:pPr marL="642366" lvl="1" indent="-285750">
              <a:lnSpc>
                <a:spcPct val="130000"/>
              </a:lnSpc>
              <a:buFont typeface="Arial" panose="020B0604020202020204" pitchFamily="34" charset="0"/>
              <a:buChar char="•"/>
            </a:pPr>
            <a:r>
              <a:rPr lang="en-US" altLang="zh-CN" sz="1400" dirty="0"/>
              <a:t>For the sub-6GHz </a:t>
            </a:r>
            <a:r>
              <a:rPr lang="en-US" altLang="zh-CN" sz="1400" u="sng" dirty="0"/>
              <a:t>new bands</a:t>
            </a:r>
            <a:r>
              <a:rPr lang="en-US" altLang="zh-CN" sz="1400" dirty="0"/>
              <a:t>, 3.3-4.2GHz and 4.4-4.99GHz are the most popular frequencies which may be divided into several new bands based on the real deploy plans in different areas;</a:t>
            </a:r>
          </a:p>
          <a:p>
            <a:pPr marL="642366" lvl="1" indent="-285750">
              <a:lnSpc>
                <a:spcPct val="130000"/>
              </a:lnSpc>
              <a:buFont typeface="Arial" panose="020B0604020202020204" pitchFamily="34" charset="0"/>
              <a:buChar char="•"/>
            </a:pPr>
            <a:r>
              <a:rPr lang="en-US" altLang="zh-CN" sz="1400" dirty="0"/>
              <a:t>For </a:t>
            </a:r>
            <a:r>
              <a:rPr lang="en-US" altLang="zh-CN" sz="1400" u="sng" dirty="0" err="1"/>
              <a:t>mmW</a:t>
            </a:r>
            <a:r>
              <a:rPr lang="en-US" altLang="zh-CN" sz="1400" dirty="0"/>
              <a:t>, 24.25-29.5GHz, </a:t>
            </a:r>
            <a:r>
              <a:rPr lang="en-GB" altLang="zh-CN" sz="1400" dirty="0"/>
              <a:t>31.8-33.4GHz and 37-40GHz are the potential deploy frequencies. Most likely these frequencies will be used for NSA deploy scenario and worked with LTE.</a:t>
            </a:r>
            <a:endParaRPr lang="en-US" altLang="zh-CN" sz="1400" dirty="0"/>
          </a:p>
        </p:txBody>
      </p:sp>
      <p:sp>
        <p:nvSpPr>
          <p:cNvPr id="4" name="文本框 3"/>
          <p:cNvSpPr txBox="1"/>
          <p:nvPr/>
        </p:nvSpPr>
        <p:spPr>
          <a:xfrm>
            <a:off x="137591" y="1201316"/>
            <a:ext cx="7344816" cy="706604"/>
          </a:xfrm>
          <a:prstGeom prst="rect">
            <a:avLst/>
          </a:prstGeom>
          <a:solidFill>
            <a:srgbClr val="4AF48B"/>
          </a:solidFill>
        </p:spPr>
        <p:txBody>
          <a:bodyPr wrap="square" rtlCol="0">
            <a:spAutoFit/>
          </a:bodyPr>
          <a:lstStyle/>
          <a:p>
            <a:pPr>
              <a:lnSpc>
                <a:spcPct val="130000"/>
              </a:lnSpc>
            </a:pPr>
            <a:r>
              <a:rPr lang="en-US" altLang="zh-CN" sz="1600" dirty="0"/>
              <a:t>NR bands include legacy </a:t>
            </a:r>
            <a:r>
              <a:rPr lang="en-US" altLang="zh-CN" sz="1600" b="1" dirty="0" err="1">
                <a:solidFill>
                  <a:srgbClr val="3333FF"/>
                </a:solidFill>
              </a:rPr>
              <a:t>refarming</a:t>
            </a:r>
            <a:r>
              <a:rPr lang="en-US" altLang="zh-CN" sz="1600" b="1" dirty="0">
                <a:solidFill>
                  <a:srgbClr val="3333FF"/>
                </a:solidFill>
              </a:rPr>
              <a:t> bands </a:t>
            </a:r>
            <a:r>
              <a:rPr lang="en-US" altLang="zh-CN" sz="1600" dirty="0"/>
              <a:t>and </a:t>
            </a:r>
            <a:r>
              <a:rPr lang="en-US" altLang="zh-CN" sz="1600" b="1" dirty="0">
                <a:solidFill>
                  <a:srgbClr val="3333FF"/>
                </a:solidFill>
              </a:rPr>
              <a:t>new bands</a:t>
            </a:r>
            <a:r>
              <a:rPr lang="en-US" altLang="zh-CN" sz="1600" dirty="0"/>
              <a:t>. The new bands include </a:t>
            </a:r>
            <a:r>
              <a:rPr lang="en-US" altLang="zh-CN" sz="1600" b="1" dirty="0">
                <a:solidFill>
                  <a:srgbClr val="3333FF"/>
                </a:solidFill>
              </a:rPr>
              <a:t>sub-6GHz NR </a:t>
            </a:r>
            <a:r>
              <a:rPr lang="en-US" altLang="zh-CN" sz="1600" dirty="0"/>
              <a:t>frequencies and </a:t>
            </a:r>
            <a:r>
              <a:rPr lang="en-US" altLang="zh-CN" sz="1600" b="1" dirty="0" err="1">
                <a:solidFill>
                  <a:srgbClr val="3333FF"/>
                </a:solidFill>
              </a:rPr>
              <a:t>mmW</a:t>
            </a:r>
            <a:r>
              <a:rPr lang="en-US" altLang="zh-CN" sz="1600" dirty="0"/>
              <a:t> frequencies.</a:t>
            </a:r>
          </a:p>
        </p:txBody>
      </p:sp>
    </p:spTree>
    <p:extLst>
      <p:ext uri="{BB962C8B-B14F-4D97-AF65-F5344CB8AC3E}">
        <p14:creationId xmlns:p14="http://schemas.microsoft.com/office/powerpoint/2010/main" val="23754740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Band numbering has been decided</a:t>
            </a:r>
          </a:p>
        </p:txBody>
      </p:sp>
      <p:sp>
        <p:nvSpPr>
          <p:cNvPr id="3" name="文本框 2"/>
          <p:cNvSpPr txBox="1"/>
          <p:nvPr/>
        </p:nvSpPr>
        <p:spPr>
          <a:xfrm>
            <a:off x="65584" y="1013255"/>
            <a:ext cx="7416824" cy="338554"/>
          </a:xfrm>
          <a:prstGeom prst="rect">
            <a:avLst/>
          </a:prstGeom>
          <a:solidFill>
            <a:srgbClr val="4AF48B"/>
          </a:solidFill>
        </p:spPr>
        <p:txBody>
          <a:bodyPr wrap="square" rtlCol="0">
            <a:spAutoFit/>
          </a:bodyPr>
          <a:lstStyle/>
          <a:p>
            <a:r>
              <a:rPr lang="en-US" altLang="zh-CN" sz="1600" dirty="0"/>
              <a:t>NR bands include </a:t>
            </a:r>
            <a:r>
              <a:rPr lang="en-US" altLang="zh-CN" sz="1600" dirty="0" err="1"/>
              <a:t>refarming</a:t>
            </a:r>
            <a:r>
              <a:rPr lang="en-US" altLang="zh-CN" sz="1600" dirty="0"/>
              <a:t> bands and new bands, the numbering rule are different. </a:t>
            </a:r>
          </a:p>
        </p:txBody>
      </p:sp>
      <p:sp>
        <p:nvSpPr>
          <p:cNvPr id="5" name="矩形 4"/>
          <p:cNvSpPr/>
          <p:nvPr/>
        </p:nvSpPr>
        <p:spPr>
          <a:xfrm>
            <a:off x="137592" y="1487802"/>
            <a:ext cx="7272808" cy="3673954"/>
          </a:xfrm>
          <a:prstGeom prst="rect">
            <a:avLst/>
          </a:prstGeom>
          <a:ln>
            <a:solidFill>
              <a:schemeClr val="bg1">
                <a:lumMod val="50000"/>
              </a:schemeClr>
            </a:solidFill>
          </a:ln>
        </p:spPr>
        <p:txBody>
          <a:bodyPr wrap="square">
            <a:spAutoFit/>
          </a:bodyPr>
          <a:lstStyle/>
          <a:p>
            <a:pPr marL="342900" indent="-342900" algn="just">
              <a:lnSpc>
                <a:spcPct val="130000"/>
              </a:lnSpc>
              <a:spcAft>
                <a:spcPts val="0"/>
              </a:spcAft>
              <a:buFont typeface="Arial" panose="020B0604020202020204" pitchFamily="34" charset="0"/>
              <a:buChar char="•"/>
              <a:tabLst>
                <a:tab pos="457200" algn="l"/>
                <a:tab pos="914400" algn="l"/>
              </a:tabLst>
            </a:pPr>
            <a:r>
              <a:rPr lang="en-US" altLang="zh-CN" sz="1200" b="1" dirty="0"/>
              <a:t>For NR in LTE </a:t>
            </a:r>
            <a:r>
              <a:rPr lang="zh-CN" altLang="zh-CN" sz="1200" b="1" dirty="0">
                <a:solidFill>
                  <a:srgbClr val="3333FF"/>
                </a:solidFill>
              </a:rPr>
              <a:t>“</a:t>
            </a:r>
            <a:r>
              <a:rPr lang="en-US" altLang="zh-CN" sz="1200" b="1" dirty="0" err="1">
                <a:solidFill>
                  <a:srgbClr val="3333FF"/>
                </a:solidFill>
              </a:rPr>
              <a:t>refarming</a:t>
            </a:r>
            <a:r>
              <a:rPr lang="zh-CN" altLang="zh-CN" sz="1200" b="1" dirty="0">
                <a:solidFill>
                  <a:srgbClr val="3333FF"/>
                </a:solidFill>
              </a:rPr>
              <a:t>”</a:t>
            </a:r>
            <a:r>
              <a:rPr lang="en-US" altLang="zh-CN" sz="1200" b="1" dirty="0">
                <a:solidFill>
                  <a:srgbClr val="3333FF"/>
                </a:solidFill>
              </a:rPr>
              <a:t> bands</a:t>
            </a:r>
            <a:r>
              <a:rPr lang="en-US" altLang="zh-CN" sz="1200" b="1" dirty="0"/>
              <a:t>, reuse LTE band numbers for NR</a:t>
            </a:r>
            <a:endParaRPr lang="zh-CN" altLang="zh-CN" sz="1200" b="1"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Use prefix </a:t>
            </a:r>
            <a:r>
              <a:rPr lang="zh-CN" altLang="zh-CN" sz="1200" dirty="0"/>
              <a:t>“</a:t>
            </a:r>
            <a:r>
              <a:rPr lang="en-US" altLang="zh-CN" sz="1200" dirty="0"/>
              <a:t>n</a:t>
            </a:r>
            <a:r>
              <a:rPr lang="zh-CN" altLang="zh-CN" sz="1200" dirty="0"/>
              <a:t>”</a:t>
            </a:r>
            <a:r>
              <a:rPr lang="en-US" altLang="zh-CN" sz="1200" dirty="0"/>
              <a:t> to differentiate from LTE bands</a:t>
            </a:r>
            <a:endParaRPr lang="zh-CN" altLang="zh-CN" sz="1200"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Ex. LTE Band 1 </a:t>
            </a:r>
            <a:r>
              <a:rPr lang="en-US" altLang="zh-CN" sz="1200" dirty="0">
                <a:sym typeface="Wingdings" panose="05000000000000000000" pitchFamily="2" charset="2"/>
              </a:rPr>
              <a:t></a:t>
            </a:r>
            <a:r>
              <a:rPr lang="en-US" altLang="zh-CN" sz="1200" dirty="0"/>
              <a:t> NR Band </a:t>
            </a:r>
            <a:r>
              <a:rPr lang="zh-CN" altLang="zh-CN" sz="1200" dirty="0"/>
              <a:t>“</a:t>
            </a:r>
            <a:r>
              <a:rPr lang="en-US" altLang="zh-CN" sz="1200" dirty="0"/>
              <a:t>n1</a:t>
            </a:r>
            <a:r>
              <a:rPr lang="zh-CN" altLang="zh-CN" sz="1200" dirty="0"/>
              <a:t>”</a:t>
            </a:r>
          </a:p>
          <a:p>
            <a:pPr marL="342900" indent="-342900" algn="just">
              <a:lnSpc>
                <a:spcPct val="130000"/>
              </a:lnSpc>
              <a:spcAft>
                <a:spcPts val="0"/>
              </a:spcAft>
              <a:buFont typeface="Arial" panose="020B0604020202020204" pitchFamily="34" charset="0"/>
              <a:buChar char="•"/>
              <a:tabLst>
                <a:tab pos="457200" algn="l"/>
                <a:tab pos="914400" algn="l"/>
              </a:tabLst>
            </a:pPr>
            <a:endParaRPr lang="en-US" altLang="zh-CN" sz="1200" dirty="0"/>
          </a:p>
          <a:p>
            <a:pPr marL="342900" indent="-342900" algn="just">
              <a:lnSpc>
                <a:spcPct val="130000"/>
              </a:lnSpc>
              <a:spcAft>
                <a:spcPts val="0"/>
              </a:spcAft>
              <a:buFont typeface="Arial" panose="020B0604020202020204" pitchFamily="34" charset="0"/>
              <a:buChar char="•"/>
              <a:tabLst>
                <a:tab pos="457200" algn="l"/>
                <a:tab pos="914400" algn="l"/>
              </a:tabLst>
            </a:pPr>
            <a:r>
              <a:rPr lang="en-US" altLang="zh-CN" sz="1200" b="1" dirty="0">
                <a:solidFill>
                  <a:srgbClr val="3333FF"/>
                </a:solidFill>
              </a:rPr>
              <a:t>New bands </a:t>
            </a:r>
            <a:r>
              <a:rPr lang="en-US" altLang="zh-CN" sz="1200" b="1" dirty="0"/>
              <a:t>for NR are assigned band numbers on a </a:t>
            </a:r>
            <a:r>
              <a:rPr lang="zh-CN" altLang="zh-CN" sz="1200" b="1" dirty="0"/>
              <a:t>“</a:t>
            </a:r>
            <a:r>
              <a:rPr lang="en-US" altLang="zh-CN" sz="1200" b="1" dirty="0"/>
              <a:t>first come first served</a:t>
            </a:r>
            <a:r>
              <a:rPr lang="zh-CN" altLang="zh-CN" sz="1200" b="1" dirty="0"/>
              <a:t>”</a:t>
            </a:r>
            <a:r>
              <a:rPr lang="en-US" altLang="zh-CN" sz="1200" b="1" dirty="0"/>
              <a:t> basis in reserved ranges regardless of duplex mode or RAT </a:t>
            </a:r>
            <a:endParaRPr lang="zh-CN" altLang="zh-CN" sz="1200" b="1"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Reserved range is 65-256 for new LTE (FDD) and new NR sub6 bands, 257-512 for NR </a:t>
            </a:r>
            <a:r>
              <a:rPr lang="en-US" altLang="zh-CN" sz="1200" dirty="0" err="1"/>
              <a:t>mmW</a:t>
            </a:r>
            <a:r>
              <a:rPr lang="en-US" altLang="zh-CN" sz="1200" dirty="0"/>
              <a:t> bands</a:t>
            </a:r>
            <a:endParaRPr lang="zh-CN" altLang="zh-CN" sz="1200"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New LTE only TDD band can use band number from existing LTE TDD numbering space until all numbers up to 63 are used and after that from 65-256 space.</a:t>
            </a:r>
            <a:endParaRPr lang="zh-CN" altLang="zh-CN" sz="1200" dirty="0"/>
          </a:p>
          <a:p>
            <a:pPr marL="342900" indent="-342900" algn="just">
              <a:lnSpc>
                <a:spcPct val="130000"/>
              </a:lnSpc>
              <a:spcAft>
                <a:spcPts val="0"/>
              </a:spcAft>
              <a:buFont typeface="Arial" panose="020B0604020202020204" pitchFamily="34" charset="0"/>
              <a:buChar char="•"/>
              <a:tabLst>
                <a:tab pos="457200" algn="l"/>
                <a:tab pos="914400" algn="l"/>
              </a:tabLst>
            </a:pPr>
            <a:endParaRPr lang="en-US" altLang="zh-CN" sz="1200" dirty="0"/>
          </a:p>
          <a:p>
            <a:pPr marL="342900" indent="-342900" algn="just">
              <a:lnSpc>
                <a:spcPct val="130000"/>
              </a:lnSpc>
              <a:spcAft>
                <a:spcPts val="0"/>
              </a:spcAft>
              <a:buFont typeface="Arial" panose="020B0604020202020204" pitchFamily="34" charset="0"/>
              <a:buChar char="•"/>
              <a:tabLst>
                <a:tab pos="457200" algn="l"/>
                <a:tab pos="914400" algn="l"/>
              </a:tabLst>
            </a:pPr>
            <a:r>
              <a:rPr lang="en-US" altLang="zh-CN" sz="1200" b="1" dirty="0"/>
              <a:t>For both re-farming LTE bands and new NR bands, </a:t>
            </a:r>
            <a:r>
              <a:rPr lang="en-US" altLang="zh-CN" sz="1200" b="1" dirty="0">
                <a:solidFill>
                  <a:srgbClr val="3333FF"/>
                </a:solidFill>
              </a:rPr>
              <a:t>duplex mode </a:t>
            </a:r>
            <a:r>
              <a:rPr lang="en-US" altLang="zh-CN" sz="1200" b="1" dirty="0"/>
              <a:t>should be assigned and described in band defining table </a:t>
            </a:r>
            <a:r>
              <a:rPr lang="en-US" altLang="zh-CN" sz="1200" dirty="0"/>
              <a:t>(e.g. in 38.101)</a:t>
            </a:r>
            <a:endParaRPr lang="zh-CN" altLang="zh-CN" sz="1200"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TDD for unpaired bands and FDD for paired bands</a:t>
            </a:r>
            <a:endParaRPr lang="zh-CN" altLang="zh-CN" sz="1200" dirty="0"/>
          </a:p>
          <a:p>
            <a:pPr marL="742950" lvl="1" indent="-285750" algn="just">
              <a:lnSpc>
                <a:spcPct val="130000"/>
              </a:lnSpc>
              <a:spcAft>
                <a:spcPts val="0"/>
              </a:spcAft>
              <a:buFont typeface="Arial" panose="020B0604020202020204" pitchFamily="34" charset="0"/>
              <a:buChar char="•"/>
              <a:tabLst>
                <a:tab pos="914400" algn="l"/>
              </a:tabLst>
            </a:pPr>
            <a:r>
              <a:rPr lang="en-US" altLang="zh-CN" sz="1200" dirty="0"/>
              <a:t>If multiple duplexing modes are allowed in a specific frequency range, separate bands will be introduced with each duplexing mode</a:t>
            </a:r>
            <a:endParaRPr lang="zh-CN" altLang="zh-CN" sz="1200" dirty="0"/>
          </a:p>
        </p:txBody>
      </p:sp>
    </p:spTree>
    <p:extLst>
      <p:ext uri="{BB962C8B-B14F-4D97-AF65-F5344CB8AC3E}">
        <p14:creationId xmlns:p14="http://schemas.microsoft.com/office/powerpoint/2010/main" val="330615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Band Combination with LTE</a:t>
            </a:r>
          </a:p>
        </p:txBody>
      </p:sp>
      <p:sp>
        <p:nvSpPr>
          <p:cNvPr id="3" name="文本框 2"/>
          <p:cNvSpPr txBox="1"/>
          <p:nvPr/>
        </p:nvSpPr>
        <p:spPr>
          <a:xfrm>
            <a:off x="281609" y="2039043"/>
            <a:ext cx="7056784" cy="3514808"/>
          </a:xfrm>
          <a:prstGeom prst="rect">
            <a:avLst/>
          </a:prstGeom>
          <a:noFill/>
          <a:ln>
            <a:solidFill>
              <a:schemeClr val="tx1"/>
            </a:solidFill>
            <a:prstDash val="solid"/>
          </a:ln>
        </p:spPr>
        <p:txBody>
          <a:bodyPr wrap="square" rtlCol="0">
            <a:spAutoFit/>
          </a:bodyPr>
          <a:lstStyle/>
          <a:p>
            <a:pPr marL="285750" indent="-285750">
              <a:lnSpc>
                <a:spcPct val="130000"/>
              </a:lnSpc>
              <a:buFont typeface="Arial" panose="020B0604020202020204" pitchFamily="34" charset="0"/>
              <a:buChar char="•"/>
            </a:pPr>
            <a:r>
              <a:rPr lang="en-US" altLang="zh-CN" sz="1600" dirty="0"/>
              <a:t>Up to now, more than 15 NR bands are introduced, and more than 65 LTE 1CC + NR 1CC combinations are introduced. The number will increase when higher number of CCs and more combinations come. Similar situation as CA but even complex.</a:t>
            </a:r>
          </a:p>
          <a:p>
            <a:pPr marL="699516" lvl="1" indent="-342900">
              <a:lnSpc>
                <a:spcPct val="130000"/>
              </a:lnSpc>
              <a:spcAft>
                <a:spcPts val="600"/>
              </a:spcAft>
              <a:buFont typeface="Times New Roman" panose="02020603050405020304" pitchFamily="18" charset="0"/>
              <a:buChar char="-"/>
            </a:pPr>
            <a:r>
              <a:rPr lang="en-US" altLang="zh-CN" sz="1200" dirty="0">
                <a:latin typeface="+mn-lt"/>
              </a:rPr>
              <a:t>LTE 1CC + one NR</a:t>
            </a:r>
          </a:p>
          <a:p>
            <a:pPr marL="699516" lvl="1" indent="-342900">
              <a:lnSpc>
                <a:spcPct val="130000"/>
              </a:lnSpc>
              <a:spcAft>
                <a:spcPts val="600"/>
              </a:spcAft>
              <a:buFont typeface="Times New Roman" panose="02020603050405020304" pitchFamily="18" charset="0"/>
              <a:buChar char="-"/>
            </a:pPr>
            <a:r>
              <a:rPr lang="en-US" altLang="zh-CN" sz="1200" dirty="0">
                <a:latin typeface="+mn-lt"/>
              </a:rPr>
              <a:t>LTE 2DL/1UL + one NR </a:t>
            </a:r>
          </a:p>
          <a:p>
            <a:pPr marL="699516" lvl="1" indent="-342900">
              <a:lnSpc>
                <a:spcPct val="130000"/>
              </a:lnSpc>
              <a:spcAft>
                <a:spcPts val="600"/>
              </a:spcAft>
              <a:buFont typeface="Times New Roman" panose="02020603050405020304" pitchFamily="18" charset="0"/>
              <a:buChar char="-"/>
            </a:pPr>
            <a:r>
              <a:rPr lang="en-US" altLang="zh-CN" sz="1200" dirty="0">
                <a:latin typeface="+mn-lt"/>
              </a:rPr>
              <a:t>LTE 3DL/1UL + one NR </a:t>
            </a:r>
          </a:p>
          <a:p>
            <a:pPr marL="699516" lvl="1" indent="-342900">
              <a:lnSpc>
                <a:spcPct val="130000"/>
              </a:lnSpc>
              <a:spcAft>
                <a:spcPts val="600"/>
              </a:spcAft>
              <a:buFont typeface="Times New Roman" panose="02020603050405020304" pitchFamily="18" charset="0"/>
              <a:buChar char="-"/>
            </a:pPr>
            <a:r>
              <a:rPr lang="en-US" altLang="zh-CN" sz="1200" dirty="0">
                <a:latin typeface="+mn-lt"/>
              </a:rPr>
              <a:t>LTE 4DL/1UL + one NR</a:t>
            </a:r>
            <a:endParaRPr lang="zh-CN" altLang="zh-CN" sz="1200" dirty="0">
              <a:latin typeface="+mn-lt"/>
            </a:endParaRPr>
          </a:p>
          <a:p>
            <a:pPr marL="699516" lvl="1" indent="-342900">
              <a:lnSpc>
                <a:spcPct val="130000"/>
              </a:lnSpc>
              <a:spcAft>
                <a:spcPts val="600"/>
              </a:spcAft>
              <a:buFont typeface="Times New Roman" panose="02020603050405020304" pitchFamily="18" charset="0"/>
              <a:buChar char="-"/>
            </a:pPr>
            <a:r>
              <a:rPr lang="en-US" altLang="zh-CN" sz="1200" dirty="0">
                <a:latin typeface="+mn-lt"/>
              </a:rPr>
              <a:t>LTE 5DL/1UL + one NR</a:t>
            </a:r>
          </a:p>
          <a:p>
            <a:pPr marL="699516" lvl="1" indent="-342900">
              <a:lnSpc>
                <a:spcPct val="130000"/>
              </a:lnSpc>
              <a:spcAft>
                <a:spcPts val="600"/>
              </a:spcAft>
              <a:buFont typeface="Times New Roman" panose="02020603050405020304" pitchFamily="18" charset="0"/>
              <a:buChar char="-"/>
            </a:pPr>
            <a:r>
              <a:rPr lang="en-US" altLang="zh-CN" sz="1200" dirty="0">
                <a:latin typeface="+mn-lt"/>
              </a:rPr>
              <a:t>Intra-band NR CA (</a:t>
            </a:r>
            <a:r>
              <a:rPr lang="en-US" altLang="zh-CN" sz="1200" dirty="0" err="1">
                <a:latin typeface="+mn-lt"/>
              </a:rPr>
              <a:t>mDL</a:t>
            </a:r>
            <a:r>
              <a:rPr lang="en-US" altLang="zh-CN" sz="1200" dirty="0">
                <a:latin typeface="+mn-lt"/>
              </a:rPr>
              <a:t>/1UL) </a:t>
            </a:r>
          </a:p>
          <a:p>
            <a:pPr marL="699516" lvl="1" indent="-342900">
              <a:lnSpc>
                <a:spcPct val="130000"/>
              </a:lnSpc>
              <a:spcAft>
                <a:spcPts val="600"/>
              </a:spcAft>
              <a:buFont typeface="Times New Roman" panose="02020603050405020304" pitchFamily="18" charset="0"/>
              <a:buChar char="-"/>
            </a:pPr>
            <a:r>
              <a:rPr lang="en-US" altLang="zh-CN" sz="1200" dirty="0">
                <a:latin typeface="+mn-lt"/>
              </a:rPr>
              <a:t>inter-band NR CA (</a:t>
            </a:r>
            <a:r>
              <a:rPr lang="en-US" altLang="zh-CN" sz="1200" dirty="0" err="1">
                <a:latin typeface="+mn-lt"/>
              </a:rPr>
              <a:t>nDL</a:t>
            </a:r>
            <a:r>
              <a:rPr lang="en-US" altLang="zh-CN" sz="1200" dirty="0">
                <a:latin typeface="+mn-lt"/>
              </a:rPr>
              <a:t>/1UL)</a:t>
            </a:r>
            <a:endParaRPr lang="zh-CN" altLang="zh-CN" sz="1400" dirty="0">
              <a:latin typeface="+mn-lt"/>
            </a:endParaRPr>
          </a:p>
        </p:txBody>
      </p:sp>
      <p:sp>
        <p:nvSpPr>
          <p:cNvPr id="9" name="矩形 8"/>
          <p:cNvSpPr/>
          <p:nvPr/>
        </p:nvSpPr>
        <p:spPr>
          <a:xfrm rot="437886">
            <a:off x="3062244" y="3684805"/>
            <a:ext cx="4016410" cy="954107"/>
          </a:xfrm>
          <a:prstGeom prst="rect">
            <a:avLst/>
          </a:prstGeom>
          <a:ln w="19050">
            <a:solidFill>
              <a:srgbClr val="00B0F0"/>
            </a:solidFill>
            <a:prstDash val="solid"/>
          </a:ln>
        </p:spPr>
        <p:txBody>
          <a:bodyPr wrap="square">
            <a:spAutoFit/>
          </a:bodyPr>
          <a:lstStyle/>
          <a:p>
            <a:r>
              <a:rPr lang="en-US" altLang="zh-CN" sz="1400" dirty="0" smtClean="0"/>
              <a:t>Rule</a:t>
            </a:r>
            <a:r>
              <a:rPr lang="en-US" altLang="zh-CN" sz="1400" dirty="0"/>
              <a:t>:</a:t>
            </a:r>
          </a:p>
          <a:p>
            <a:r>
              <a:rPr lang="en-US" altLang="zh-CN" sz="1400" dirty="0"/>
              <a:t>When </a:t>
            </a:r>
            <a:r>
              <a:rPr lang="en-US" altLang="zh-CN" sz="1400" dirty="0" err="1"/>
              <a:t>xDL</a:t>
            </a:r>
            <a:r>
              <a:rPr lang="en-US" altLang="zh-CN" sz="1400" dirty="0"/>
              <a:t>/1UL + NR band is proposed, specifications for the LTE CA configuration of </a:t>
            </a:r>
            <a:r>
              <a:rPr lang="en-US" altLang="zh-CN" sz="1400" dirty="0" err="1"/>
              <a:t>xDL</a:t>
            </a:r>
            <a:r>
              <a:rPr lang="en-US" altLang="zh-CN" sz="1400" dirty="0"/>
              <a:t>/1UL shall be completed in advance.</a:t>
            </a:r>
          </a:p>
        </p:txBody>
      </p:sp>
      <p:sp>
        <p:nvSpPr>
          <p:cNvPr id="10" name="文本框 9"/>
          <p:cNvSpPr txBox="1"/>
          <p:nvPr/>
        </p:nvSpPr>
        <p:spPr>
          <a:xfrm>
            <a:off x="137592" y="919720"/>
            <a:ext cx="7344816" cy="1052596"/>
          </a:xfrm>
          <a:prstGeom prst="rect">
            <a:avLst/>
          </a:prstGeom>
          <a:solidFill>
            <a:srgbClr val="4AF48B"/>
          </a:solidFill>
        </p:spPr>
        <p:txBody>
          <a:bodyPr wrap="square" rtlCol="0">
            <a:spAutoFit/>
          </a:bodyPr>
          <a:lstStyle/>
          <a:p>
            <a:pPr marL="285750" indent="-285750">
              <a:lnSpc>
                <a:spcPct val="130000"/>
              </a:lnSpc>
              <a:buFont typeface="Arial" panose="020B0604020202020204" pitchFamily="34" charset="0"/>
              <a:buChar char="•"/>
            </a:pPr>
            <a:r>
              <a:rPr lang="en-US" altLang="zh-CN" sz="1600" dirty="0"/>
              <a:t>In NSA mode, DC will be used to connect LTE and NR network simultaneously. Hence, UE need to support many </a:t>
            </a:r>
            <a:r>
              <a:rPr lang="en-US" altLang="zh-CN" sz="1600" b="1" dirty="0">
                <a:solidFill>
                  <a:srgbClr val="3333FF"/>
                </a:solidFill>
              </a:rPr>
              <a:t>LTE band + NR band </a:t>
            </a:r>
            <a:r>
              <a:rPr lang="en-US" altLang="zh-CN" sz="1600" dirty="0"/>
              <a:t>combinations based on operator deploy scenarios. </a:t>
            </a:r>
          </a:p>
        </p:txBody>
      </p:sp>
    </p:spTree>
    <p:extLst>
      <p:ext uri="{BB962C8B-B14F-4D97-AF65-F5344CB8AC3E}">
        <p14:creationId xmlns:p14="http://schemas.microsoft.com/office/powerpoint/2010/main" val="33109879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15496</TotalTime>
  <Words>3418</Words>
  <Application>Microsoft Office PowerPoint</Application>
  <PresentationFormat>自定义</PresentationFormat>
  <Paragraphs>487</Paragraphs>
  <Slides>39</Slides>
  <Notes>20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1" baseType="lpstr">
      <vt:lpstr>黑体</vt:lpstr>
      <vt:lpstr>华文行楷</vt:lpstr>
      <vt:lpstr>华文楷体</vt:lpstr>
      <vt:lpstr>华文新魏</vt:lpstr>
      <vt:lpstr>宋体</vt:lpstr>
      <vt:lpstr>Aharoni</vt:lpstr>
      <vt:lpstr>Arial</vt:lpstr>
      <vt:lpstr>Calibri</vt:lpstr>
      <vt:lpstr>Times New Roman</vt:lpstr>
      <vt:lpstr>Wingdings</vt:lpstr>
      <vt:lpstr>Office 主题</vt:lpstr>
      <vt:lpstr>文档</vt:lpstr>
      <vt:lpstr>Summary of NR progress in RAN4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高天瑶</dc:creator>
  <cp:lastModifiedBy>Jinqiang</cp:lastModifiedBy>
  <cp:revision>1106</cp:revision>
  <dcterms:modified xsi:type="dcterms:W3CDTF">2017-08-09T03:32:24Z</dcterms:modified>
</cp:coreProperties>
</file>