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9" r:id="rId3"/>
    <p:sldId id="264" r:id="rId4"/>
    <p:sldId id="268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7422" autoAdjust="0"/>
  </p:normalViewPr>
  <p:slideViewPr>
    <p:cSldViewPr snapToGrid="0">
      <p:cViewPr varScale="1">
        <p:scale>
          <a:sx n="65" d="100"/>
          <a:sy n="65" d="100"/>
        </p:scale>
        <p:origin x="-85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BA97352-ACA7-4B7E-93A8-3510F8807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417DCAA-7188-4E6F-A695-418B4BEA37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DE7D79C-7417-482F-9BBC-7641D7DB7376}" type="datetimeFigureOut">
              <a:rPr lang="zh-CN" altLang="en-US"/>
              <a:pPr/>
              <a:t>2017/8/24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11AD7D79-AF91-4895-825E-ED13030D3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67AD3673-D09D-4341-A56F-4F5ACA89F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41F397-8A22-443C-B343-26D06F6B1B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8AB607-D3D4-41C3-B797-A462C5844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87C0CCE-C256-47CE-8C72-8B633A1D63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B5C306-5520-4681-B5C8-0D05B7BA85F3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DFDB7-2AE6-4DF3-B680-7E68F59976D2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C43C-59CB-490E-9AF6-7DB0A027BE6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2DA23-4D98-4F5F-8161-8B928D4C90ED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99E69-39A1-4FA1-87F3-16AFE2C92F3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4EF71-9EDF-4885-921B-8E162F5336DA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9EB2D-2A63-4D13-BC05-10F69035B7B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414F3F-EDA8-4D7E-A7A1-A1D5EB17FF18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58842-72F5-4EBD-8B25-52CF05AA9EE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33D37-7BA1-4EA8-B868-519F15512DF8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52C3-8FEA-4B9F-B020-A9A05557C4F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89B5D-FF2E-43BE-89B0-4ADA34658AF1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1C10-5A59-4400-B412-D6C8AB1AE95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7CF5-4915-4E76-9753-11C2AAF8C520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05A6F-69AA-4471-A506-A589D0D9CC95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5C6396-8D4A-441A-AA70-057456FFC63D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CB865-B36E-44FE-BED6-25A33CF6149C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49237-320E-4D39-BA9F-73ECB3F77761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3EDCC-3E10-485E-9D55-5ACEBD3B091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9184-80A5-4B2F-A1DF-55E9A05C270E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BD4-DD9A-47CC-8D79-DFFCCEE730FB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0608D1-61C0-4FC7-8375-49B823707F6E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EA85C-A2F9-4EEB-8B79-546C5BA679D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AC1415E-F56B-4E41-A039-47914F88D6ED}" type="datetimeFigureOut">
              <a:rPr lang="en-GB" altLang="zh-CN"/>
              <a:pPr/>
              <a:t>24/08/2017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767FC99-AF87-45D7-A874-D5F9415D9CA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1676400" y="2782888"/>
            <a:ext cx="9144000" cy="1655762"/>
          </a:xfrm>
        </p:spPr>
        <p:txBody>
          <a:bodyPr/>
          <a:lstStyle/>
          <a:p>
            <a:pPr eaLnBrk="1" hangingPunct="1"/>
            <a:r>
              <a:rPr lang="en-GB" altLang="zh-CN" sz="4000" dirty="0" smtClean="0">
                <a:ea typeface="宋体" pitchFamily="2" charset="-122"/>
              </a:rPr>
              <a:t>Way forward on spectrum utilization</a:t>
            </a:r>
          </a:p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Samsung, [ZTE], [Nokia], [Qualcomm], [Intel],[LGE],[Ericsson],[Huawei]</a:t>
            </a:r>
            <a:endParaRPr lang="en-GB" altLang="zh-CN" sz="3200" dirty="0" smtClean="0">
              <a:ea typeface="宋体" pitchFamily="2" charset="-122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94186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de-DE" altLang="zh-CN" b="1">
                <a:latin typeface="Calibri" pitchFamily="34" charset="0"/>
              </a:rPr>
              <a:t>3GPP TSG-RAN WG4 #84								</a:t>
            </a:r>
          </a:p>
          <a:p>
            <a:r>
              <a:rPr lang="en-GB" altLang="zh-CN" b="1">
                <a:latin typeface="Calibri" pitchFamily="34" charset="0"/>
              </a:rPr>
              <a:t>Berlin, Germany, 21</a:t>
            </a:r>
            <a:r>
              <a:rPr lang="en-GB" altLang="zh-CN" b="1" baseline="30000">
                <a:latin typeface="Calibri" pitchFamily="34" charset="0"/>
              </a:rPr>
              <a:t>st</a:t>
            </a:r>
            <a:r>
              <a:rPr lang="en-GB" altLang="zh-CN" b="1">
                <a:latin typeface="Calibri" pitchFamily="34" charset="0"/>
              </a:rPr>
              <a:t> – 25</a:t>
            </a:r>
            <a:r>
              <a:rPr lang="en-GB" altLang="zh-CN" b="1" baseline="30000">
                <a:latin typeface="Calibri" pitchFamily="34" charset="0"/>
              </a:rPr>
              <a:t>th</a:t>
            </a:r>
            <a:r>
              <a:rPr lang="en-GB" altLang="zh-CN" b="1">
                <a:latin typeface="Calibri" pitchFamily="34" charset="0"/>
              </a:rPr>
              <a:t> August, 2017</a:t>
            </a:r>
            <a:endParaRPr lang="zh-CN" altLang="zh-CN" b="1">
              <a:latin typeface="Calibri" pitchFamily="34" charset="0"/>
            </a:endParaRPr>
          </a:p>
          <a:p>
            <a:pPr eaLnBrk="1" hangingPunct="1"/>
            <a:r>
              <a:rPr lang="de-DE" altLang="zh-CN" b="1">
                <a:latin typeface="Calibri" pitchFamily="34" charset="0"/>
              </a:rPr>
              <a:t>Agenda: 9.3.3</a:t>
            </a:r>
            <a:endParaRPr lang="en-GB" altLang="zh-CN" b="1">
              <a:latin typeface="Calibri" pitchFamily="34" charset="0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0093325" y="317500"/>
            <a:ext cx="132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latin typeface="Calibri" pitchFamily="34" charset="0"/>
              </a:rPr>
              <a:t>R4-1708852</a:t>
            </a:r>
            <a:endParaRPr lang="zh-CN" altLang="en-US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Background: Previous agreement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980738" cy="2109789"/>
        </p:xfrm>
        <a:graphic>
          <a:graphicData uri="http://schemas.openxmlformats.org/drawingml/2006/table">
            <a:tbl>
              <a:tblPr/>
              <a:tblGrid>
                <a:gridCol w="998538"/>
                <a:gridCol w="998537"/>
                <a:gridCol w="996950"/>
                <a:gridCol w="998538"/>
                <a:gridCol w="998537"/>
                <a:gridCol w="998538"/>
                <a:gridCol w="998537"/>
                <a:gridCol w="998538"/>
                <a:gridCol w="998537"/>
                <a:gridCol w="998538"/>
                <a:gridCol w="996950"/>
              </a:tblGrid>
              <a:tr h="487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SCS [kHz]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52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[79]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[106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[133,135]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[216]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[11]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[24]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[38]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[51,52]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[65] 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[106]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133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[162]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[217]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[273]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[11, 12]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[18]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[24]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[31, 32]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[51, 52]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[79]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[107]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39888" y="4273550"/>
          <a:ext cx="8912225" cy="2305050"/>
        </p:xfrm>
        <a:graphic>
          <a:graphicData uri="http://schemas.openxmlformats.org/drawingml/2006/table">
            <a:tbl>
              <a:tblPr/>
              <a:tblGrid>
                <a:gridCol w="1416050"/>
                <a:gridCol w="1416050"/>
                <a:gridCol w="1416050"/>
                <a:gridCol w="1624012"/>
                <a:gridCol w="1625600"/>
                <a:gridCol w="1414463"/>
              </a:tblGrid>
              <a:tr h="5365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SCS [kHz]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 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400 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[66-67]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[132-136]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[198-204]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[264-275]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120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[32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[66-67]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[98-102]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[132-137]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[264-275]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>
          <a:xfrm>
            <a:off x="709613" y="150813"/>
            <a:ext cx="11120437" cy="863600"/>
          </a:xfrm>
        </p:spPr>
        <p:txBody>
          <a:bodyPr/>
          <a:lstStyle/>
          <a:p>
            <a:pPr eaLnBrk="1" hangingPunct="1"/>
            <a:r>
              <a:rPr lang="fi-FI" altLang="zh-CN" sz="3600" smtClean="0">
                <a:ea typeface="宋体" pitchFamily="2" charset="-122"/>
              </a:rPr>
              <a:t>WF on spectral utilization </a:t>
            </a:r>
            <a:r>
              <a:rPr lang="en-GB" altLang="zh-CN" sz="3600" smtClean="0">
                <a:cs typeface="等线"/>
              </a:rPr>
              <a:t>for below 6GHz</a:t>
            </a:r>
            <a:endParaRPr lang="en-GB" altLang="zh-CN" sz="3600" smtClean="0"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50459"/>
              </p:ext>
            </p:extLst>
          </p:nvPr>
        </p:nvGraphicFramePr>
        <p:xfrm>
          <a:off x="488950" y="944665"/>
          <a:ext cx="10980738" cy="2111376"/>
        </p:xfrm>
        <a:graphic>
          <a:graphicData uri="http://schemas.openxmlformats.org/drawingml/2006/table">
            <a:tbl>
              <a:tblPr/>
              <a:tblGrid>
                <a:gridCol w="998538"/>
                <a:gridCol w="998537"/>
                <a:gridCol w="996950"/>
                <a:gridCol w="998538"/>
                <a:gridCol w="998537"/>
                <a:gridCol w="998538"/>
                <a:gridCol w="998537"/>
                <a:gridCol w="998538"/>
                <a:gridCol w="996950"/>
                <a:gridCol w="998537"/>
                <a:gridCol w="998538"/>
              </a:tblGrid>
              <a:tr h="487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5MHz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80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270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162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273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135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9" name="TextBox 7">
            <a:extLst>
              <a:ext uri="{FF2B5EF4-FFF2-40B4-BE49-F238E27FC236}">
                <a16:creationId xmlns:a16="http://schemas.microsoft.com/office/drawing/2014/main" xmlns="" id="{A2069B09-6622-49CD-92EE-DC3EB263F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197" y="3225646"/>
            <a:ext cx="1079023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>
                <a:solidFill>
                  <a:srgbClr val="FFC000"/>
                </a:solidFill>
              </a:rPr>
              <a:t>Above RB values are agreed based on the assumption of symmetric guard band. </a:t>
            </a:r>
            <a:r>
              <a:rPr lang="en-US" altLang="zh-CN" sz="1600" strike="sngStrike" dirty="0">
                <a:solidFill>
                  <a:srgbClr val="FFC000"/>
                </a:solidFill>
                <a:highlight>
                  <a:srgbClr val="FFFF00"/>
                </a:highlight>
              </a:rPr>
              <a:t>If asymmetric guard-band agreed, potential 1 RB reduced may be considered. </a:t>
            </a:r>
            <a:endParaRPr lang="en-US" altLang="zh-CN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eaLnBrk="1" hangingPunct="1"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Note1: Above RB values are agreed based on the assumptions of below requirements for sub 6GHz: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(R4-1706960), </a:t>
            </a:r>
            <a:r>
              <a:rPr lang="en-GB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ALCR/ACS requirements  (R4-1706971),EVM requirements (R4-1706969)</a:t>
            </a:r>
          </a:p>
          <a:p>
            <a:pPr marL="285750" eaLnBrk="1" hangingPunct="1">
              <a:defRPr/>
            </a:pPr>
            <a:r>
              <a:rPr lang="en-GB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,SEM requirements (R4-1706973);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UE requirements: Power  Class (PC3 and PC2), ALCR/ACS requirements (R4-1706525),EVM requirements  (R4-1706612),SEM requirements;  (R4-1706692)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Companies can further check above R</a:t>
            </a:r>
            <a:r>
              <a:rPr lang="en-US" altLang="ko-KR" sz="16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B values based on further agreements for above requirements and agreements for  channel raster.</a:t>
            </a:r>
          </a:p>
          <a:p>
            <a:pPr eaLnBrk="1" hangingPunct="1">
              <a:defRPr/>
            </a:pPr>
            <a:r>
              <a:rPr lang="en-US" altLang="ko-KR" sz="1600" dirty="0">
                <a:solidFill>
                  <a:srgbClr val="FFC000"/>
                </a:solidFill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solidFill>
                  <a:srgbClr val="FFC000"/>
                </a:solidFill>
                <a:cs typeface="Times New Roman" pitchFamily="18" charset="0"/>
              </a:rPr>
              <a:t>EVM requirements in Rel-15. </a:t>
            </a:r>
          </a:p>
          <a:p>
            <a:pPr marL="285750" indent="-28575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strike="sngStrike" dirty="0">
                <a:solidFill>
                  <a:srgbClr val="FFC000"/>
                </a:solidFill>
                <a:cs typeface="Times New Roman" pitchFamily="18" charset="0"/>
              </a:rPr>
              <a:t>Further increase of spectrum utilization and </a:t>
            </a: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edge PRB EVM requirements</a:t>
            </a:r>
            <a:r>
              <a:rPr lang="en-US" altLang="zh-CN" sz="1600" strike="sngStrike" dirty="0">
                <a:solidFill>
                  <a:srgbClr val="FFC000"/>
                </a:solidFill>
                <a:cs typeface="Times New Roman" pitchFamily="18" charset="0"/>
              </a:rPr>
              <a:t> may be further studied in future release.</a:t>
            </a:r>
          </a:p>
          <a:p>
            <a:pPr marL="285750" indent="-28575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If further increase of spectrum utilization in future release justified, then corresponding edge PRB EVM requirements </a:t>
            </a:r>
            <a:r>
              <a:rPr lang="en-US" altLang="zh-CN" sz="1600" strike="sngStrike" dirty="0">
                <a:solidFill>
                  <a:srgbClr val="0000FF"/>
                </a:solidFill>
                <a:cs typeface="Times New Roman" pitchFamily="18" charset="0"/>
              </a:rPr>
              <a:t>will be defined</a:t>
            </a: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.</a:t>
            </a:r>
            <a:endParaRPr lang="en-US" altLang="ko-KR" sz="1600" strike="sngStrike" dirty="0">
              <a:solidFill>
                <a:srgbClr val="00B050"/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Note2: Above RB values are derived based on RAN4 perspective, which can be further check by other working groups i.e. sub-carrier and RB alignment, and RB allocation restriction for DFT-OFDM waveform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808038" y="88900"/>
            <a:ext cx="11120437" cy="777875"/>
          </a:xfrm>
        </p:spPr>
        <p:txBody>
          <a:bodyPr/>
          <a:lstStyle/>
          <a:p>
            <a:pPr eaLnBrk="1" hangingPunct="1"/>
            <a:r>
              <a:rPr lang="fi-FI" altLang="zh-CN" sz="3600" smtClean="0">
                <a:ea typeface="宋体" pitchFamily="2" charset="-122"/>
              </a:rPr>
              <a:t>WF on spectral utilization </a:t>
            </a:r>
            <a:r>
              <a:rPr lang="en-GB" altLang="zh-CN" sz="3600" smtClean="0">
                <a:cs typeface="等线"/>
              </a:rPr>
              <a:t>for mmWave</a:t>
            </a:r>
            <a:endParaRPr lang="en-GB" altLang="zh-CN" sz="3600" smtClean="0">
              <a:ea typeface="宋体" pitchFamily="2" charset="-122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D2FB733-2AA2-49E2-8FBC-13032BC413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206" y="4626591"/>
            <a:ext cx="11473015" cy="177420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marL="0" lvl="1" indent="0" eaLnBrk="1" fontAlgn="auto" hangingPunct="1">
              <a:spcBef>
                <a:spcPts val="1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>
              <a:cs typeface="Calibri" pitchFamily="34" charset="0"/>
            </a:endParaRPr>
          </a:p>
          <a:p>
            <a:pPr lvl="1" eaLnBrk="1" fontAlgn="auto" hangingPunct="1">
              <a:spcAft>
                <a:spcPts val="0"/>
              </a:spcAft>
              <a:defRPr/>
            </a:pPr>
            <a:endParaRPr lang="fi-FI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4136" name="矩形 5">
            <a:extLst>
              <a:ext uri="{FF2B5EF4-FFF2-40B4-BE49-F238E27FC236}">
                <a16:creationId xmlns:a16="http://schemas.microsoft.com/office/drawing/2014/main" xmlns="" id="{5AC04FE3-4307-4A46-A952-434AB5FA8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13" y="2989348"/>
            <a:ext cx="10517188" cy="430887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>
                <a:solidFill>
                  <a:srgbClr val="FFC000"/>
                </a:solidFill>
              </a:rPr>
              <a:t>Note 1:  </a:t>
            </a:r>
            <a:r>
              <a:rPr lang="en-US" sz="1600" strike="sngStrike" dirty="0" smtClean="0"/>
              <a:t>1RB from above agreement can be reduced if consider asymmetric </a:t>
            </a:r>
            <a:r>
              <a:rPr lang="en-US" sz="1600" strike="sngStrike" dirty="0" err="1" smtClean="0"/>
              <a:t>guardband</a:t>
            </a:r>
            <a:r>
              <a:rPr lang="en-US" sz="1600" strike="sngStrike" dirty="0" smtClean="0"/>
              <a:t>. </a:t>
            </a:r>
            <a:r>
              <a:rPr lang="en-US" altLang="zh-CN" sz="1600" dirty="0" smtClean="0">
                <a:solidFill>
                  <a:srgbClr val="FFC000"/>
                </a:solidFill>
              </a:rPr>
              <a:t>Above </a:t>
            </a:r>
            <a:r>
              <a:rPr lang="en-US" altLang="zh-CN" sz="1600" dirty="0">
                <a:solidFill>
                  <a:srgbClr val="FFC000"/>
                </a:solidFill>
              </a:rPr>
              <a:t>RB values are agreed based on the assumption of symmetric guard band. If asymmetric guard-band agreed, potential 1 RB reduced </a:t>
            </a:r>
            <a:r>
              <a:rPr lang="en-US" altLang="zh-CN" sz="1600" dirty="0">
                <a:solidFill>
                  <a:srgbClr val="FFC000"/>
                </a:solidFill>
                <a:highlight>
                  <a:srgbClr val="FFFF00"/>
                </a:highlight>
              </a:rPr>
              <a:t>may</a:t>
            </a:r>
            <a:r>
              <a:rPr lang="en-US" altLang="zh-CN" sz="1600" dirty="0">
                <a:solidFill>
                  <a:srgbClr val="FFC000"/>
                </a:solidFill>
              </a:rPr>
              <a:t> be considered. </a:t>
            </a:r>
          </a:p>
          <a:p>
            <a:pPr eaLnBrk="1" hangingPunct="1"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Above RB </a:t>
            </a:r>
            <a:r>
              <a:rPr lang="en-US" altLang="zh-CN" sz="1600" dirty="0" smtClean="0">
                <a:solidFill>
                  <a:srgbClr val="FF0000"/>
                </a:solidFill>
              </a:rPr>
              <a:t>values </a:t>
            </a:r>
            <a:r>
              <a:rPr lang="en-US" altLang="zh-CN" sz="1600" dirty="0">
                <a:solidFill>
                  <a:srgbClr val="FF0000"/>
                </a:solidFill>
              </a:rPr>
              <a:t>are agreed based on the assumptions of below requirements for mm Wave: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solidFill>
                  <a:srgbClr val="FF0000"/>
                </a:solidFill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solidFill>
                  <a:srgbClr val="FF0000"/>
                </a:solidFill>
                <a:cs typeface="Times New Roman" pitchFamily="18" charset="0"/>
              </a:rPr>
              <a:t>(R4-1706960), </a:t>
            </a:r>
            <a:r>
              <a:rPr lang="en-GB" altLang="ko-KR" sz="1600" dirty="0">
                <a:solidFill>
                  <a:srgbClr val="FF0000"/>
                </a:solidFill>
                <a:cs typeface="Times New Roman" pitchFamily="18" charset="0"/>
              </a:rPr>
              <a:t>ALCR/ACS requirements  (R4-1706954),SEM requirements (R4-1706964);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solidFill>
                  <a:srgbClr val="FF0000"/>
                </a:solidFill>
                <a:cs typeface="Times New Roman" pitchFamily="18" charset="0"/>
              </a:rPr>
              <a:t>UE requirements: Power  Class definition (R4-1706945), ALCR/ACS requirements (R4-1706063), SEM requirements (R4-1706073); </a:t>
            </a:r>
          </a:p>
          <a:p>
            <a:pPr eaLnBrk="1" hangingPunct="1">
              <a:defRPr/>
            </a:pPr>
            <a:r>
              <a:rPr lang="en-GB" altLang="ko-KR" sz="1600" dirty="0">
                <a:solidFill>
                  <a:srgbClr val="FF0000"/>
                </a:solidFill>
                <a:cs typeface="Times New Roman" pitchFamily="18" charset="0"/>
              </a:rPr>
              <a:t>Companies can further check and bring analysis for above R</a:t>
            </a:r>
            <a:r>
              <a:rPr lang="en-US" altLang="ko-KR" sz="1600" dirty="0">
                <a:solidFill>
                  <a:srgbClr val="FF0000"/>
                </a:solidFill>
                <a:cs typeface="Times New Roman" pitchFamily="18" charset="0"/>
              </a:rPr>
              <a:t>B values/ranges based on further agreements for above requirements and agreements for  channel raster, BS EVM and UE EVM requirements.</a:t>
            </a:r>
          </a:p>
          <a:p>
            <a:pPr eaLnBrk="1" hangingPunct="1">
              <a:defRPr/>
            </a:pPr>
            <a:r>
              <a:rPr lang="en-US" altLang="ko-KR" sz="1600" dirty="0">
                <a:solidFill>
                  <a:srgbClr val="FFC000"/>
                </a:solidFill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solidFill>
                  <a:srgbClr val="FFC000"/>
                </a:solidFill>
                <a:cs typeface="Times New Roman" pitchFamily="18" charset="0"/>
              </a:rPr>
              <a:t>EVM requirements in Rel-15. </a:t>
            </a:r>
          </a:p>
          <a:p>
            <a:pPr marL="285750" indent="-28575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strike="sngStrike" dirty="0">
                <a:solidFill>
                  <a:srgbClr val="FFC000"/>
                </a:solidFill>
                <a:cs typeface="Times New Roman" pitchFamily="18" charset="0"/>
              </a:rPr>
              <a:t>Further increase of spectrum utilization and </a:t>
            </a: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edge PRB EVM requirements</a:t>
            </a:r>
            <a:r>
              <a:rPr lang="en-US" altLang="zh-CN" sz="1600" strike="sngStrike" dirty="0">
                <a:solidFill>
                  <a:srgbClr val="FFC000"/>
                </a:solidFill>
                <a:cs typeface="Times New Roman" pitchFamily="18" charset="0"/>
              </a:rPr>
              <a:t> may be further studied in future release.</a:t>
            </a:r>
          </a:p>
          <a:p>
            <a:pPr marL="285750" indent="-28575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If further increase of spectrum utilization in future release justified, then corresponding edge PRB EVM requirements </a:t>
            </a:r>
            <a:r>
              <a:rPr lang="en-US" altLang="zh-CN" sz="1600" strike="sngStrike" dirty="0">
                <a:solidFill>
                  <a:srgbClr val="0000FF"/>
                </a:solidFill>
                <a:cs typeface="Times New Roman" pitchFamily="18" charset="0"/>
              </a:rPr>
              <a:t>will be defined</a:t>
            </a:r>
            <a:r>
              <a:rPr lang="en-US" altLang="zh-CN" sz="1600" strike="sngStrike" dirty="0">
                <a:solidFill>
                  <a:srgbClr val="00B050"/>
                </a:solidFill>
                <a:cs typeface="Times New Roman" pitchFamily="18" charset="0"/>
              </a:rPr>
              <a:t>.</a:t>
            </a:r>
            <a:endParaRPr lang="en-US" altLang="ko-KR" sz="1600" strike="sngStrike" dirty="0">
              <a:solidFill>
                <a:srgbClr val="00B050"/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Note2: Above RB values are derived based on RAN4 perspective, which can be further check by other working groups i.e. sub-carrier and RB alignment, and RB allocation restriction for DFT-OFDM waveform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11463" y="1173163"/>
          <a:ext cx="4991100" cy="1554164"/>
        </p:xfrm>
        <a:graphic>
          <a:graphicData uri="http://schemas.openxmlformats.org/drawingml/2006/table">
            <a:tbl>
              <a:tblPr/>
              <a:tblGrid>
                <a:gridCol w="998537"/>
                <a:gridCol w="998538"/>
                <a:gridCol w="996950"/>
                <a:gridCol w="998537"/>
                <a:gridCol w="998538"/>
              </a:tblGrid>
              <a:tr h="3730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120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</TotalTime>
  <Words>723</Words>
  <Application>Microsoft Office PowerPoint</Application>
  <PresentationFormat>自定义</PresentationFormat>
  <Paragraphs>182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PowerPoint 演示文稿</vt:lpstr>
      <vt:lpstr>Background: Previous agreement</vt:lpstr>
      <vt:lpstr>WF on spectral utilization for below 6GHz</vt:lpstr>
      <vt:lpstr>WF on spectral utilization for mmWave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Samsung Electronics</cp:lastModifiedBy>
  <cp:revision>143</cp:revision>
  <dcterms:created xsi:type="dcterms:W3CDTF">2017-04-28T18:00:30Z</dcterms:created>
  <dcterms:modified xsi:type="dcterms:W3CDTF">2017-08-24T14:52:14Z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A27793D690CCD30776C89F226D19CB027DEC0D68DABB871FDBD50FDE498672B4</vt:lpwstr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