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93" d="100"/>
          <a:sy n="93" d="100"/>
        </p:scale>
        <p:origin x="92" y="3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6632529-7692-4632-926A-35003C47CB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44F4AAE9-B48B-4C87-BA03-C504B8CFD6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E8B82EE-C3E5-454D-9A1A-A3BAA9B4E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B9556-C42D-4DD5-A5DF-9CDDCBCBCA4B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17AECEC-49C0-4907-B115-28688AB8E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A1F6AB9-7CF6-4186-8F2C-41626DD8C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52391-3A15-49D8-A350-6BB0A60269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0983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FA0C311-5B4C-468B-AC83-1F221CF3E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DA20924-A001-46FD-9694-EECA4FA552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3F484B-38F0-441A-9AC3-54DE6E28A6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B9556-C42D-4DD5-A5DF-9CDDCBCBCA4B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CB492C4-9500-40F4-BEB0-7860A1B17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952A81F-E41F-4978-9E40-421DFD005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52391-3A15-49D8-A350-6BB0A60269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2121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7FDB6014-D80A-48FC-AB5F-40C103AE9AE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69D9D1A-E1FE-4C0E-8629-9572952FEA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7DE5927-B7F9-49F5-BCD9-5AF7DC7DF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B9556-C42D-4DD5-A5DF-9CDDCBCBCA4B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60499FA-9ADE-4D03-A524-FB99C4F9D0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EC7C222-3D7E-40D3-964C-E171DF6F3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52391-3A15-49D8-A350-6BB0A60269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131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0EE4C1-D39B-4D87-86DE-D22A4A45C9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0EB3E98-237C-4665-A113-C3922FFA69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F58BEE4-1BF9-4239-AFED-5963E0BCD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B9556-C42D-4DD5-A5DF-9CDDCBCBCA4B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921D2D6-FDCC-47FE-A598-A65113C29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E0A78B6-0524-477B-900C-6087C0E3F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52391-3A15-49D8-A350-6BB0A60269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7213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FEDC09-DAC3-4D25-B069-8A331F427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66FC8B8-6F9D-46A6-861F-F09E217A33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785D87C-52BF-43DB-929F-C88262345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B9556-C42D-4DD5-A5DF-9CDDCBCBCA4B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5FB61BB-F4DD-4D43-801C-91D0156F7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BF51532-955B-45BB-8D40-7276A47CF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52391-3A15-49D8-A350-6BB0A60269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936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B2D830-8572-4AF5-A760-78E7A9C9D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3AA09C3-7E49-481F-9E6A-59942E3EBC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C83EE38-756D-4222-A06D-95D1C3DE8A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AFDFD77-3127-42CB-9203-9763C169B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B9556-C42D-4DD5-A5DF-9CDDCBCBCA4B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88ADA87-BA53-4890-B49E-B13BE5F59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D8CBB5F-4A32-4081-9968-C3FB9072F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52391-3A15-49D8-A350-6BB0A60269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576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9D0F46-A67F-4F78-AB89-CA71B884D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DA0F5D5-EA73-4751-AF30-1FEB614A3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67D9827-D714-4B7E-825B-FAB7273D4C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260F2BBE-267F-47B6-A709-5D76D5C0E0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2772B141-8D47-4692-84DD-F073187B13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C0AFFB0B-7582-4576-B90C-4F0C7C144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B9556-C42D-4DD5-A5DF-9CDDCBCBCA4B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3F574CCB-4DCD-4CDD-862E-390A2B09F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35F98B3-FB78-4EFB-8B47-ED157E97A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52391-3A15-49D8-A350-6BB0A60269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1697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D441179-B484-4843-99EF-270DDB9D3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096B1F0-FF32-4AC4-91B2-0A788D7A8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B9556-C42D-4DD5-A5DF-9CDDCBCBCA4B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864C52B-F4A7-44E8-A02F-528ADFA4D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00BCE24-CCD1-4BB5-A2C0-786DB0CBE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52391-3A15-49D8-A350-6BB0A60269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8722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66894B0D-9F7C-4C81-8FE0-B4BFF199F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B9556-C42D-4DD5-A5DF-9CDDCBCBCA4B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9CB8F9D-A3BF-4B73-B464-F6BFB4058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D44243A-1D3C-4441-8CAD-A2EA3EE91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52391-3A15-49D8-A350-6BB0A60269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2107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76EC1A0-4F88-4EE5-AFDF-1D5888FCC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DA530BD-882E-4DAD-94EF-81C4F8AEF9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87BF5C0-2B49-4503-A43C-3E74F225AC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D9DC8B2-43B4-4362-B04D-CB3347F6A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B9556-C42D-4DD5-A5DF-9CDDCBCBCA4B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4928528-D77B-4FDC-B8FF-3F2B16A8F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98F3A56-5F6F-4D18-AD2C-D530E26B2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52391-3A15-49D8-A350-6BB0A60269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451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AB99670-B6C4-46E1-9421-C9CC369299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55D1AB35-166A-45FB-ADA0-8793E82554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D23D164-501E-4B72-AA2F-C47D3C7932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1FD90FB-C4C1-4854-B154-74402D996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B9556-C42D-4DD5-A5DF-9CDDCBCBCA4B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7B9E3F2-46EE-48DC-8579-8AF8A162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1F4E805-26D6-4561-90F2-561D29FF4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52391-3A15-49D8-A350-6BB0A60269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235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54F1761E-B531-4204-B279-A5125A79F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84648D7-0103-4889-8A4D-2DDA96BC54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DB63323-275E-4B70-82FF-DC480486D0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B9556-C42D-4DD5-A5DF-9CDDCBCBCA4B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80781C5-9C5D-4C33-8E2B-FE079A9494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EB67CF8-43AC-4675-8EA3-FE9D40711E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D52391-3A15-49D8-A350-6BB0A60269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175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kei.andou.ye@nttdocomo.com" TargetMode="External"/><Relationship Id="rId2" Type="http://schemas.openxmlformats.org/officeDocument/2006/relationships/hyperlink" Target="mailto:yousuke.sano.sp@nttdocomo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Petri.vasenkari@nokia.com" TargetMode="External"/><Relationship Id="rId5" Type="http://schemas.openxmlformats.org/officeDocument/2006/relationships/hyperlink" Target="mailto:per.lindell@ericsson.com" TargetMode="External"/><Relationship Id="rId4" Type="http://schemas.openxmlformats.org/officeDocument/2006/relationships/hyperlink" Target="mailto:leo.liuye@huawei.co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takuma.takada.nv@nttdocomo.com" TargetMode="External"/><Relationship Id="rId2" Type="http://schemas.openxmlformats.org/officeDocument/2006/relationships/hyperlink" Target="mailto:yousuke.sano.sp@nttdocomo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415D69-CE52-4624-990C-1DC370092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66303"/>
            <a:ext cx="9144000" cy="1543659"/>
          </a:xfrm>
        </p:spPr>
        <p:txBody>
          <a:bodyPr>
            <a:normAutofit/>
          </a:bodyPr>
          <a:lstStyle/>
          <a:p>
            <a:r>
              <a:rPr lang="en-US" altLang="ja-JP" sz="5400" dirty="0"/>
              <a:t>WF on handling general TR</a:t>
            </a:r>
            <a:endParaRPr kumimoji="1" lang="ja-JP" altLang="en-US" sz="5400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AE9EC8F7-EDAB-4C54-9B60-00AF87AAAA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DOCOMO, …</a:t>
            </a:r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1A4AB64-55CF-4B66-97C6-8CE72E380984}"/>
              </a:ext>
            </a:extLst>
          </p:cNvPr>
          <p:cNvSpPr txBox="1"/>
          <p:nvPr/>
        </p:nvSpPr>
        <p:spPr>
          <a:xfrm>
            <a:off x="556891" y="660698"/>
            <a:ext cx="113912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 RAN Working Group 4 (Radio) meeting #84</a:t>
            </a:r>
            <a:r>
              <a:rPr lang="de-DE" altLang="ja-JP" dirty="0"/>
              <a:t>	                                                   </a:t>
            </a:r>
            <a:r>
              <a:rPr lang="en-GB" altLang="ja-JP" b="1"/>
              <a:t>R4-1708837 </a:t>
            </a:r>
          </a:p>
          <a:p>
            <a:r>
              <a:rPr lang="en-GB" altLang="ja-JP" b="1"/>
              <a:t>Berlin</a:t>
            </a:r>
            <a:r>
              <a:rPr lang="en-GB" altLang="ja-JP" b="1" dirty="0"/>
              <a:t>, Germany, 21-25 August 2017</a:t>
            </a:r>
            <a:endParaRPr lang="ja-JP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14665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54F805A-132E-4237-AFBD-E15D9E1CC3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6AD399-A519-4470-8384-3FAB4D13E7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000" dirty="0"/>
              <a:t>For NR,</a:t>
            </a:r>
            <a:r>
              <a:rPr lang="ja-JP" altLang="en-US" sz="2000" dirty="0"/>
              <a:t> </a:t>
            </a:r>
            <a:r>
              <a:rPr kumimoji="1" lang="en-US" altLang="ja-JP" sz="2000" dirty="0"/>
              <a:t>RAN4 agreed to establish </a:t>
            </a:r>
            <a:r>
              <a:rPr lang="en-US" altLang="ja-JP" sz="2000" dirty="0"/>
              <a:t>the</a:t>
            </a:r>
            <a:r>
              <a:rPr lang="ja-JP" altLang="en-US" sz="2000" dirty="0"/>
              <a:t> </a:t>
            </a:r>
            <a:r>
              <a:rPr lang="en-US" altLang="ja-JP" sz="2000" dirty="0"/>
              <a:t>following </a:t>
            </a:r>
            <a:r>
              <a:rPr kumimoji="1" lang="en-US" altLang="ja-JP" sz="2000" dirty="0"/>
              <a:t>TRs</a:t>
            </a:r>
            <a:endParaRPr lang="en-US" altLang="ja-JP" sz="2000" dirty="0"/>
          </a:p>
          <a:p>
            <a:endParaRPr lang="en-US" altLang="ja-JP" sz="2000" dirty="0"/>
          </a:p>
          <a:p>
            <a:endParaRPr lang="en-US" altLang="ja-JP" sz="2000" dirty="0"/>
          </a:p>
          <a:p>
            <a:endParaRPr lang="en-US" altLang="ja-JP" sz="2000" dirty="0"/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61B90508-64BE-4036-93CC-DAAF342F43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7405822"/>
              </p:ext>
            </p:extLst>
          </p:nvPr>
        </p:nvGraphicFramePr>
        <p:xfrm>
          <a:off x="1167725" y="2275885"/>
          <a:ext cx="9257558" cy="39010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09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162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2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405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374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297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Spec number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Type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en-US" sz="105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info </a:t>
                      </a:r>
                      <a:br>
                        <a:rPr lang="en-GB" sz="105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5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 TSG# </a:t>
                      </a:r>
                      <a:endParaRPr lang="en-US" sz="105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approval at TSG#</a:t>
                      </a:r>
                      <a:endParaRPr lang="en-US" sz="105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Remarks</a:t>
                      </a:r>
                      <a:endParaRPr lang="en-US" sz="105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93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MS Mincho"/>
                        </a:rPr>
                        <a:t>38.xxx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MS Mincho"/>
                        </a:rPr>
                        <a:t>TR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MS Mincho"/>
                        </a:rPr>
                        <a:t>General aspects for RF, RRM and demodulation for NR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MS Mincho"/>
                        </a:rPr>
                        <a:t>TSG #79 (Mar.18)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MS Mincho"/>
                        </a:rPr>
                        <a:t>TSG #80 (June.18)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MS Mincho"/>
                        </a:rPr>
                        <a:t>Rapporteur;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MS Mincho"/>
                        </a:rPr>
                        <a:t>[Yousuke Sano]</a:t>
                      </a: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yousuke.sano.sp@nttdocomo.com</a:t>
                      </a:r>
                      <a:endParaRPr lang="en-US" sz="105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93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38.813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TR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New frequency range for NR (3.3-4.2 GHz)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TSG #77 (Sep.17)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TSG #78 (Dec.17)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Rapporteur;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[SHAO Zhe]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shaozhe@chinamobile.com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693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38.814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TR</a:t>
                      </a:r>
                      <a:endParaRPr lang="en-US" sz="12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New frequency range for NR (4.4-4.99 GHz)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TSG #77 (Sep.17)</a:t>
                      </a:r>
                      <a:endParaRPr lang="en-US" sz="12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TSG #78 (Dec.17)</a:t>
                      </a:r>
                      <a:endParaRPr lang="en-US" sz="12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Rapporteur;</a:t>
                      </a:r>
                      <a:endParaRPr lang="en-US" sz="12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[Yousuke Sano]</a:t>
                      </a:r>
                      <a:endParaRPr lang="en-US" sz="12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yousuke.sano.sp@nttdocomo.com</a:t>
                      </a:r>
                      <a:endParaRPr lang="en-US" sz="12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693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38.815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TR</a:t>
                      </a:r>
                      <a:endParaRPr lang="en-US" sz="12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New frequency range for NR (24.25-29.5 GHz)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TSG #77 (Sep.17)</a:t>
                      </a:r>
                      <a:endParaRPr lang="en-US" sz="12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TSG #78 (Dec.17)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Rapporteur</a:t>
                      </a: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105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Ilwhan</a:t>
                      </a: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Kim</a:t>
                      </a: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ilwhan.kim@kt.com</a:t>
                      </a: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97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37.863-01-01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TR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Dual connectivity (DC) band combinations of LTE 1DL/1UL + one NR band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TSG #79 (Mar.18)</a:t>
                      </a:r>
                      <a:endParaRPr lang="en-US" sz="12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TSG #80 (June.18)</a:t>
                      </a:r>
                      <a:endParaRPr lang="en-US" sz="12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kei.andou.ye@nttdocomo.com</a:t>
                      </a: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795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37.863-02-01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TR</a:t>
                      </a:r>
                      <a:endParaRPr lang="en-US" sz="12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Dual connectivity (DC) band combinations of LTE 2DL/1UL + one NR band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TSG #79 (Mar.18)</a:t>
                      </a:r>
                      <a:endParaRPr lang="en-US" sz="12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TSG #80 (June.18)</a:t>
                      </a:r>
                      <a:endParaRPr lang="en-US" sz="12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 Liu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leo.liuye@huawei.com</a:t>
                      </a: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795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37.863-03-01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TR</a:t>
                      </a:r>
                      <a:endParaRPr lang="en-US" sz="12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Dual connectivity (DC) band combinations of LTE 3DL/1UL + one NR band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TSG #79 (Mar.18)</a:t>
                      </a:r>
                      <a:endParaRPr lang="en-US" sz="12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TSG #80 (June.18)</a:t>
                      </a:r>
                      <a:endParaRPr lang="en-US" sz="12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 Lindel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per.lindell@ericsson.com</a:t>
                      </a: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795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37.863-04-01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TR</a:t>
                      </a:r>
                      <a:endParaRPr lang="en-US" sz="12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Dual connectivity (DC) band combinations of LTE 4DL/1UL + one NR band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TSG #79 (Mar.18)</a:t>
                      </a:r>
                      <a:endParaRPr lang="en-US" sz="12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TSG #80 (June.18)</a:t>
                      </a:r>
                      <a:endParaRPr lang="en-US" sz="12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Petri Vasenkari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Petri.vasenkari@nokia.com</a:t>
                      </a: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688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9DD2B26-055C-4740-B9EF-1A2DBCA67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221020C-AF64-47E0-A7EB-F7D21588C0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511" y="1690687"/>
            <a:ext cx="11492188" cy="4854491"/>
          </a:xfrm>
        </p:spPr>
        <p:txBody>
          <a:bodyPr>
            <a:normAutofit fontScale="70000" lnSpcReduction="20000"/>
          </a:bodyPr>
          <a:lstStyle/>
          <a:p>
            <a:r>
              <a:rPr lang="en-US" altLang="ja-JP" sz="2400" dirty="0"/>
              <a:t>In general TR, band/band combination agnostic aspects will be captured </a:t>
            </a:r>
          </a:p>
          <a:p>
            <a:pPr lvl="1"/>
            <a:r>
              <a:rPr lang="en-US" altLang="ja-JP" sz="2000" dirty="0"/>
              <a:t>Band (band combination) dedicated aspects will be captured in band (band combination) TR in slide #2</a:t>
            </a:r>
          </a:p>
          <a:p>
            <a:r>
              <a:rPr lang="en-US" altLang="ja-JP" sz="2400" dirty="0"/>
              <a:t>General TR will be split</a:t>
            </a:r>
            <a:r>
              <a:rPr lang="ja-JP" altLang="en-US" sz="2400" dirty="0"/>
              <a:t> </a:t>
            </a:r>
            <a:r>
              <a:rPr lang="en-US" altLang="ja-JP" sz="2400" dirty="0"/>
              <a:t>to</a:t>
            </a:r>
            <a:r>
              <a:rPr lang="ja-JP" altLang="en-US" sz="2400" dirty="0"/>
              <a:t> </a:t>
            </a:r>
            <a:r>
              <a:rPr lang="en-US" altLang="ja-JP" sz="2400" dirty="0"/>
              <a:t>the</a:t>
            </a:r>
            <a:r>
              <a:rPr lang="ja-JP" altLang="en-US" sz="2400" dirty="0"/>
              <a:t> </a:t>
            </a:r>
            <a:r>
              <a:rPr lang="en-US" altLang="ja-JP" sz="2400" dirty="0"/>
              <a:t>following</a:t>
            </a:r>
            <a:r>
              <a:rPr lang="ja-JP" altLang="en-US" sz="2400" dirty="0"/>
              <a:t> </a:t>
            </a:r>
            <a:r>
              <a:rPr lang="en-US" altLang="ja-JP" sz="2400" dirty="0">
                <a:solidFill>
                  <a:srgbClr val="FF0000"/>
                </a:solidFill>
              </a:rPr>
              <a:t>three TRs</a:t>
            </a:r>
            <a:endParaRPr lang="en-US" altLang="ja-JP" sz="2000" dirty="0">
              <a:solidFill>
                <a:srgbClr val="FF0000"/>
              </a:solidFill>
            </a:endParaRPr>
          </a:p>
          <a:p>
            <a:pPr lvl="1"/>
            <a:r>
              <a:rPr lang="en-US" altLang="ja-JP" sz="2000" dirty="0"/>
              <a:t>TR#1: UE RF</a:t>
            </a:r>
            <a:r>
              <a:rPr lang="ja-JP" altLang="en-US" sz="2000" dirty="0"/>
              <a:t> </a:t>
            </a:r>
            <a:r>
              <a:rPr lang="en-US" altLang="ja-JP" sz="2000" dirty="0"/>
              <a:t>(core and conformance)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Common aspects between BS and UE for range 1 and 2</a:t>
            </a:r>
          </a:p>
          <a:p>
            <a:pPr lvl="2"/>
            <a:r>
              <a:rPr lang="en-US" altLang="ja-JP" sz="1600" dirty="0"/>
              <a:t>UE RF aspects for range 1 and 2</a:t>
            </a:r>
          </a:p>
          <a:p>
            <a:pPr lvl="1"/>
            <a:r>
              <a:rPr lang="en-US" altLang="ja-JP" sz="2000" dirty="0">
                <a:solidFill>
                  <a:srgbClr val="FF0000"/>
                </a:solidFill>
              </a:rPr>
              <a:t>TR#2: BS RF (core and conformance)</a:t>
            </a:r>
          </a:p>
          <a:p>
            <a:pPr lvl="2"/>
            <a:r>
              <a:rPr lang="en-US" altLang="ja-JP" sz="1600" dirty="0">
                <a:solidFill>
                  <a:srgbClr val="FF0000"/>
                </a:solidFill>
              </a:rPr>
              <a:t>BS RF aspects for range 1 and 2 (including EMC)</a:t>
            </a:r>
          </a:p>
          <a:p>
            <a:pPr lvl="1"/>
            <a:r>
              <a:rPr lang="en-US" altLang="ja-JP" sz="2000" dirty="0"/>
              <a:t>TR#3: RRM (core and performance) and UE/BS performance</a:t>
            </a:r>
          </a:p>
          <a:p>
            <a:pPr lvl="2"/>
            <a:r>
              <a:rPr lang="en-US" altLang="ja-JP" sz="1600" dirty="0"/>
              <a:t>RRM aspects for range 1 and 2</a:t>
            </a:r>
          </a:p>
          <a:p>
            <a:pPr lvl="2"/>
            <a:r>
              <a:rPr lang="en-US" altLang="ja-JP" sz="1600" dirty="0"/>
              <a:t>UE/BS demodulation aspects for range 1 and 2</a:t>
            </a:r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endParaRPr kumimoji="1" lang="en-US" altLang="ja-JP" sz="2400" dirty="0"/>
          </a:p>
          <a:p>
            <a:endParaRPr kumimoji="1" lang="en-US" altLang="ja-JP" sz="2400" dirty="0"/>
          </a:p>
          <a:p>
            <a:endParaRPr kumimoji="1" lang="en-US" altLang="ja-JP" sz="2400" dirty="0"/>
          </a:p>
          <a:p>
            <a:endParaRPr kumimoji="1" lang="en-US" altLang="ja-JP" sz="2400" dirty="0"/>
          </a:p>
          <a:p>
            <a:r>
              <a:rPr kumimoji="1" lang="en-US" altLang="ja-JP" sz="2400" dirty="0"/>
              <a:t>TR skeleton </a:t>
            </a:r>
            <a:r>
              <a:rPr lang="en-US" altLang="ja-JP" sz="2400" dirty="0"/>
              <a:t>[R4-1708836] </a:t>
            </a:r>
            <a:r>
              <a:rPr kumimoji="1" lang="en-US" altLang="ja-JP" sz="2400" dirty="0"/>
              <a:t>is approved for </a:t>
            </a:r>
            <a:r>
              <a:rPr kumimoji="1" lang="en-US" altLang="ja-JP" sz="2400" dirty="0">
                <a:solidFill>
                  <a:srgbClr val="FF0000"/>
                </a:solidFill>
              </a:rPr>
              <a:t>TR#2 </a:t>
            </a:r>
            <a:r>
              <a:rPr kumimoji="1" lang="en-US" altLang="ja-JP" sz="2400" dirty="0"/>
              <a:t>in RAN4 #84</a:t>
            </a:r>
          </a:p>
          <a:p>
            <a:pPr lvl="1"/>
            <a:r>
              <a:rPr lang="en-US" altLang="ja-JP" sz="2000" dirty="0">
                <a:solidFill>
                  <a:srgbClr val="FF0000"/>
                </a:solidFill>
              </a:rPr>
              <a:t>TR#1 and #3</a:t>
            </a:r>
            <a:r>
              <a:rPr lang="en-US" altLang="ja-JP" sz="2000" dirty="0"/>
              <a:t> rapporteurs</a:t>
            </a:r>
            <a:r>
              <a:rPr lang="ja-JP" altLang="en-US" sz="2000" dirty="0"/>
              <a:t> </a:t>
            </a:r>
            <a:r>
              <a:rPr lang="en-US" altLang="ja-JP" sz="2000" dirty="0"/>
              <a:t>will provide TR skeleton for </a:t>
            </a:r>
            <a:r>
              <a:rPr lang="en-US" altLang="ja-JP" sz="2000" dirty="0">
                <a:solidFill>
                  <a:srgbClr val="FF0000"/>
                </a:solidFill>
              </a:rPr>
              <a:t>TR#1 and #3</a:t>
            </a:r>
            <a:r>
              <a:rPr lang="en-US" altLang="ja-JP" sz="2000" dirty="0"/>
              <a:t> in</a:t>
            </a:r>
            <a:r>
              <a:rPr lang="ja-JP" altLang="en-US" sz="2000" dirty="0"/>
              <a:t> </a:t>
            </a:r>
            <a:r>
              <a:rPr lang="en-US" altLang="ja-JP" sz="2000" dirty="0"/>
              <a:t>RAN4</a:t>
            </a:r>
            <a:r>
              <a:rPr lang="ja-JP" altLang="en-US" sz="2000" dirty="0"/>
              <a:t> </a:t>
            </a:r>
            <a:r>
              <a:rPr lang="en-US" altLang="ja-JP" sz="2000" dirty="0"/>
              <a:t>Sept. Ad-hoc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8C8C12CD-DD02-4638-8500-A42494B7D3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369622"/>
              </p:ext>
            </p:extLst>
          </p:nvPr>
        </p:nvGraphicFramePr>
        <p:xfrm>
          <a:off x="838200" y="4025686"/>
          <a:ext cx="9708338" cy="17602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4114">
                  <a:extLst>
                    <a:ext uri="{9D8B030D-6E8A-4147-A177-3AD203B41FA5}">
                      <a16:colId xmlns:a16="http://schemas.microsoft.com/office/drawing/2014/main" val="532296151"/>
                    </a:ext>
                  </a:extLst>
                </a:gridCol>
                <a:gridCol w="859356">
                  <a:extLst>
                    <a:ext uri="{9D8B030D-6E8A-4147-A177-3AD203B41FA5}">
                      <a16:colId xmlns:a16="http://schemas.microsoft.com/office/drawing/2014/main" val="891236295"/>
                    </a:ext>
                  </a:extLst>
                </a:gridCol>
                <a:gridCol w="2953395">
                  <a:extLst>
                    <a:ext uri="{9D8B030D-6E8A-4147-A177-3AD203B41FA5}">
                      <a16:colId xmlns:a16="http://schemas.microsoft.com/office/drawing/2014/main" val="1378727626"/>
                    </a:ext>
                  </a:extLst>
                </a:gridCol>
                <a:gridCol w="999237">
                  <a:extLst>
                    <a:ext uri="{9D8B030D-6E8A-4147-A177-3AD203B41FA5}">
                      <a16:colId xmlns:a16="http://schemas.microsoft.com/office/drawing/2014/main" val="3034037023"/>
                    </a:ext>
                  </a:extLst>
                </a:gridCol>
                <a:gridCol w="986390">
                  <a:extLst>
                    <a:ext uri="{9D8B030D-6E8A-4147-A177-3AD203B41FA5}">
                      <a16:colId xmlns:a16="http://schemas.microsoft.com/office/drawing/2014/main" val="2171542379"/>
                    </a:ext>
                  </a:extLst>
                </a:gridCol>
                <a:gridCol w="2765846">
                  <a:extLst>
                    <a:ext uri="{9D8B030D-6E8A-4147-A177-3AD203B41FA5}">
                      <a16:colId xmlns:a16="http://schemas.microsoft.com/office/drawing/2014/main" val="3365918110"/>
                    </a:ext>
                  </a:extLst>
                </a:gridCol>
              </a:tblGrid>
              <a:tr h="31166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Spec number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Type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en-US" sz="105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info </a:t>
                      </a:r>
                      <a:br>
                        <a:rPr lang="en-GB" sz="105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5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 TSG# </a:t>
                      </a:r>
                      <a:endParaRPr lang="en-US" sz="105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approval at TSG#</a:t>
                      </a:r>
                      <a:endParaRPr lang="en-US" sz="105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Remarks</a:t>
                      </a:r>
                      <a:endParaRPr lang="en-US" sz="105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523146822"/>
                  </a:ext>
                </a:extLst>
              </a:tr>
              <a:tr h="4674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MS Mincho"/>
                        </a:rPr>
                        <a:t>38.xxx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MS Mincho"/>
                        </a:rPr>
                        <a:t>TR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MS Mincho"/>
                        </a:rPr>
                        <a:t>General aspects for </a:t>
                      </a: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  <a:latin typeface="Arial"/>
                          <a:ea typeface="MS Mincho"/>
                        </a:rPr>
                        <a:t>UE 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MS Mincho"/>
                        </a:rPr>
                        <a:t>RF for NR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MS Mincho"/>
                        </a:rPr>
                        <a:t>TSG #79 (Mar.18)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MS Mincho"/>
                        </a:rPr>
                        <a:t>TSG #80 (June.18)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MS Mincho"/>
                        </a:rPr>
                        <a:t>Rapporteur;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MS Mincho"/>
                        </a:rPr>
                        <a:t>[Yousuke Sano]</a:t>
                      </a: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yousuke.sano.sp@nttdocomo.com</a:t>
                      </a: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4557838"/>
                  </a:ext>
                </a:extLst>
              </a:tr>
              <a:tr h="4674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MS Mincho"/>
                        </a:rPr>
                        <a:t>38.xxx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MS Mincho"/>
                        </a:rPr>
                        <a:t>TR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MS Mincho"/>
                        </a:rPr>
                        <a:t>General aspects for BS RF for NR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MS Mincho"/>
                        </a:rPr>
                        <a:t>TSG #79 (Mar.18)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MS Mincho"/>
                        </a:rPr>
                        <a:t>TSG #80 (June.18)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MS Mincho"/>
                        </a:rPr>
                        <a:t>Rapporteur;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MS Mincho"/>
                        </a:rPr>
                        <a:t>[Johan </a:t>
                      </a:r>
                      <a:r>
                        <a:rPr lang="en-GB" sz="1050" dirty="0" err="1">
                          <a:solidFill>
                            <a:srgbClr val="FF0000"/>
                          </a:solidFill>
                          <a:effectLst/>
                          <a:latin typeface="Arial"/>
                          <a:ea typeface="MS Mincho"/>
                        </a:rPr>
                        <a:t>Skold</a:t>
                      </a: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MS Mincho"/>
                        </a:rPr>
                        <a:t>]</a:t>
                      </a: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MS Mincho"/>
                        </a:rPr>
                        <a:t>johan.skold@ericsson.com</a:t>
                      </a:r>
                      <a:endParaRPr lang="en-GB" sz="1050" dirty="0">
                        <a:solidFill>
                          <a:srgbClr val="FF0000"/>
                        </a:solidFill>
                        <a:effectLst/>
                        <a:latin typeface="Arial"/>
                        <a:ea typeface="MS Mincho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7161737"/>
                  </a:ext>
                </a:extLst>
              </a:tr>
              <a:tr h="39282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MS Mincho"/>
                        </a:rPr>
                        <a:t>38.xxx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MS Mincho"/>
                        </a:rPr>
                        <a:t>TR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MS Mincho"/>
                        </a:rPr>
                        <a:t>General aspects for RRM and demodulation for NR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MS Mincho"/>
                        </a:rPr>
                        <a:t>TSG #79 (Mar.18)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MS Mincho"/>
                        </a:rPr>
                        <a:t>TSG #80 (June.18)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MS Mincho"/>
                        </a:rPr>
                        <a:t>Rapporteur;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MS Mincho"/>
                        </a:rPr>
                        <a:t>[</a:t>
                      </a:r>
                      <a:r>
                        <a:rPr lang="en-US" sz="105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MS Mincho"/>
                        </a:rPr>
                        <a:t>Takuma Takada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MS Mincho"/>
                        </a:rPr>
                        <a:t>]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05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MS Mincho"/>
                          <a:hlinkClick r:id="rId3"/>
                        </a:rPr>
                        <a:t>takuma.takada.nv@nttdocomo.com</a:t>
                      </a:r>
                      <a:endParaRPr lang="en-GB" sz="1050" dirty="0">
                        <a:solidFill>
                          <a:schemeClr val="tx1"/>
                        </a:solidFill>
                        <a:effectLst/>
                        <a:latin typeface="Arial"/>
                        <a:ea typeface="MS Mincho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124336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07248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1018</TotalTime>
  <Words>688</Words>
  <Application>Microsoft Office PowerPoint</Application>
  <PresentationFormat>ワイド画面</PresentationFormat>
  <Paragraphs>124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MS Mincho</vt:lpstr>
      <vt:lpstr>游ゴシック</vt:lpstr>
      <vt:lpstr>游ゴシック Light</vt:lpstr>
      <vt:lpstr>Arial</vt:lpstr>
      <vt:lpstr>Times New Roman</vt:lpstr>
      <vt:lpstr>Office テーマ</vt:lpstr>
      <vt:lpstr>WF on handling general TR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handling general TR</dc:title>
  <dc:creator>佐野洋介</dc:creator>
  <cp:lastModifiedBy>佐野洋介</cp:lastModifiedBy>
  <cp:revision>29</cp:revision>
  <dcterms:created xsi:type="dcterms:W3CDTF">2017-08-23T18:30:27Z</dcterms:created>
  <dcterms:modified xsi:type="dcterms:W3CDTF">2017-08-25T09:11:59Z</dcterms:modified>
</cp:coreProperties>
</file>