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0" autoAdjust="0"/>
    <p:restoredTop sz="94660"/>
  </p:normalViewPr>
  <p:slideViewPr>
    <p:cSldViewPr snapToGrid="0">
      <p:cViewPr varScale="1">
        <p:scale>
          <a:sx n="63" d="100"/>
          <a:sy n="63" d="100"/>
        </p:scale>
        <p:origin x="82" y="49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D9B-8C07-40AE-9CA4-658F7B4EB0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A10F-00B9-4D3E-BB3D-7F6E968087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936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D9B-8C07-40AE-9CA4-658F7B4EB0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A10F-00B9-4D3E-BB3D-7F6E968087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139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D9B-8C07-40AE-9CA4-658F7B4EB0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A10F-00B9-4D3E-BB3D-7F6E968087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777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D9B-8C07-40AE-9CA4-658F7B4EB0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A10F-00B9-4D3E-BB3D-7F6E968087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924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D9B-8C07-40AE-9CA4-658F7B4EB0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A10F-00B9-4D3E-BB3D-7F6E968087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03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D9B-8C07-40AE-9CA4-658F7B4EB0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A10F-00B9-4D3E-BB3D-7F6E968087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166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D9B-8C07-40AE-9CA4-658F7B4EB0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A10F-00B9-4D3E-BB3D-7F6E968087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553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D9B-8C07-40AE-9CA4-658F7B4EB0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A10F-00B9-4D3E-BB3D-7F6E968087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58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D9B-8C07-40AE-9CA4-658F7B4EB0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A10F-00B9-4D3E-BB3D-7F6E968087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531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D9B-8C07-40AE-9CA4-658F7B4EB0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A10F-00B9-4D3E-BB3D-7F6E968087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38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4CD9B-8C07-40AE-9CA4-658F7B4EB0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A10F-00B9-4D3E-BB3D-7F6E968087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187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4CD9B-8C07-40AE-9CA4-658F7B4EB04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2A10F-00B9-4D3E-BB3D-7F6E968087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65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MPR and A-MPR for PC2 with UL CA in Band 41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Incorporated, Nokia, 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766560" y="166689"/>
            <a:ext cx="5138928" cy="863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/>
              <a:t>R4-1708816</a:t>
            </a:r>
          </a:p>
        </p:txBody>
      </p:sp>
    </p:spTree>
    <p:extLst>
      <p:ext uri="{BB962C8B-B14F-4D97-AF65-F5344CB8AC3E}">
        <p14:creationId xmlns:p14="http://schemas.microsoft.com/office/powerpoint/2010/main" val="3073274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MPR for PC2 with UL CA bandwidth class C</a:t>
            </a:r>
            <a:br>
              <a:rPr lang="en-US" dirty="0"/>
            </a:br>
            <a:r>
              <a:rPr lang="en-US" dirty="0"/>
              <a:t>Contiguous allocations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Proposals for MPR in [1] and [2].  For contiguous allocations, the following compromise is proposed as way forward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836100"/>
              </p:ext>
            </p:extLst>
          </p:nvPr>
        </p:nvGraphicFramePr>
        <p:xfrm>
          <a:off x="4208843" y="2916238"/>
          <a:ext cx="3725545" cy="326072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69620">
                  <a:extLst>
                    <a:ext uri="{9D8B030D-6E8A-4147-A177-3AD203B41FA5}">
                      <a16:colId xmlns:a16="http://schemas.microsoft.com/office/drawing/2014/main" val="415559896"/>
                    </a:ext>
                  </a:extLst>
                </a:gridCol>
                <a:gridCol w="633730">
                  <a:extLst>
                    <a:ext uri="{9D8B030D-6E8A-4147-A177-3AD203B41FA5}">
                      <a16:colId xmlns:a16="http://schemas.microsoft.com/office/drawing/2014/main" val="3467399796"/>
                    </a:ext>
                  </a:extLst>
                </a:gridCol>
                <a:gridCol w="633095">
                  <a:extLst>
                    <a:ext uri="{9D8B030D-6E8A-4147-A177-3AD203B41FA5}">
                      <a16:colId xmlns:a16="http://schemas.microsoft.com/office/drawing/2014/main" val="3496502883"/>
                    </a:ext>
                  </a:extLst>
                </a:gridCol>
                <a:gridCol w="633095">
                  <a:extLst>
                    <a:ext uri="{9D8B030D-6E8A-4147-A177-3AD203B41FA5}">
                      <a16:colId xmlns:a16="http://schemas.microsoft.com/office/drawing/2014/main" val="1510618958"/>
                    </a:ext>
                  </a:extLst>
                </a:gridCol>
                <a:gridCol w="633095">
                  <a:extLst>
                    <a:ext uri="{9D8B030D-6E8A-4147-A177-3AD203B41FA5}">
                      <a16:colId xmlns:a16="http://schemas.microsoft.com/office/drawing/2014/main" val="2887925656"/>
                    </a:ext>
                  </a:extLst>
                </a:gridCol>
                <a:gridCol w="422910">
                  <a:extLst>
                    <a:ext uri="{9D8B030D-6E8A-4147-A177-3AD203B41FA5}">
                      <a16:colId xmlns:a16="http://schemas.microsoft.com/office/drawing/2014/main" val="125247910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Modulation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 bandwidth Class C / Smallest Component Carrier Transmission Bandwidth Configuration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MPR (dB)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506986"/>
                  </a:ext>
                </a:extLst>
              </a:tr>
              <a:tr h="2432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RB 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 RB 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 RB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RB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26904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6 and ≤ 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6 and ≤ 50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6 and ≤ 75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6 and ≤ 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4915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50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75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7861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QAM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18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1.5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1942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QAM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6 and ≤ 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8 and ≤ 50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16 and ≤ 75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18 and ≤ 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166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QAM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50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75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87862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 QAM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8 and allocation wholly contained within a single CC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12 and allocation wholly contained within a single CC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16 and allocation wholly contained within a single CC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18 and allocation wholly contained within a single CC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09804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 QAM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8 or allocation extends across two CC's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12 or allocation extends across two CC's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16 or allocation extends across two CC's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18 or allocation extends across two CC's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59741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256 QAM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FFS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FFS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7736620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927539" y="263350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6.2.3A-1: Maximum Power Reduction (MPR) for Power Class 2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320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MPR for PC2 with UL CA bandwidth class C</a:t>
            </a:r>
            <a:br>
              <a:rPr lang="en-US" dirty="0"/>
            </a:br>
            <a:r>
              <a:rPr lang="en-US" dirty="0"/>
              <a:t>Non-contiguous allocations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 in [1] is way forward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176" y="2347565"/>
            <a:ext cx="6116442" cy="409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6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A-MPR for PC2 under CA_NS_04</a:t>
            </a:r>
            <a:br>
              <a:rPr lang="en-US" dirty="0"/>
            </a:br>
            <a:r>
              <a:rPr lang="en-US" dirty="0"/>
              <a:t>Contiguous allocations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58876"/>
            <a:ext cx="10515600" cy="4351338"/>
          </a:xfrm>
        </p:spPr>
        <p:txBody>
          <a:bodyPr/>
          <a:lstStyle/>
          <a:p>
            <a:r>
              <a:rPr lang="en-US" dirty="0"/>
              <a:t>Proposal in [3] is way forward.</a:t>
            </a:r>
          </a:p>
          <a:p>
            <a:r>
              <a:rPr lang="en-US" dirty="0"/>
              <a:t>For lower frequency channels, the following table is provided.  For upper frequency channels, the MPR can be reused.  The cutoff between lower frequency and upper frequency is FFS.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345" y="3645698"/>
            <a:ext cx="5628020" cy="303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52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A-MPR for PC2 under CA_NS_04</a:t>
            </a:r>
            <a:br>
              <a:rPr lang="en-US" dirty="0"/>
            </a:br>
            <a:r>
              <a:rPr lang="en-US" dirty="0"/>
              <a:t>Non-contiguous allocations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Proposal in [3] is way forward.</a:t>
            </a:r>
          </a:p>
          <a:p>
            <a:r>
              <a:rPr lang="en-US" dirty="0"/>
              <a:t>For lower frequency channels and upper frequency channels, the formulations are provided below.  The cutoff between lower frequency and upper frequency is FFS.</a:t>
            </a:r>
          </a:p>
          <a:p>
            <a:r>
              <a:rPr lang="en-US" dirty="0"/>
              <a:t>For lower frequency channels, </a:t>
            </a:r>
          </a:p>
          <a:p>
            <a:pPr marL="0" indent="0">
              <a:buNone/>
            </a:pPr>
            <a:r>
              <a:rPr lang="en-US" dirty="0"/>
              <a:t>		M</a:t>
            </a:r>
            <a:r>
              <a:rPr lang="en-US" baseline="-25000" dirty="0"/>
              <a:t>A</a:t>
            </a:r>
            <a:r>
              <a:rPr lang="en-US" dirty="0"/>
              <a:t> = 13.0,	0≤ A &lt; 0.05</a:t>
            </a:r>
          </a:p>
          <a:p>
            <a:pPr marL="0" indent="0">
              <a:buNone/>
            </a:pPr>
            <a:r>
              <a:rPr lang="en-US" dirty="0"/>
              <a:t>		= 15.33 – 46.67A,	0.05≤ A &lt; 0.20</a:t>
            </a:r>
          </a:p>
          <a:p>
            <a:pPr marL="0" indent="0">
              <a:buNone/>
            </a:pPr>
            <a:r>
              <a:rPr lang="en-US" dirty="0"/>
              <a:t>		= -7.0 – 5.0A, 	0.20≤ A &lt; 0.50</a:t>
            </a:r>
          </a:p>
          <a:p>
            <a:pPr marL="0" indent="0">
              <a:buNone/>
            </a:pPr>
            <a:r>
              <a:rPr lang="en-US" dirty="0"/>
              <a:t>		= 4.5,		0.50 ≤ A ≤ 1.</a:t>
            </a:r>
          </a:p>
          <a:p>
            <a:r>
              <a:rPr lang="en-US" dirty="0"/>
              <a:t>For upper frequency channels,</a:t>
            </a:r>
          </a:p>
          <a:p>
            <a:pPr marL="0" indent="0">
              <a:buNone/>
            </a:pPr>
            <a:r>
              <a:rPr lang="en-US" dirty="0"/>
              <a:t>		M</a:t>
            </a:r>
            <a:r>
              <a:rPr lang="en-US" baseline="-25000" dirty="0"/>
              <a:t>A</a:t>
            </a:r>
            <a:r>
              <a:rPr lang="en-US" dirty="0"/>
              <a:t> = 8.2,		0.00 ≤ A &lt; 0.04</a:t>
            </a:r>
          </a:p>
          <a:p>
            <a:pPr marL="0" indent="0">
              <a:buNone/>
            </a:pPr>
            <a:r>
              <a:rPr lang="en-US" dirty="0"/>
              <a:t>		= 9.8 – 40.0A,	0.04≤ A &lt; 0.075</a:t>
            </a:r>
          </a:p>
          <a:p>
            <a:pPr marL="0" indent="0">
              <a:buNone/>
            </a:pPr>
            <a:r>
              <a:rPr lang="en-US" dirty="0"/>
              <a:t>		= 8.0 – 16.0A, 	0.075 ≤ A &lt; 0.25</a:t>
            </a:r>
          </a:p>
          <a:p>
            <a:pPr marL="0" indent="0">
              <a:buNone/>
            </a:pPr>
            <a:r>
              <a:rPr lang="en-US" dirty="0"/>
              <a:t>		= 4.83 – 3.33A,	0.25 ≤ A &lt; 0.40</a:t>
            </a:r>
          </a:p>
          <a:p>
            <a:pPr marL="0" indent="0">
              <a:buNone/>
            </a:pPr>
            <a:r>
              <a:rPr lang="en-US" dirty="0"/>
              <a:t>		= 3.83 – 0.83A,	0.075 ≤ A ≤ 0.25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548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[1] R4-1708599, “MPR for Power Class 2 with UL CA in Band 41,” 	Qualcomm Incorporated</a:t>
            </a:r>
          </a:p>
          <a:p>
            <a:pPr marL="0" indent="0">
              <a:buNone/>
            </a:pPr>
            <a:r>
              <a:rPr lang="en-US" dirty="0"/>
              <a:t>[2] R4-1707594, “Power class 2 UL CA MPR for contiguous allocations,” 	Nokia</a:t>
            </a:r>
          </a:p>
          <a:p>
            <a:pPr marL="0" indent="0">
              <a:buNone/>
            </a:pPr>
            <a:r>
              <a:rPr lang="en-US" dirty="0"/>
              <a:t>[3] R4-1708600, “CA_NS_04 A-MPR for Power Class 2 with UL CA in 	Band 41,” Qualcomm Incorporated</a:t>
            </a:r>
          </a:p>
        </p:txBody>
      </p:sp>
    </p:spTree>
    <p:extLst>
      <p:ext uri="{BB962C8B-B14F-4D97-AF65-F5344CB8AC3E}">
        <p14:creationId xmlns:p14="http://schemas.microsoft.com/office/powerpoint/2010/main" val="248129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391</Words>
  <Application>Microsoft Office PowerPoint</Application>
  <PresentationFormat>Widescreen</PresentationFormat>
  <Paragraphs>82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Way Forward on MPR and A-MPR for PC2 with UL CA in Band 41</vt:lpstr>
      <vt:lpstr>MPR for PC2 with UL CA bandwidth class C Contiguous allocations</vt:lpstr>
      <vt:lpstr>MPR for PC2 with UL CA bandwidth class C Non-contiguous allocations</vt:lpstr>
      <vt:lpstr>A-MPR for PC2 under CA_NS_04 Contiguous allocations</vt:lpstr>
      <vt:lpstr>A-MPR for PC2 under CA_NS_04 Non-contiguous allocations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MPR and A-MPR for PC2 with UL CA in Band 41</dc:title>
  <dc:creator>Gene Fong</dc:creator>
  <cp:lastModifiedBy>Gene Fong</cp:lastModifiedBy>
  <cp:revision>7</cp:revision>
  <dcterms:created xsi:type="dcterms:W3CDTF">2017-08-23T15:19:42Z</dcterms:created>
  <dcterms:modified xsi:type="dcterms:W3CDTF">2017-08-24T15:01:33Z</dcterms:modified>
</cp:coreProperties>
</file>