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8" r:id="rId2"/>
    <p:sldId id="259" r:id="rId3"/>
    <p:sldId id="261" r:id="rId4"/>
    <p:sldId id="260" r:id="rId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4961" autoAdjust="0"/>
    <p:restoredTop sz="97422" autoAdjust="0"/>
  </p:normalViewPr>
  <p:slideViewPr>
    <p:cSldViewPr snapToGrid="0">
      <p:cViewPr varScale="1">
        <p:scale>
          <a:sx n="86" d="100"/>
          <a:sy n="86" d="100"/>
        </p:scale>
        <p:origin x="126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5BF49D89-A689-4B52-9B57-ED100ECA1568}" type="datetimeFigureOut">
              <a:rPr lang="zh-CN" altLang="en-US"/>
              <a:pPr>
                <a:defRPr/>
              </a:pPr>
              <a:t>2017/8/25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C82AD23-4ED3-4AFE-85F9-FF88266A7B4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EBABA3DD-894C-4FBF-8065-4F50FBAC1AEA}" type="datetimeFigureOut">
              <a:rPr lang="en-GB" altLang="zh-CN"/>
              <a:pPr>
                <a:defRPr/>
              </a:pPr>
              <a:t>25/08/2017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0859BD2B-3630-40BA-9A03-75EF31B30BC1}" type="slidenum">
              <a:rPr lang="en-GB" altLang="zh-CN"/>
              <a:pPr>
                <a:defRPr/>
              </a:pPr>
              <a:t>‹#›</a:t>
            </a:fld>
            <a:endParaRPr lang="en-GB" altLang="zh-CN"/>
          </a:p>
        </p:txBody>
      </p:sp>
    </p:spTree>
    <p:extLst>
      <p:ext uri="{BB962C8B-B14F-4D97-AF65-F5344CB8AC3E}">
        <p14:creationId xmlns:p14="http://schemas.microsoft.com/office/powerpoint/2010/main" val="1889629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DB7DB2B9-ECF0-452F-A284-678FAC891F12}" type="datetimeFigureOut">
              <a:rPr lang="en-GB" altLang="zh-CN"/>
              <a:pPr>
                <a:defRPr/>
              </a:pPr>
              <a:t>25/08/2017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B920F598-82BD-4F50-A8B2-78E2E4A46756}" type="slidenum">
              <a:rPr lang="en-GB" altLang="zh-CN"/>
              <a:pPr>
                <a:defRPr/>
              </a:pPr>
              <a:t>‹#›</a:t>
            </a:fld>
            <a:endParaRPr lang="en-GB" altLang="zh-CN"/>
          </a:p>
        </p:txBody>
      </p:sp>
    </p:spTree>
    <p:extLst>
      <p:ext uri="{BB962C8B-B14F-4D97-AF65-F5344CB8AC3E}">
        <p14:creationId xmlns:p14="http://schemas.microsoft.com/office/powerpoint/2010/main" val="1409516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90F670E2-5B7A-4887-BFC4-44486B879877}" type="datetimeFigureOut">
              <a:rPr lang="en-GB" altLang="zh-CN"/>
              <a:pPr>
                <a:defRPr/>
              </a:pPr>
              <a:t>25/08/2017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E4C1F350-C5E5-4BA5-9786-3C16C9EB60C1}" type="slidenum">
              <a:rPr lang="en-GB" altLang="zh-CN"/>
              <a:pPr>
                <a:defRPr/>
              </a:pPr>
              <a:t>‹#›</a:t>
            </a:fld>
            <a:endParaRPr lang="en-GB" altLang="zh-CN"/>
          </a:p>
        </p:txBody>
      </p:sp>
    </p:spTree>
    <p:extLst>
      <p:ext uri="{BB962C8B-B14F-4D97-AF65-F5344CB8AC3E}">
        <p14:creationId xmlns:p14="http://schemas.microsoft.com/office/powerpoint/2010/main" val="4269462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0554CFCA-79BF-40D2-9918-0C1B3F076FFE}" type="datetimeFigureOut">
              <a:rPr lang="en-GB" altLang="zh-CN"/>
              <a:pPr>
                <a:defRPr/>
              </a:pPr>
              <a:t>25/08/2017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ECCFFD3C-FBA5-4440-BB5E-573C03784D3C}" type="slidenum">
              <a:rPr lang="en-GB" altLang="zh-CN"/>
              <a:pPr>
                <a:defRPr/>
              </a:pPr>
              <a:t>‹#›</a:t>
            </a:fld>
            <a:endParaRPr lang="en-GB" altLang="zh-CN"/>
          </a:p>
        </p:txBody>
      </p:sp>
    </p:spTree>
    <p:extLst>
      <p:ext uri="{BB962C8B-B14F-4D97-AF65-F5344CB8AC3E}">
        <p14:creationId xmlns:p14="http://schemas.microsoft.com/office/powerpoint/2010/main" val="159663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fld id="{18AE8D70-6114-44D6-9343-080A74E237BB}" type="datetimeFigureOut">
              <a:rPr lang="en-GB" altLang="zh-CN"/>
              <a:pPr>
                <a:defRPr/>
              </a:pPr>
              <a:t>25/08/2017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C33661A3-F871-447E-9D73-41D8F0153203}" type="slidenum">
              <a:rPr lang="en-GB" altLang="zh-CN"/>
              <a:pPr>
                <a:defRPr/>
              </a:pPr>
              <a:t>‹#›</a:t>
            </a:fld>
            <a:endParaRPr lang="en-GB" altLang="zh-CN"/>
          </a:p>
        </p:txBody>
      </p:sp>
    </p:spTree>
    <p:extLst>
      <p:ext uri="{BB962C8B-B14F-4D97-AF65-F5344CB8AC3E}">
        <p14:creationId xmlns:p14="http://schemas.microsoft.com/office/powerpoint/2010/main" val="2358774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3BF70D78-233E-40E2-BF6E-6A701DC040DF}" type="datetimeFigureOut">
              <a:rPr lang="en-GB" altLang="zh-CN"/>
              <a:pPr>
                <a:defRPr/>
              </a:pPr>
              <a:t>25/08/2017</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790E6EBD-87D6-476B-BD62-36FEEC700AC0}" type="slidenum">
              <a:rPr lang="en-GB" altLang="zh-CN"/>
              <a:pPr>
                <a:defRPr/>
              </a:pPr>
              <a:t>‹#›</a:t>
            </a:fld>
            <a:endParaRPr lang="en-GB" altLang="zh-CN"/>
          </a:p>
        </p:txBody>
      </p:sp>
    </p:spTree>
    <p:extLst>
      <p:ext uri="{BB962C8B-B14F-4D97-AF65-F5344CB8AC3E}">
        <p14:creationId xmlns:p14="http://schemas.microsoft.com/office/powerpoint/2010/main" val="1194696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C1873EE4-7E3D-4005-9BB3-E4EBFECA82B2}" type="datetimeFigureOut">
              <a:rPr lang="en-GB" altLang="zh-CN"/>
              <a:pPr>
                <a:defRPr/>
              </a:pPr>
              <a:t>25/08/2017</a:t>
            </a:fld>
            <a:endParaRPr lang="en-GB" altLang="zh-CN"/>
          </a:p>
        </p:txBody>
      </p:sp>
      <p:sp>
        <p:nvSpPr>
          <p:cNvPr id="8" name="Footer Placeholder 4"/>
          <p:cNvSpPr>
            <a:spLocks noGrp="1"/>
          </p:cNvSpPr>
          <p:nvPr>
            <p:ph type="ftr" sz="quarter" idx="11"/>
          </p:nvPr>
        </p:nvSpPr>
        <p:spPr/>
        <p:txBody>
          <a:bodyPr/>
          <a:lstStyle>
            <a:lvl1pPr>
              <a:defRPr/>
            </a:lvl1pPr>
          </a:lstStyle>
          <a:p>
            <a:pPr>
              <a:defRPr/>
            </a:pPr>
            <a:endParaRPr lang="en-GB" altLang="zh-CN"/>
          </a:p>
        </p:txBody>
      </p:sp>
      <p:sp>
        <p:nvSpPr>
          <p:cNvPr id="9" name="Slide Number Placeholder 5"/>
          <p:cNvSpPr>
            <a:spLocks noGrp="1"/>
          </p:cNvSpPr>
          <p:nvPr>
            <p:ph type="sldNum" sz="quarter" idx="12"/>
          </p:nvPr>
        </p:nvSpPr>
        <p:spPr/>
        <p:txBody>
          <a:bodyPr/>
          <a:lstStyle>
            <a:lvl1pPr>
              <a:defRPr/>
            </a:lvl1pPr>
          </a:lstStyle>
          <a:p>
            <a:pPr>
              <a:defRPr/>
            </a:pPr>
            <a:fld id="{D8060F78-FF47-4B81-BC58-3344C9D2614B}" type="slidenum">
              <a:rPr lang="en-GB" altLang="zh-CN"/>
              <a:pPr>
                <a:defRPr/>
              </a:pPr>
              <a:t>‹#›</a:t>
            </a:fld>
            <a:endParaRPr lang="en-GB" altLang="zh-CN"/>
          </a:p>
        </p:txBody>
      </p:sp>
    </p:spTree>
    <p:extLst>
      <p:ext uri="{BB962C8B-B14F-4D97-AF65-F5344CB8AC3E}">
        <p14:creationId xmlns:p14="http://schemas.microsoft.com/office/powerpoint/2010/main" val="1427393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54AB7E9-179D-4695-A0E4-4546AE416342}" type="datetimeFigureOut">
              <a:rPr lang="en-GB" altLang="zh-CN"/>
              <a:pPr>
                <a:defRPr/>
              </a:pPr>
              <a:t>25/08/2017</a:t>
            </a:fld>
            <a:endParaRPr lang="en-GB" altLang="zh-CN"/>
          </a:p>
        </p:txBody>
      </p:sp>
      <p:sp>
        <p:nvSpPr>
          <p:cNvPr id="4" name="Footer Placeholder 4"/>
          <p:cNvSpPr>
            <a:spLocks noGrp="1"/>
          </p:cNvSpPr>
          <p:nvPr>
            <p:ph type="ftr" sz="quarter" idx="11"/>
          </p:nvPr>
        </p:nvSpPr>
        <p:spPr/>
        <p:txBody>
          <a:bodyPr/>
          <a:lstStyle>
            <a:lvl1pPr>
              <a:defRPr/>
            </a:lvl1pPr>
          </a:lstStyle>
          <a:p>
            <a:pPr>
              <a:defRPr/>
            </a:pPr>
            <a:endParaRPr lang="en-GB" altLang="zh-CN"/>
          </a:p>
        </p:txBody>
      </p:sp>
      <p:sp>
        <p:nvSpPr>
          <p:cNvPr id="5" name="Slide Number Placeholder 5"/>
          <p:cNvSpPr>
            <a:spLocks noGrp="1"/>
          </p:cNvSpPr>
          <p:nvPr>
            <p:ph type="sldNum" sz="quarter" idx="12"/>
          </p:nvPr>
        </p:nvSpPr>
        <p:spPr/>
        <p:txBody>
          <a:bodyPr/>
          <a:lstStyle>
            <a:lvl1pPr>
              <a:defRPr/>
            </a:lvl1pPr>
          </a:lstStyle>
          <a:p>
            <a:pPr>
              <a:defRPr/>
            </a:pPr>
            <a:fld id="{E0D99454-C5FD-42E0-B978-0B9B2F504BC2}" type="slidenum">
              <a:rPr lang="en-GB" altLang="zh-CN"/>
              <a:pPr>
                <a:defRPr/>
              </a:pPr>
              <a:t>‹#›</a:t>
            </a:fld>
            <a:endParaRPr lang="en-GB" altLang="zh-CN"/>
          </a:p>
        </p:txBody>
      </p:sp>
    </p:spTree>
    <p:extLst>
      <p:ext uri="{BB962C8B-B14F-4D97-AF65-F5344CB8AC3E}">
        <p14:creationId xmlns:p14="http://schemas.microsoft.com/office/powerpoint/2010/main" val="67669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D595A1-09B8-4030-8130-701C9320F7F9}" type="datetimeFigureOut">
              <a:rPr lang="en-GB" altLang="zh-CN"/>
              <a:pPr>
                <a:defRPr/>
              </a:pPr>
              <a:t>25/08/2017</a:t>
            </a:fld>
            <a:endParaRPr lang="en-GB" altLang="zh-CN"/>
          </a:p>
        </p:txBody>
      </p:sp>
      <p:sp>
        <p:nvSpPr>
          <p:cNvPr id="3" name="Footer Placeholder 4"/>
          <p:cNvSpPr>
            <a:spLocks noGrp="1"/>
          </p:cNvSpPr>
          <p:nvPr>
            <p:ph type="ftr" sz="quarter" idx="11"/>
          </p:nvPr>
        </p:nvSpPr>
        <p:spPr/>
        <p:txBody>
          <a:bodyPr/>
          <a:lstStyle>
            <a:lvl1pPr>
              <a:defRPr/>
            </a:lvl1pPr>
          </a:lstStyle>
          <a:p>
            <a:pPr>
              <a:defRPr/>
            </a:pPr>
            <a:endParaRPr lang="en-GB" altLang="zh-CN"/>
          </a:p>
        </p:txBody>
      </p:sp>
      <p:sp>
        <p:nvSpPr>
          <p:cNvPr id="4" name="Slide Number Placeholder 5"/>
          <p:cNvSpPr>
            <a:spLocks noGrp="1"/>
          </p:cNvSpPr>
          <p:nvPr>
            <p:ph type="sldNum" sz="quarter" idx="12"/>
          </p:nvPr>
        </p:nvSpPr>
        <p:spPr/>
        <p:txBody>
          <a:bodyPr/>
          <a:lstStyle>
            <a:lvl1pPr>
              <a:defRPr/>
            </a:lvl1pPr>
          </a:lstStyle>
          <a:p>
            <a:pPr>
              <a:defRPr/>
            </a:pPr>
            <a:fld id="{1E053514-1F01-4B8D-83B9-7CF2F4A83C5D}" type="slidenum">
              <a:rPr lang="en-GB" altLang="zh-CN"/>
              <a:pPr>
                <a:defRPr/>
              </a:pPr>
              <a:t>‹#›</a:t>
            </a:fld>
            <a:endParaRPr lang="en-GB" altLang="zh-CN"/>
          </a:p>
        </p:txBody>
      </p:sp>
    </p:spTree>
    <p:extLst>
      <p:ext uri="{BB962C8B-B14F-4D97-AF65-F5344CB8AC3E}">
        <p14:creationId xmlns:p14="http://schemas.microsoft.com/office/powerpoint/2010/main" val="3468159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3C548F5F-27F2-419B-9C9E-080EFA8B925A}" type="datetimeFigureOut">
              <a:rPr lang="en-GB" altLang="zh-CN"/>
              <a:pPr>
                <a:defRPr/>
              </a:pPr>
              <a:t>25/08/2017</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19C18CDF-140C-47CA-9DA1-189F3512CAD7}" type="slidenum">
              <a:rPr lang="en-GB" altLang="zh-CN"/>
              <a:pPr>
                <a:defRPr/>
              </a:pPr>
              <a:t>‹#›</a:t>
            </a:fld>
            <a:endParaRPr lang="en-GB" altLang="zh-CN"/>
          </a:p>
        </p:txBody>
      </p:sp>
    </p:spTree>
    <p:extLst>
      <p:ext uri="{BB962C8B-B14F-4D97-AF65-F5344CB8AC3E}">
        <p14:creationId xmlns:p14="http://schemas.microsoft.com/office/powerpoint/2010/main" val="1654382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CBC4D7CD-967C-422F-8146-7514F3200681}" type="datetimeFigureOut">
              <a:rPr lang="en-GB" altLang="zh-CN"/>
              <a:pPr>
                <a:defRPr/>
              </a:pPr>
              <a:t>25/08/2017</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24DDCC58-E864-4974-AD5E-7657D387525F}" type="slidenum">
              <a:rPr lang="en-GB" altLang="zh-CN"/>
              <a:pPr>
                <a:defRPr/>
              </a:pPr>
              <a:t>‹#›</a:t>
            </a:fld>
            <a:endParaRPr lang="en-GB" altLang="zh-CN"/>
          </a:p>
        </p:txBody>
      </p:sp>
    </p:spTree>
    <p:extLst>
      <p:ext uri="{BB962C8B-B14F-4D97-AF65-F5344CB8AC3E}">
        <p14:creationId xmlns:p14="http://schemas.microsoft.com/office/powerpoint/2010/main" val="1872963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GB" altLang="zh-CN"/>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GB"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B719835B-057A-4246-9B34-9DDE53CDBC39}" type="datetimeFigureOut">
              <a:rPr lang="en-GB" altLang="zh-CN"/>
              <a:pPr>
                <a:defRPr/>
              </a:pPr>
              <a:t>25/08/2017</a:t>
            </a:fld>
            <a:endParaRPr lang="en-GB"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en-GB"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FBFD20E5-CC71-4513-9D5F-531E4DB2E8F2}"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4"/>
          <p:cNvSpPr>
            <a:spLocks noGrp="1"/>
          </p:cNvSpPr>
          <p:nvPr>
            <p:ph type="subTitle" idx="1"/>
          </p:nvPr>
        </p:nvSpPr>
        <p:spPr>
          <a:xfrm>
            <a:off x="1676400" y="2782888"/>
            <a:ext cx="9144000" cy="1655762"/>
          </a:xfrm>
        </p:spPr>
        <p:txBody>
          <a:bodyPr/>
          <a:lstStyle/>
          <a:p>
            <a:pPr eaLnBrk="1" hangingPunct="1"/>
            <a:r>
              <a:rPr lang="en-GB" altLang="zh-CN" sz="4000">
                <a:ea typeface="宋体" panose="02010600030101010101" pitchFamily="2" charset="-122"/>
              </a:rPr>
              <a:t>Way on UE Tx EVM for mmW</a:t>
            </a:r>
          </a:p>
          <a:p>
            <a:pPr eaLnBrk="1" hangingPunct="1"/>
            <a:r>
              <a:rPr lang="en-GB" altLang="zh-CN" sz="3200">
                <a:ea typeface="宋体" panose="02010600030101010101" pitchFamily="2" charset="-122"/>
              </a:rPr>
              <a:t>Qualcomm, ?</a:t>
            </a:r>
          </a:p>
        </p:txBody>
      </p:sp>
      <p:sp>
        <p:nvSpPr>
          <p:cNvPr id="2052" name="TextBox 5"/>
          <p:cNvSpPr txBox="1">
            <a:spLocks noChangeArrowheads="1"/>
          </p:cNvSpPr>
          <p:nvPr/>
        </p:nvSpPr>
        <p:spPr bwMode="auto">
          <a:xfrm>
            <a:off x="557213" y="365125"/>
            <a:ext cx="94186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de-DE" altLang="zh-CN" b="1" dirty="0">
                <a:latin typeface="+mn-lt"/>
              </a:rPr>
              <a:t>3GPP TSG-RAN WG4 #84								</a:t>
            </a:r>
          </a:p>
          <a:p>
            <a:pPr>
              <a:defRPr/>
            </a:pPr>
            <a:r>
              <a:rPr lang="en-GB" altLang="zh-CN" b="1" dirty="0">
                <a:latin typeface="+mn-lt"/>
              </a:rPr>
              <a:t>Berlin, Germany, 21</a:t>
            </a:r>
            <a:r>
              <a:rPr lang="en-GB" altLang="zh-CN" b="1" baseline="30000" dirty="0">
                <a:latin typeface="+mn-lt"/>
              </a:rPr>
              <a:t>st</a:t>
            </a:r>
            <a:r>
              <a:rPr lang="en-GB" altLang="zh-CN" b="1" dirty="0">
                <a:latin typeface="+mn-lt"/>
              </a:rPr>
              <a:t> – 25</a:t>
            </a:r>
            <a:r>
              <a:rPr lang="en-GB" altLang="zh-CN" b="1" baseline="30000" dirty="0">
                <a:latin typeface="+mn-lt"/>
              </a:rPr>
              <a:t>th</a:t>
            </a:r>
            <a:r>
              <a:rPr lang="en-GB" altLang="zh-CN" b="1" dirty="0">
                <a:latin typeface="+mn-lt"/>
              </a:rPr>
              <a:t> August, 2017</a:t>
            </a:r>
            <a:endParaRPr lang="zh-CN" altLang="zh-CN" b="1" dirty="0">
              <a:latin typeface="+mn-lt"/>
            </a:endParaRPr>
          </a:p>
          <a:p>
            <a:pPr eaLnBrk="1" hangingPunct="1">
              <a:defRPr/>
            </a:pPr>
            <a:r>
              <a:rPr lang="de-DE" altLang="zh-CN" b="1" dirty="0">
                <a:latin typeface="+mn-lt"/>
              </a:rPr>
              <a:t>Agenda: 9.4.3.1.2</a:t>
            </a:r>
            <a:endParaRPr lang="en-GB" altLang="zh-CN" b="1" dirty="0">
              <a:latin typeface="+mn-lt"/>
            </a:endParaRPr>
          </a:p>
        </p:txBody>
      </p:sp>
      <p:sp>
        <p:nvSpPr>
          <p:cNvPr id="2053" name="矩形 5"/>
          <p:cNvSpPr>
            <a:spLocks noChangeArrowheads="1"/>
          </p:cNvSpPr>
          <p:nvPr/>
        </p:nvSpPr>
        <p:spPr bwMode="auto">
          <a:xfrm>
            <a:off x="10093325" y="317500"/>
            <a:ext cx="132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b="1" dirty="0">
                <a:latin typeface="+mn-lt"/>
              </a:rPr>
              <a:t>R4-1708813</a:t>
            </a:r>
            <a:endParaRPr lang="zh-CN" altLang="en-US" b="1" dirty="0">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a:t>Background</a:t>
            </a:r>
          </a:p>
        </p:txBody>
      </p:sp>
      <p:sp>
        <p:nvSpPr>
          <p:cNvPr id="4099" name="Content Placeholder 2"/>
          <p:cNvSpPr>
            <a:spLocks noGrp="1"/>
          </p:cNvSpPr>
          <p:nvPr>
            <p:ph idx="1"/>
          </p:nvPr>
        </p:nvSpPr>
        <p:spPr>
          <a:xfrm>
            <a:off x="838200" y="1382752"/>
            <a:ext cx="10515600" cy="4794212"/>
          </a:xfrm>
        </p:spPr>
        <p:txBody>
          <a:bodyPr/>
          <a:lstStyle/>
          <a:p>
            <a:r>
              <a:rPr lang="fi-FI" altLang="en-US" dirty="0"/>
              <a:t>mmW ACLR requirement is -17 dBc as opposed to -30 dBc for LTE</a:t>
            </a:r>
          </a:p>
          <a:p>
            <a:r>
              <a:rPr lang="fi-FI" altLang="en-US" dirty="0"/>
              <a:t>LTE TX EVM is </a:t>
            </a:r>
            <a:r>
              <a:rPr lang="fi-FI" altLang="en-US" dirty="0" err="1"/>
              <a:t>anticipated</a:t>
            </a:r>
            <a:r>
              <a:rPr lang="fi-FI" altLang="en-US" dirty="0"/>
              <a:t> to be </a:t>
            </a:r>
            <a:r>
              <a:rPr lang="fi-FI" altLang="en-US" dirty="0" err="1"/>
              <a:t>un-necessary</a:t>
            </a:r>
            <a:r>
              <a:rPr lang="fi-FI" altLang="en-US" dirty="0"/>
              <a:t> </a:t>
            </a:r>
            <a:r>
              <a:rPr lang="fi-FI" altLang="en-US" dirty="0" err="1"/>
              <a:t>tight</a:t>
            </a:r>
            <a:r>
              <a:rPr lang="fi-FI" altLang="en-US" dirty="0"/>
              <a:t> for system </a:t>
            </a:r>
            <a:r>
              <a:rPr lang="fi-FI" altLang="en-US" dirty="0" err="1"/>
              <a:t>needs</a:t>
            </a:r>
            <a:r>
              <a:rPr lang="fi-FI" altLang="en-US" dirty="0"/>
              <a:t> for </a:t>
            </a:r>
            <a:r>
              <a:rPr lang="fi-FI" altLang="en-US" dirty="0" err="1"/>
              <a:t>low</a:t>
            </a:r>
            <a:r>
              <a:rPr lang="fi-FI" altLang="en-US" dirty="0"/>
              <a:t> </a:t>
            </a:r>
            <a:r>
              <a:rPr lang="fi-FI" altLang="en-US" dirty="0" err="1"/>
              <a:t>order</a:t>
            </a:r>
            <a:r>
              <a:rPr lang="fi-FI" altLang="en-US" dirty="0"/>
              <a:t> </a:t>
            </a:r>
            <a:r>
              <a:rPr lang="fi-FI" altLang="en-US" dirty="0" err="1"/>
              <a:t>modulations</a:t>
            </a:r>
            <a:endParaRPr lang="fi-FI" altLang="en-US" dirty="0"/>
          </a:p>
          <a:p>
            <a:r>
              <a:rPr lang="fi-FI" altLang="en-US" dirty="0"/>
              <a:t>Pi/2-BPSK EVM is not known since discussion for MCS vs BS SNR is not settled</a:t>
            </a:r>
          </a:p>
          <a:p>
            <a:pPr lvl="1"/>
            <a:r>
              <a:rPr lang="fi-FI" altLang="en-US" dirty="0"/>
              <a:t>Normally, SNR is discussed in RAN1 with MCS work and possibly specified in RAN4 demodulation work</a:t>
            </a:r>
          </a:p>
          <a:p>
            <a:r>
              <a:rPr lang="fi-FI" altLang="en-US" dirty="0"/>
              <a:t>RAN4 </a:t>
            </a:r>
            <a:r>
              <a:rPr lang="fi-FI" altLang="en-US" dirty="0" err="1"/>
              <a:t>work</a:t>
            </a:r>
            <a:r>
              <a:rPr lang="fi-FI" altLang="en-US" dirty="0"/>
              <a:t> for mmW </a:t>
            </a:r>
            <a:r>
              <a:rPr lang="fi-FI" altLang="en-US" dirty="0" err="1"/>
              <a:t>maximum</a:t>
            </a:r>
            <a:r>
              <a:rPr lang="fi-FI" altLang="en-US" dirty="0"/>
              <a:t> output power and MPR </a:t>
            </a:r>
            <a:r>
              <a:rPr lang="fi-FI" altLang="en-US" dirty="0" err="1"/>
              <a:t>needs</a:t>
            </a:r>
            <a:r>
              <a:rPr lang="fi-FI" altLang="en-US" dirty="0"/>
              <a:t> information and </a:t>
            </a:r>
            <a:r>
              <a:rPr lang="fi-FI" altLang="en-US" dirty="0" err="1"/>
              <a:t>agreement</a:t>
            </a:r>
            <a:r>
              <a:rPr lang="fi-FI" altLang="en-US" dirty="0"/>
              <a:t> on Tx EVM</a:t>
            </a:r>
          </a:p>
          <a:p>
            <a:r>
              <a:rPr lang="fi-FI" altLang="en-US" dirty="0"/>
              <a:t>To </a:t>
            </a:r>
            <a:r>
              <a:rPr lang="fi-FI" altLang="en-US" dirty="0" err="1"/>
              <a:t>agree</a:t>
            </a:r>
            <a:r>
              <a:rPr lang="fi-FI" altLang="en-US" dirty="0"/>
              <a:t> TxEVM, RAN4 </a:t>
            </a:r>
            <a:r>
              <a:rPr lang="fi-FI" altLang="en-US" dirty="0" err="1"/>
              <a:t>needs</a:t>
            </a:r>
            <a:r>
              <a:rPr lang="fi-FI" altLang="en-US" dirty="0"/>
              <a:t> </a:t>
            </a:r>
            <a:r>
              <a:rPr lang="fi-FI" altLang="en-US" dirty="0" err="1"/>
              <a:t>understanding</a:t>
            </a:r>
            <a:r>
              <a:rPr lang="fi-FI" altLang="en-US" dirty="0"/>
              <a:t> on BS RX SNR for </a:t>
            </a:r>
            <a:r>
              <a:rPr lang="fi-FI" altLang="en-US" dirty="0" err="1"/>
              <a:t>each</a:t>
            </a:r>
            <a:r>
              <a:rPr lang="fi-FI" altLang="en-US" dirty="0"/>
              <a:t> </a:t>
            </a:r>
            <a:r>
              <a:rPr lang="fi-FI" altLang="en-US" dirty="0" err="1"/>
              <a:t>modulation</a:t>
            </a:r>
            <a:endParaRPr lang="en-GB"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74459-D7E3-7D4D-8975-02513A7D4063}"/>
              </a:ext>
            </a:extLst>
          </p:cNvPr>
          <p:cNvSpPr>
            <a:spLocks noGrp="1"/>
          </p:cNvSpPr>
          <p:nvPr>
            <p:ph type="title"/>
          </p:nvPr>
        </p:nvSpPr>
        <p:spPr/>
        <p:txBody>
          <a:bodyPr/>
          <a:lstStyle/>
          <a:p>
            <a:r>
              <a:rPr lang="fi-FI" dirty="0" err="1"/>
              <a:t>Background</a:t>
            </a:r>
            <a:endParaRPr lang="en-US" dirty="0"/>
          </a:p>
        </p:txBody>
      </p:sp>
      <p:sp>
        <p:nvSpPr>
          <p:cNvPr id="3" name="Content Placeholder 2">
            <a:extLst>
              <a:ext uri="{FF2B5EF4-FFF2-40B4-BE49-F238E27FC236}">
                <a16:creationId xmlns:a16="http://schemas.microsoft.com/office/drawing/2014/main" id="{16AEF364-9BEF-524B-8BF0-5F47211B4AF7}"/>
              </a:ext>
            </a:extLst>
          </p:cNvPr>
          <p:cNvSpPr>
            <a:spLocks noGrp="1"/>
          </p:cNvSpPr>
          <p:nvPr>
            <p:ph idx="1"/>
          </p:nvPr>
        </p:nvSpPr>
        <p:spPr>
          <a:xfrm>
            <a:off x="721226" y="1690688"/>
            <a:ext cx="10515600" cy="4351338"/>
          </a:xfrm>
        </p:spPr>
        <p:txBody>
          <a:bodyPr/>
          <a:lstStyle/>
          <a:p>
            <a:r>
              <a:rPr lang="fi-FI" dirty="0"/>
              <a:t>UE Tx EVM requirement should be such that UE Tx performance does not impact too much negatively to the link throughput</a:t>
            </a:r>
          </a:p>
          <a:p>
            <a:r>
              <a:rPr lang="fi-FI" dirty="0"/>
              <a:t>For mmW UE, current LTE EVM requiements will limit output power</a:t>
            </a:r>
          </a:p>
          <a:p>
            <a:r>
              <a:rPr lang="fi-FI" dirty="0" err="1"/>
              <a:t>Parameters</a:t>
            </a:r>
            <a:r>
              <a:rPr lang="fi-FI" dirty="0"/>
              <a:t> to </a:t>
            </a:r>
            <a:r>
              <a:rPr lang="fi-FI" dirty="0" err="1"/>
              <a:t>consider</a:t>
            </a:r>
            <a:r>
              <a:rPr lang="fi-FI" dirty="0"/>
              <a:t> </a:t>
            </a:r>
            <a:r>
              <a:rPr lang="fi-FI" dirty="0" err="1"/>
              <a:t>when</a:t>
            </a:r>
            <a:r>
              <a:rPr lang="fi-FI" dirty="0"/>
              <a:t> </a:t>
            </a:r>
            <a:r>
              <a:rPr lang="fi-FI" dirty="0" err="1"/>
              <a:t>defining</a:t>
            </a:r>
            <a:r>
              <a:rPr lang="fi-FI" dirty="0"/>
              <a:t> Tx EVM for UE:</a:t>
            </a:r>
          </a:p>
          <a:p>
            <a:pPr lvl="1"/>
            <a:r>
              <a:rPr lang="fi-FI" dirty="0"/>
              <a:t>BS Rx SNR for different </a:t>
            </a:r>
            <a:r>
              <a:rPr lang="fi-FI" dirty="0" err="1"/>
              <a:t>channel</a:t>
            </a:r>
            <a:r>
              <a:rPr lang="fi-FI" dirty="0"/>
              <a:t> </a:t>
            </a:r>
            <a:r>
              <a:rPr lang="fi-FI" dirty="0" err="1"/>
              <a:t>conditions</a:t>
            </a:r>
            <a:endParaRPr lang="fi-FI" dirty="0"/>
          </a:p>
          <a:p>
            <a:pPr lvl="1"/>
            <a:r>
              <a:rPr lang="fi-FI" dirty="0"/>
              <a:t>System </a:t>
            </a:r>
            <a:r>
              <a:rPr lang="fi-FI" dirty="0" err="1"/>
              <a:t>interference</a:t>
            </a:r>
            <a:r>
              <a:rPr lang="fi-FI" dirty="0"/>
              <a:t> with different </a:t>
            </a:r>
            <a:r>
              <a:rPr lang="fi-FI" dirty="0" err="1"/>
              <a:t>loads</a:t>
            </a:r>
            <a:endParaRPr lang="fi-FI" dirty="0"/>
          </a:p>
          <a:p>
            <a:pPr lvl="1"/>
            <a:r>
              <a:rPr lang="fi-FI" dirty="0"/>
              <a:t>UE </a:t>
            </a:r>
            <a:r>
              <a:rPr lang="fi-FI" dirty="0" err="1"/>
              <a:t>implementation</a:t>
            </a:r>
            <a:r>
              <a:rPr lang="fi-FI" dirty="0"/>
              <a:t> </a:t>
            </a:r>
            <a:r>
              <a:rPr lang="fi-FI" dirty="0" err="1"/>
              <a:t>feasibility</a:t>
            </a:r>
            <a:endParaRPr lang="en-US" dirty="0"/>
          </a:p>
        </p:txBody>
      </p:sp>
    </p:spTree>
    <p:extLst>
      <p:ext uri="{BB962C8B-B14F-4D97-AF65-F5344CB8AC3E}">
        <p14:creationId xmlns:p14="http://schemas.microsoft.com/office/powerpoint/2010/main" val="1447914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Way Forward</a:t>
            </a:r>
          </a:p>
        </p:txBody>
      </p:sp>
      <p:sp>
        <p:nvSpPr>
          <p:cNvPr id="5123" name="Content Placeholder 2"/>
          <p:cNvSpPr>
            <a:spLocks noGrp="1"/>
          </p:cNvSpPr>
          <p:nvPr>
            <p:ph idx="1"/>
          </p:nvPr>
        </p:nvSpPr>
        <p:spPr/>
        <p:txBody>
          <a:bodyPr/>
          <a:lstStyle/>
          <a:p>
            <a:r>
              <a:rPr lang="fi-FI" altLang="en-US" dirty="0"/>
              <a:t>To accelerate RAN4 work, companies are encouraged to provide  needed BS RX SNR at mmW especially for modulations: </a:t>
            </a:r>
          </a:p>
          <a:p>
            <a:pPr lvl="1"/>
            <a:r>
              <a:rPr lang="fi-FI" altLang="en-US" dirty="0"/>
              <a:t>P</a:t>
            </a:r>
            <a:r>
              <a:rPr lang="en-US" altLang="en-US" dirty="0"/>
              <a:t>i</a:t>
            </a:r>
            <a:r>
              <a:rPr lang="fi-FI" altLang="en-US" dirty="0"/>
              <a:t>/2-BPSK</a:t>
            </a:r>
          </a:p>
          <a:p>
            <a:pPr lvl="1"/>
            <a:r>
              <a:rPr lang="fi-FI" altLang="en-US" dirty="0"/>
              <a:t>QPSK</a:t>
            </a:r>
          </a:p>
          <a:p>
            <a:pPr lvl="1"/>
            <a:r>
              <a:rPr lang="fi-FI" altLang="en-US" dirty="0"/>
              <a:t>16 QAM</a:t>
            </a:r>
          </a:p>
          <a:p>
            <a:r>
              <a:rPr lang="fi-FI" altLang="en-US" dirty="0"/>
              <a:t>Companies are further encouraged to provide input on system interference at mmW and analysis on feasible UE TX EVM with consideration of suitable contribution of UE Tx EVM to system interference</a:t>
            </a:r>
            <a:endParaRPr lang="en-GB" alt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1671</TotalTime>
  <Words>231</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宋体</vt:lpstr>
      <vt:lpstr>Arial</vt:lpstr>
      <vt:lpstr>Calibri</vt:lpstr>
      <vt:lpstr>Calibri Light</vt:lpstr>
      <vt:lpstr>等线</vt:lpstr>
      <vt:lpstr>等线 Light</vt:lpstr>
      <vt:lpstr>Office Theme</vt:lpstr>
      <vt:lpstr>PowerPoint Presentation</vt:lpstr>
      <vt:lpstr>Background</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Vintola Ville</cp:lastModifiedBy>
  <cp:revision>127</cp:revision>
  <dcterms:created xsi:type="dcterms:W3CDTF">2017-04-28T18:00:30Z</dcterms:created>
  <dcterms:modified xsi:type="dcterms:W3CDTF">2017-08-25T10:30:14Z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blob>PE5TQ1BIPgAAAEEAMgA3ADcAOQAzAEQANgA5ADAAQwBDAEQAMwAwADcANwA2AEMAOAA5AEYAMgAy
ADYARAAxADkAQwBCADAAMgBCADgARQBFADIANwA1ADcARQBFADAANAAxADQARABEADUAMAAxADkA
NQBGAEIANwBBADMAQwA2AEEAQwA4AEIAAAA=</vt:blob>
  </property>
  <property fmtid="{D5CDD505-2E9C-101B-9397-08002B2CF9AE}" pid="2" name="_2015_ms_pID_725343">
    <vt:lpwstr>(2)LLvy+pKYUEfsu4N9z6SLTC0uV68rManWz8Fih+GsAoiwFC9FPufPuWA1mQteKnyAJ/TfPsfW_x000d_
aFyzvUR0qXMn4q/XY7RIVr/QZuejN8ShCNU1/8b4f+uxqMYB5VgFSn/n8hap9lFzCwfZ+0Bq_x000d_
g/5R8C6iqEG95iGa0vvzpq+o0epOTRLHDk1rCm+BlM04yUbE60doQh0ssm35kBbL3ndGqKLV_x000d_
RIgiA89bdCO4BCjRjp</vt:lpwstr>
  </property>
  <property fmtid="{D5CDD505-2E9C-101B-9397-08002B2CF9AE}" pid="3" name="_2015_ms_pID_725343_00">
    <vt:lpwstr>_2015_ms_pID_725343</vt:lpwstr>
  </property>
  <property fmtid="{D5CDD505-2E9C-101B-9397-08002B2CF9AE}" pid="4" name="_2015_ms_pID_7253431">
    <vt:lpwstr>kRki1DX52wzyvbyz8qHczqx89bcQD1ALm+4QlDeDPpfnSaosZON58y_x000d_
8y3iCamFkkqXWWaBYUH27fxLZ5STYiD6JRdBL+rMK1m5BBE2+bsA9ZtPM02KD0y1j5s7rSyN_x000d_
HEy5B3qnNW/Ttjj7GV758KzwfzgbqK3O/tY8am5LQ0Vh0Q==</vt:lpwstr>
  </property>
  <property fmtid="{D5CDD505-2E9C-101B-9397-08002B2CF9AE}" pid="5" name="_2015_ms_pID_7253431_00">
    <vt:lpwstr>_2015_ms_pID_7253431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1498523835</vt:lpwstr>
  </property>
</Properties>
</file>