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1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NR LL Measurement performance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Nokia</a:t>
            </a:r>
            <a:r>
              <a:rPr lang="en-US"/>
              <a:t>, Alcatel-Lucent Shanghai Bell</a:t>
            </a:r>
            <a:r>
              <a:rPr lang="en-US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#83 	                                                                                                                        R4-</a:t>
            </a:r>
            <a:r>
              <a:rPr lang="en-US" b="1"/>
              <a:t>1705159</a:t>
            </a:r>
            <a:endParaRPr lang="en-US" b="1" dirty="0"/>
          </a:p>
          <a:p>
            <a:pPr hangingPunct="0"/>
            <a:r>
              <a:rPr lang="en-GB" b="1" dirty="0"/>
              <a:t>Hangzhou, China, 13 – 19 May 2017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Simulation assumptions for NR LL measurement performance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1619860"/>
              </p:ext>
            </p:extLst>
          </p:nvPr>
        </p:nvGraphicFramePr>
        <p:xfrm>
          <a:off x="2466363" y="1690690"/>
          <a:ext cx="7298421" cy="42571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63139">
                  <a:extLst>
                    <a:ext uri="{9D8B030D-6E8A-4147-A177-3AD203B41FA5}">
                      <a16:colId xmlns:a16="http://schemas.microsoft.com/office/drawing/2014/main" val="623510516"/>
                    </a:ext>
                  </a:extLst>
                </a:gridCol>
                <a:gridCol w="4535282">
                  <a:extLst>
                    <a:ext uri="{9D8B030D-6E8A-4147-A177-3AD203B41FA5}">
                      <a16:colId xmlns:a16="http://schemas.microsoft.com/office/drawing/2014/main" val="239851129"/>
                    </a:ext>
                  </a:extLst>
                </a:gridCol>
              </a:tblGrid>
              <a:tr h="285766">
                <a:tc>
                  <a:txBody>
                    <a:bodyPr/>
                    <a:lstStyle/>
                    <a:p>
                      <a:pPr hangingPunct="0">
                        <a:lnSpc>
                          <a:spcPts val="139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>
                          <a:effectLst/>
                        </a:rPr>
                        <a:t>Carrier Frequency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762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39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effectLst/>
                        </a:rPr>
                        <a:t>4/30 GHz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7620" marB="0"/>
                </a:tc>
                <a:extLst>
                  <a:ext uri="{0D108BD9-81ED-4DB2-BD59-A6C34878D82A}">
                    <a16:rowId xmlns:a16="http://schemas.microsoft.com/office/drawing/2014/main" val="4077154269"/>
                  </a:ext>
                </a:extLst>
              </a:tr>
              <a:tr h="734666">
                <a:tc>
                  <a:txBody>
                    <a:bodyPr/>
                    <a:lstStyle/>
                    <a:p>
                      <a:pPr hangingPunct="0">
                        <a:lnSpc>
                          <a:spcPts val="139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>
                          <a:effectLst/>
                        </a:rPr>
                        <a:t>Channel Model</a:t>
                      </a:r>
                      <a:r>
                        <a:rPr lang="en-US" sz="1100" kern="1200">
                          <a:effectLst/>
                        </a:rPr>
                        <a:t> (4GHz)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762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39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>
                          <a:effectLst/>
                        </a:rPr>
                        <a:t>CDL-C with scaling 100 ns (UE Speed 30 km/h)</a:t>
                      </a:r>
                      <a:endParaRPr lang="en-US" sz="1100">
                        <a:effectLst/>
                      </a:endParaRPr>
                    </a:p>
                    <a:p>
                      <a:pPr hangingPunct="0">
                        <a:lnSpc>
                          <a:spcPts val="139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>
                          <a:effectLst/>
                        </a:rPr>
                        <a:t>AWGN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7620" marB="0"/>
                </a:tc>
                <a:extLst>
                  <a:ext uri="{0D108BD9-81ED-4DB2-BD59-A6C34878D82A}">
                    <a16:rowId xmlns:a16="http://schemas.microsoft.com/office/drawing/2014/main" val="3761426415"/>
                  </a:ext>
                </a:extLst>
              </a:tr>
              <a:tr h="285766">
                <a:tc>
                  <a:txBody>
                    <a:bodyPr/>
                    <a:lstStyle/>
                    <a:p>
                      <a:pPr hangingPunct="0">
                        <a:lnSpc>
                          <a:spcPts val="139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>
                          <a:effectLst/>
                        </a:rPr>
                        <a:t>Channel Model</a:t>
                      </a:r>
                      <a:r>
                        <a:rPr lang="en-US" sz="1100" kern="1200">
                          <a:effectLst/>
                        </a:rPr>
                        <a:t> (30 GHz)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762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39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>
                          <a:effectLst/>
                        </a:rPr>
                        <a:t>CDL-E with scaling 10 ns (UE Speed 30 km/h)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7620" marB="0"/>
                </a:tc>
                <a:extLst>
                  <a:ext uri="{0D108BD9-81ED-4DB2-BD59-A6C34878D82A}">
                    <a16:rowId xmlns:a16="http://schemas.microsoft.com/office/drawing/2014/main" val="3772462497"/>
                  </a:ext>
                </a:extLst>
              </a:tr>
              <a:tr h="285766">
                <a:tc>
                  <a:txBody>
                    <a:bodyPr/>
                    <a:lstStyle/>
                    <a:p>
                      <a:pPr hangingPunct="0">
                        <a:lnSpc>
                          <a:spcPts val="139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>
                          <a:effectLst/>
                        </a:rPr>
                        <a:t>Subcarrier Spacing(s)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762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39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>
                          <a:effectLst/>
                        </a:rPr>
                        <a:t>15/60 kHz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7620" marB="0"/>
                </a:tc>
                <a:extLst>
                  <a:ext uri="{0D108BD9-81ED-4DB2-BD59-A6C34878D82A}">
                    <a16:rowId xmlns:a16="http://schemas.microsoft.com/office/drawing/2014/main" val="1778445581"/>
                  </a:ext>
                </a:extLst>
              </a:tr>
              <a:tr h="285766">
                <a:tc>
                  <a:txBody>
                    <a:bodyPr/>
                    <a:lstStyle/>
                    <a:p>
                      <a:pPr hangingPunct="0">
                        <a:lnSpc>
                          <a:spcPts val="139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>
                          <a:effectLst/>
                        </a:rPr>
                        <a:t>SNR range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762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39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>
                          <a:effectLst/>
                        </a:rPr>
                        <a:t>-6 dB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7620" marB="0"/>
                </a:tc>
                <a:extLst>
                  <a:ext uri="{0D108BD9-81ED-4DB2-BD59-A6C34878D82A}">
                    <a16:rowId xmlns:a16="http://schemas.microsoft.com/office/drawing/2014/main" val="1706366734"/>
                  </a:ext>
                </a:extLst>
              </a:tr>
              <a:tr h="285766">
                <a:tc>
                  <a:txBody>
                    <a:bodyPr/>
                    <a:lstStyle/>
                    <a:p>
                      <a:pPr hangingPunct="0">
                        <a:lnSpc>
                          <a:spcPts val="139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>
                          <a:effectLst/>
                        </a:rPr>
                        <a:t>System bandwidth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762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39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>
                          <a:effectLst/>
                        </a:rPr>
                        <a:t>5/20 MHz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7620" marB="0"/>
                </a:tc>
                <a:extLst>
                  <a:ext uri="{0D108BD9-81ED-4DB2-BD59-A6C34878D82A}">
                    <a16:rowId xmlns:a16="http://schemas.microsoft.com/office/drawing/2014/main" val="3333525871"/>
                  </a:ext>
                </a:extLst>
              </a:tr>
              <a:tr h="285766">
                <a:tc>
                  <a:txBody>
                    <a:bodyPr/>
                    <a:lstStyle/>
                    <a:p>
                      <a:pPr hangingPunct="0">
                        <a:lnSpc>
                          <a:spcPts val="139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>
                          <a:effectLst/>
                        </a:rPr>
                        <a:t>NR SSS bandwidth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762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39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effectLst/>
                        </a:rPr>
                        <a:t>2 MHz / 8 MHz (Sequence lengths </a:t>
                      </a:r>
                      <a:r>
                        <a:rPr lang="en-GB" sz="1100" dirty="0">
                          <a:effectLst/>
                        </a:rPr>
                        <a:t>127</a:t>
                      </a:r>
                      <a:r>
                        <a:rPr lang="en-GB" sz="1100" kern="12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7620" marB="0"/>
                </a:tc>
                <a:extLst>
                  <a:ext uri="{0D108BD9-81ED-4DB2-BD59-A6C34878D82A}">
                    <a16:rowId xmlns:a16="http://schemas.microsoft.com/office/drawing/2014/main" val="2621491236"/>
                  </a:ext>
                </a:extLst>
              </a:tr>
              <a:tr h="57591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>
                          <a:effectLst/>
                        </a:rPr>
                        <a:t>Antenna Configuration at the TRP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762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effectLst/>
                        </a:rPr>
                        <a:t>1 </a:t>
                      </a:r>
                      <a:r>
                        <a:rPr lang="en-GB" sz="1100" kern="1200" dirty="0" err="1">
                          <a:effectLst/>
                        </a:rPr>
                        <a:t>Tx</a:t>
                      </a:r>
                      <a:r>
                        <a:rPr lang="en-GB" sz="1100" kern="1200" dirty="0">
                          <a:effectLst/>
                        </a:rPr>
                        <a:t> with omni-directional antenna element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7620" marB="0"/>
                </a:tc>
                <a:extLst>
                  <a:ext uri="{0D108BD9-81ED-4DB2-BD59-A6C34878D82A}">
                    <a16:rowId xmlns:a16="http://schemas.microsoft.com/office/drawing/2014/main" val="1105094989"/>
                  </a:ext>
                </a:extLst>
              </a:tr>
              <a:tr h="287703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effectLst/>
                        </a:rPr>
                        <a:t>Antenna Configuration at the UE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762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effectLst/>
                        </a:rPr>
                        <a:t>2 Rx with omni-directional antenna element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7620" marB="0"/>
                </a:tc>
                <a:extLst>
                  <a:ext uri="{0D108BD9-81ED-4DB2-BD59-A6C34878D82A}">
                    <a16:rowId xmlns:a16="http://schemas.microsoft.com/office/drawing/2014/main" val="3030230204"/>
                  </a:ext>
                </a:extLst>
              </a:tr>
              <a:tr h="368302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>
                          <a:effectLst/>
                        </a:rPr>
                        <a:t>Frequency Offset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762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effectLst/>
                        </a:rPr>
                        <a:t>650/650 Hz*</a:t>
                      </a:r>
                      <a:endParaRPr lang="en-US" sz="1000" dirty="0">
                        <a:effectLst/>
                        <a:latin typeface="CG Times (WN)"/>
                      </a:endParaRPr>
                    </a:p>
                  </a:txBody>
                  <a:tcPr marL="67945" marR="67945" marT="7620" marB="0"/>
                </a:tc>
                <a:extLst>
                  <a:ext uri="{0D108BD9-81ED-4DB2-BD59-A6C34878D82A}">
                    <a16:rowId xmlns:a16="http://schemas.microsoft.com/office/drawing/2014/main" val="3525019167"/>
                  </a:ext>
                </a:extLst>
              </a:tr>
              <a:tr h="575919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effectLst/>
                        </a:rPr>
                        <a:t>*650 Hz is standard deviation of the residual frequency offset after NR-PSS/SSS detection based on link level simulations.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762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74150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3372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Simulation assumptions for NR LL measurement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Further assumptions:</a:t>
            </a:r>
          </a:p>
          <a:p>
            <a:pPr lvl="1"/>
            <a:r>
              <a:rPr lang="en-US" dirty="0"/>
              <a:t>1 </a:t>
            </a:r>
            <a:r>
              <a:rPr lang="en-US" dirty="0" err="1"/>
              <a:t>gNB</a:t>
            </a:r>
            <a:r>
              <a:rPr lang="en-US" dirty="0"/>
              <a:t> </a:t>
            </a:r>
            <a:r>
              <a:rPr lang="en-US" dirty="0" err="1"/>
              <a:t>Tx</a:t>
            </a:r>
            <a:r>
              <a:rPr lang="en-US" dirty="0"/>
              <a:t> antenna</a:t>
            </a:r>
          </a:p>
          <a:p>
            <a:pPr lvl="1"/>
            <a:r>
              <a:rPr lang="en-US" dirty="0"/>
              <a:t>2 UE Rx </a:t>
            </a:r>
            <a:r>
              <a:rPr lang="en-US" dirty="0" err="1"/>
              <a:t>antennaes</a:t>
            </a:r>
            <a:endParaRPr lang="en-US" dirty="0"/>
          </a:p>
          <a:p>
            <a:pPr lvl="1"/>
            <a:r>
              <a:rPr lang="en-US" dirty="0"/>
              <a:t>SNR level: -6 dB</a:t>
            </a:r>
          </a:p>
          <a:p>
            <a:r>
              <a:rPr lang="en-US" dirty="0"/>
              <a:t>Simulation results:</a:t>
            </a:r>
          </a:p>
          <a:p>
            <a:pPr lvl="1"/>
            <a:r>
              <a:rPr lang="en-US" dirty="0"/>
              <a:t>Measurement accuracy.</a:t>
            </a:r>
          </a:p>
          <a:p>
            <a:pPr lvl="1"/>
            <a:r>
              <a:rPr lang="en-US" dirty="0"/>
              <a:t>Measurement period.</a:t>
            </a:r>
          </a:p>
          <a:p>
            <a:pPr lvl="1"/>
            <a:r>
              <a:rPr lang="en-US" dirty="0"/>
              <a:t>Companies should inform UE sampling rate. </a:t>
            </a:r>
          </a:p>
        </p:txBody>
      </p:sp>
    </p:spTree>
    <p:extLst>
      <p:ext uri="{BB962C8B-B14F-4D97-AF65-F5344CB8AC3E}">
        <p14:creationId xmlns:p14="http://schemas.microsoft.com/office/powerpoint/2010/main" val="3258072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38877"/>
            <a:ext cx="10515600" cy="4351338"/>
          </a:xfrm>
        </p:spPr>
        <p:txBody>
          <a:bodyPr/>
          <a:lstStyle/>
          <a:p>
            <a:r>
              <a:rPr lang="en-GB" dirty="0"/>
              <a:t>Interested companies are encouraged to provide simulation results for NR LL measurement performance.</a:t>
            </a:r>
          </a:p>
          <a:p>
            <a:r>
              <a:rPr lang="en-GB" dirty="0"/>
              <a:t>Initial results ready in RAN4 AH meeting in Qingdao.</a:t>
            </a:r>
          </a:p>
          <a:p>
            <a:r>
              <a:rPr lang="en-GB" dirty="0"/>
              <a:t>Simulation assumptions can be adjusted if necessary.</a:t>
            </a:r>
          </a:p>
        </p:txBody>
      </p:sp>
    </p:spTree>
    <p:extLst>
      <p:ext uri="{BB962C8B-B14F-4D97-AF65-F5344CB8AC3E}">
        <p14:creationId xmlns:p14="http://schemas.microsoft.com/office/powerpoint/2010/main" val="3913345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4136</TotalTime>
  <Words>218</Words>
  <Application>Microsoft Office PowerPoint</Application>
  <PresentationFormat>Widescreen</PresentationFormat>
  <Paragraphs>40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CG Times (WN)</vt:lpstr>
      <vt:lpstr>Times New Roman</vt:lpstr>
      <vt:lpstr>Office Theme</vt:lpstr>
      <vt:lpstr>WF on NR LL Measurement performance</vt:lpstr>
      <vt:lpstr>Simulation assumptions for NR LL measurement performance</vt:lpstr>
      <vt:lpstr>Simulation assumptions for NR LL measurement performance</vt:lpstr>
      <vt:lpstr>Way Forward </vt:lpstr>
    </vt:vector>
  </TitlesOfParts>
  <Company>Intel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lars.dalsgaard@nokia.com</dc:creator>
  <cp:lastModifiedBy>Nokia</cp:lastModifiedBy>
  <cp:revision>153</cp:revision>
  <dcterms:created xsi:type="dcterms:W3CDTF">2016-04-13T15:12:29Z</dcterms:created>
  <dcterms:modified xsi:type="dcterms:W3CDTF">2017-05-04T22:50:16Z</dcterms:modified>
</cp:coreProperties>
</file>