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1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2" d="100"/>
          <a:sy n="72" d="100"/>
        </p:scale>
        <p:origin x="24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999" y="2030819"/>
            <a:ext cx="9568721" cy="1479144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new BS classes for NB-</a:t>
            </a:r>
            <a:r>
              <a:rPr lang="en-US" dirty="0" err="1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Ericsson, Nokia, Alcatel-Lucent Shanghai Bell</a:t>
            </a:r>
            <a:r>
              <a:rPr lang="en-GB"/>
              <a:t>, Huawei</a:t>
            </a:r>
            <a:endParaRPr lang="en-US" altLang="en-US" sz="2000" dirty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sv-SE" b="1" dirty="0">
                <a:cs typeface="Arial" panose="020B0604020202020204" pitchFamily="34" charset="0"/>
              </a:rPr>
              <a:t>3GPP TSG-RAN WG4 Meeting #82bis                                                    Spokane, WA, USA, 3 - 7 April, 2017</a:t>
            </a:r>
          </a:p>
          <a:p>
            <a:pPr>
              <a:spcBef>
                <a:spcPct val="0"/>
              </a:spcBef>
            </a:pPr>
            <a:endParaRPr lang="en-US" altLang="sv-SE" b="1" dirty="0"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>
                <a:cs typeface="Arial" panose="020B0604020202020204" pitchFamily="34" charset="0"/>
              </a:rPr>
              <a:t>R4-1704047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Contributions on the following topics have been discussed in RAN4#82bis:</a:t>
            </a:r>
          </a:p>
          <a:p>
            <a:pPr lvl="1"/>
            <a:r>
              <a:rPr lang="en-GB" dirty="0"/>
              <a:t>BS RF requirements overview [1, 2].</a:t>
            </a:r>
          </a:p>
          <a:p>
            <a:pPr lvl="1"/>
            <a:r>
              <a:rPr lang="en-GB" dirty="0"/>
              <a:t>Needed simulations to set RF requirements and assumptions [3, 4].</a:t>
            </a:r>
          </a:p>
          <a:p>
            <a:r>
              <a:rPr lang="en-GB" dirty="0"/>
              <a:t>References:</a:t>
            </a:r>
          </a:p>
          <a:p>
            <a:pPr lvl="1"/>
            <a:r>
              <a:rPr lang="en-GB" dirty="0"/>
              <a:t>[1] 	R4-1703536	</a:t>
            </a:r>
            <a:r>
              <a:rPr lang="en-US" dirty="0"/>
              <a:t> Overview on NB-</a:t>
            </a:r>
            <a:r>
              <a:rPr lang="en-US" dirty="0" err="1"/>
              <a:t>IoT</a:t>
            </a:r>
            <a:r>
              <a:rPr lang="en-US" dirty="0"/>
              <a:t> small cells, </a:t>
            </a:r>
            <a:r>
              <a:rPr lang="en-GB" dirty="0"/>
              <a:t>Huawei</a:t>
            </a:r>
          </a:p>
          <a:p>
            <a:pPr lvl="1"/>
            <a:r>
              <a:rPr lang="en-GB" dirty="0"/>
              <a:t>[2]	R4-1703010	</a:t>
            </a:r>
            <a:r>
              <a:rPr lang="en-US" dirty="0"/>
              <a:t> NB-</a:t>
            </a:r>
            <a:r>
              <a:rPr lang="en-US" dirty="0" err="1"/>
              <a:t>IoT</a:t>
            </a:r>
            <a:r>
              <a:rPr lang="en-US" dirty="0"/>
              <a:t> small cell support: BS RF impacts, Ericsson</a:t>
            </a:r>
            <a:endParaRPr lang="en-GB" dirty="0"/>
          </a:p>
          <a:p>
            <a:pPr lvl="1"/>
            <a:r>
              <a:rPr lang="en-GB" dirty="0"/>
              <a:t>[3]	R4-1703009	</a:t>
            </a:r>
            <a:r>
              <a:rPr lang="en-US" dirty="0"/>
              <a:t>NB-</a:t>
            </a:r>
            <a:r>
              <a:rPr lang="en-US" dirty="0" err="1"/>
              <a:t>IoT</a:t>
            </a:r>
            <a:r>
              <a:rPr lang="en-US" dirty="0"/>
              <a:t> small cell support coexistence </a:t>
            </a:r>
            <a:r>
              <a:rPr lang="en-US" dirty="0" err="1"/>
              <a:t>studies,Ericsson</a:t>
            </a:r>
            <a:endParaRPr lang="en-GB" dirty="0"/>
          </a:p>
          <a:p>
            <a:pPr lvl="1"/>
            <a:r>
              <a:rPr lang="en-GB" dirty="0"/>
              <a:t>[4]	 R4-1703011	</a:t>
            </a:r>
            <a:r>
              <a:rPr lang="en-US" dirty="0"/>
              <a:t> NB-</a:t>
            </a:r>
            <a:r>
              <a:rPr lang="en-US" dirty="0" err="1"/>
              <a:t>IoT</a:t>
            </a:r>
            <a:r>
              <a:rPr lang="en-US" dirty="0"/>
              <a:t> small cell support: simulation assumptions for 				coexistence studies, Ericsson</a:t>
            </a:r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404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Background</a:t>
            </a:r>
            <a:r>
              <a:rPr lang="sv-SE" dirty="0"/>
              <a:t> - </a:t>
            </a:r>
            <a:r>
              <a:rPr lang="sv-SE" dirty="0" err="1"/>
              <a:t>agreements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No </a:t>
            </a:r>
            <a:r>
              <a:rPr lang="sv-SE" dirty="0" err="1"/>
              <a:t>coexistence</a:t>
            </a:r>
            <a:r>
              <a:rPr lang="sv-SE" dirty="0"/>
              <a:t> simulations </a:t>
            </a:r>
            <a:r>
              <a:rPr lang="sv-SE" dirty="0" err="1"/>
              <a:t>needed</a:t>
            </a:r>
            <a:r>
              <a:rPr lang="sv-SE" dirty="0"/>
              <a:t> </a:t>
            </a:r>
            <a:r>
              <a:rPr lang="sv-SE" dirty="0" err="1"/>
              <a:t>with</a:t>
            </a:r>
            <a:r>
              <a:rPr lang="sv-SE" dirty="0"/>
              <a:t> NB-</a:t>
            </a:r>
            <a:r>
              <a:rPr lang="sv-SE" dirty="0" err="1"/>
              <a:t>IoT</a:t>
            </a:r>
            <a:r>
              <a:rPr lang="sv-SE" dirty="0"/>
              <a:t> </a:t>
            </a:r>
            <a:r>
              <a:rPr lang="sv-SE" dirty="0" err="1"/>
              <a:t>standalone</a:t>
            </a:r>
            <a:r>
              <a:rPr lang="sv-SE" dirty="0"/>
              <a:t> </a:t>
            </a:r>
            <a:r>
              <a:rPr lang="sv-SE" dirty="0" err="1"/>
              <a:t>with</a:t>
            </a:r>
            <a:r>
              <a:rPr lang="sv-SE" dirty="0"/>
              <a:t> E-UTRA, UTRA and GSM:</a:t>
            </a:r>
          </a:p>
          <a:p>
            <a:pPr lvl="1"/>
            <a:r>
              <a:rPr lang="sv-SE" dirty="0" err="1"/>
              <a:t>Covered</a:t>
            </a:r>
            <a:r>
              <a:rPr lang="sv-SE" dirty="0"/>
              <a:t> by NB-</a:t>
            </a:r>
            <a:r>
              <a:rPr lang="sv-SE" dirty="0" err="1"/>
              <a:t>IoT</a:t>
            </a:r>
            <a:r>
              <a:rPr lang="sv-SE" dirty="0"/>
              <a:t> </a:t>
            </a:r>
            <a:r>
              <a:rPr lang="sv-SE" dirty="0" err="1"/>
              <a:t>macro</a:t>
            </a:r>
            <a:r>
              <a:rPr lang="sv-SE" dirty="0"/>
              <a:t> BS </a:t>
            </a:r>
            <a:r>
              <a:rPr lang="sv-SE" dirty="0" err="1"/>
              <a:t>coexistence</a:t>
            </a:r>
            <a:r>
              <a:rPr lang="sv-SE" dirty="0"/>
              <a:t> simulations </a:t>
            </a:r>
            <a:r>
              <a:rPr lang="sv-SE" dirty="0" err="1"/>
              <a:t>results</a:t>
            </a:r>
            <a:r>
              <a:rPr lang="sv-SE" dirty="0"/>
              <a:t>.</a:t>
            </a:r>
          </a:p>
          <a:p>
            <a:r>
              <a:rPr lang="sv-SE" dirty="0"/>
              <a:t>No </a:t>
            </a:r>
            <a:r>
              <a:rPr lang="sv-SE" dirty="0" err="1"/>
              <a:t>coexistence</a:t>
            </a:r>
            <a:r>
              <a:rPr lang="sv-SE" dirty="0"/>
              <a:t> simulations </a:t>
            </a:r>
            <a:r>
              <a:rPr lang="sv-SE" dirty="0" err="1"/>
              <a:t>needed</a:t>
            </a:r>
            <a:r>
              <a:rPr lang="sv-SE" dirty="0"/>
              <a:t> for In-band and </a:t>
            </a:r>
            <a:r>
              <a:rPr lang="sv-SE" dirty="0" err="1"/>
              <a:t>guard</a:t>
            </a:r>
            <a:r>
              <a:rPr lang="sv-SE" dirty="0"/>
              <a:t> band:</a:t>
            </a:r>
          </a:p>
          <a:p>
            <a:pPr lvl="1"/>
            <a:r>
              <a:rPr lang="sv-SE" dirty="0"/>
              <a:t>BS </a:t>
            </a:r>
            <a:r>
              <a:rPr lang="sv-SE" dirty="0" err="1"/>
              <a:t>shall</a:t>
            </a:r>
            <a:r>
              <a:rPr lang="sv-SE" dirty="0"/>
              <a:t> be </a:t>
            </a:r>
            <a:r>
              <a:rPr lang="sv-SE" dirty="0" err="1"/>
              <a:t>compliant</a:t>
            </a:r>
            <a:r>
              <a:rPr lang="sv-SE" dirty="0"/>
              <a:t> </a:t>
            </a:r>
            <a:r>
              <a:rPr lang="sv-SE" dirty="0" err="1"/>
              <a:t>with</a:t>
            </a:r>
            <a:r>
              <a:rPr lang="sv-SE" dirty="0"/>
              <a:t> E-UTRA </a:t>
            </a:r>
            <a:r>
              <a:rPr lang="sv-SE" dirty="0" err="1"/>
              <a:t>requirement</a:t>
            </a:r>
            <a:r>
              <a:rPr lang="sv-SE" dirty="0"/>
              <a:t>.</a:t>
            </a:r>
          </a:p>
          <a:p>
            <a:pPr lvl="1"/>
            <a:r>
              <a:rPr lang="sv-SE" dirty="0" err="1"/>
              <a:t>Covered</a:t>
            </a:r>
            <a:r>
              <a:rPr lang="sv-SE" dirty="0"/>
              <a:t> by E-UTRA </a:t>
            </a:r>
            <a:r>
              <a:rPr lang="sv-SE" dirty="0" err="1"/>
              <a:t>coexistence</a:t>
            </a:r>
            <a:r>
              <a:rPr lang="sv-SE" dirty="0"/>
              <a:t> simulations </a:t>
            </a:r>
            <a:r>
              <a:rPr lang="sv-SE" dirty="0" err="1"/>
              <a:t>outcome</a:t>
            </a:r>
            <a:r>
              <a:rPr lang="sv-SE" dirty="0"/>
              <a:t> </a:t>
            </a:r>
            <a:r>
              <a:rPr lang="sv-SE" dirty="0" err="1"/>
              <a:t>then</a:t>
            </a:r>
            <a:r>
              <a:rPr lang="sv-S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029865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endParaRPr lang="en-GB" dirty="0"/>
          </a:p>
          <a:p>
            <a:r>
              <a:rPr lang="en-GB" dirty="0"/>
              <a:t>Micro and </a:t>
            </a:r>
            <a:r>
              <a:rPr lang="en-GB" dirty="0" err="1"/>
              <a:t>pico</a:t>
            </a:r>
            <a:r>
              <a:rPr lang="en-GB" dirty="0"/>
              <a:t> would be first considered.</a:t>
            </a:r>
            <a:endParaRPr lang="sv-SE" dirty="0"/>
          </a:p>
          <a:p>
            <a:endParaRPr lang="sv-SE" dirty="0"/>
          </a:p>
          <a:p>
            <a:r>
              <a:rPr lang="sv-SE" dirty="0" err="1"/>
              <a:t>Coexistence</a:t>
            </a:r>
            <a:r>
              <a:rPr lang="sv-SE" dirty="0"/>
              <a:t> simulations (</a:t>
            </a:r>
            <a:r>
              <a:rPr lang="sv-SE" dirty="0" err="1"/>
              <a:t>standalone</a:t>
            </a:r>
            <a:r>
              <a:rPr lang="sv-SE" dirty="0"/>
              <a:t> NB-</a:t>
            </a:r>
            <a:r>
              <a:rPr lang="sv-SE" dirty="0" err="1"/>
              <a:t>IoT</a:t>
            </a:r>
            <a:r>
              <a:rPr lang="sv-SE" dirty="0"/>
              <a:t> vs </a:t>
            </a:r>
            <a:r>
              <a:rPr lang="sv-SE" dirty="0" err="1"/>
              <a:t>standalone</a:t>
            </a:r>
            <a:r>
              <a:rPr lang="sv-SE" dirty="0"/>
              <a:t> NB-</a:t>
            </a:r>
            <a:r>
              <a:rPr lang="sv-SE" dirty="0" err="1"/>
              <a:t>IoT</a:t>
            </a:r>
            <a:r>
              <a:rPr lang="sv-SE" dirty="0"/>
              <a:t>) </a:t>
            </a:r>
            <a:r>
              <a:rPr lang="sv-SE" dirty="0" err="1"/>
              <a:t>are</a:t>
            </a:r>
            <a:r>
              <a:rPr lang="sv-SE" dirty="0"/>
              <a:t> </a:t>
            </a:r>
            <a:r>
              <a:rPr lang="sv-SE" dirty="0" err="1"/>
              <a:t>needed</a:t>
            </a:r>
            <a:r>
              <a:rPr lang="sv-SE" dirty="0"/>
              <a:t> to set BS RF </a:t>
            </a:r>
            <a:r>
              <a:rPr lang="sv-SE" dirty="0" err="1"/>
              <a:t>requirements</a:t>
            </a:r>
            <a:r>
              <a:rPr lang="sv-SE" dirty="0"/>
              <a:t>, </a:t>
            </a:r>
            <a:r>
              <a:rPr lang="sv-SE" dirty="0" err="1"/>
              <a:t>e.g</a:t>
            </a:r>
            <a:r>
              <a:rPr lang="sv-SE" dirty="0"/>
              <a:t>. REFSENS, </a:t>
            </a:r>
            <a:r>
              <a:rPr lang="sv-SE" dirty="0" err="1"/>
              <a:t>interferer</a:t>
            </a:r>
            <a:r>
              <a:rPr lang="sv-SE" dirty="0"/>
              <a:t> </a:t>
            </a:r>
            <a:r>
              <a:rPr lang="sv-SE" dirty="0" err="1"/>
              <a:t>level</a:t>
            </a:r>
            <a:r>
              <a:rPr lang="sv-SE" dirty="0"/>
              <a:t>, …</a:t>
            </a:r>
            <a:endParaRPr lang="en-US" dirty="0"/>
          </a:p>
          <a:p>
            <a:endParaRPr lang="en-GB" dirty="0"/>
          </a:p>
          <a:p>
            <a:r>
              <a:rPr lang="en-GB" dirty="0"/>
              <a:t>Following simulations should be considered as a baseline. Further down-selection could be decided by next RAN4#83 meeting if motivated.</a:t>
            </a:r>
          </a:p>
        </p:txBody>
      </p:sp>
    </p:spTree>
    <p:extLst>
      <p:ext uri="{BB962C8B-B14F-4D97-AF65-F5344CB8AC3E}">
        <p14:creationId xmlns:p14="http://schemas.microsoft.com/office/powerpoint/2010/main" val="1329103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List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needed</a:t>
            </a:r>
            <a:r>
              <a:rPr lang="sv-SE" dirty="0"/>
              <a:t> simulations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9994787"/>
              </p:ext>
            </p:extLst>
          </p:nvPr>
        </p:nvGraphicFramePr>
        <p:xfrm>
          <a:off x="292585" y="1597198"/>
          <a:ext cx="5697400" cy="36229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3728">
                  <a:extLst>
                    <a:ext uri="{9D8B030D-6E8A-4147-A177-3AD203B41FA5}">
                      <a16:colId xmlns:a16="http://schemas.microsoft.com/office/drawing/2014/main" val="264373468"/>
                    </a:ext>
                  </a:extLst>
                </a:gridCol>
                <a:gridCol w="745343">
                  <a:extLst>
                    <a:ext uri="{9D8B030D-6E8A-4147-A177-3AD203B41FA5}">
                      <a16:colId xmlns:a16="http://schemas.microsoft.com/office/drawing/2014/main" val="3485496084"/>
                    </a:ext>
                  </a:extLst>
                </a:gridCol>
                <a:gridCol w="782032">
                  <a:extLst>
                    <a:ext uri="{9D8B030D-6E8A-4147-A177-3AD203B41FA5}">
                      <a16:colId xmlns:a16="http://schemas.microsoft.com/office/drawing/2014/main" val="1638476352"/>
                    </a:ext>
                  </a:extLst>
                </a:gridCol>
                <a:gridCol w="782591">
                  <a:extLst>
                    <a:ext uri="{9D8B030D-6E8A-4147-A177-3AD203B41FA5}">
                      <a16:colId xmlns:a16="http://schemas.microsoft.com/office/drawing/2014/main" val="2891816242"/>
                    </a:ext>
                  </a:extLst>
                </a:gridCol>
                <a:gridCol w="1271853">
                  <a:extLst>
                    <a:ext uri="{9D8B030D-6E8A-4147-A177-3AD203B41FA5}">
                      <a16:colId xmlns:a16="http://schemas.microsoft.com/office/drawing/2014/main" val="1227708629"/>
                    </a:ext>
                  </a:extLst>
                </a:gridCol>
                <a:gridCol w="1271853">
                  <a:extLst>
                    <a:ext uri="{9D8B030D-6E8A-4147-A177-3AD203B41FA5}">
                      <a16:colId xmlns:a16="http://schemas.microsoft.com/office/drawing/2014/main" val="3484196832"/>
                    </a:ext>
                  </a:extLst>
                </a:gridCol>
              </a:tblGrid>
              <a:tr h="64217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Case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Aggressor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Victim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Simulated link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Statistics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Target BS RF requirement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7385217"/>
                  </a:ext>
                </a:extLst>
              </a:tr>
              <a:tr h="321085">
                <a:tc rowSpan="2"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   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</a:endParaRP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    M1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Micro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Micro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UL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SNR loss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Reference sensitivity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22203637"/>
                  </a:ext>
                </a:extLst>
              </a:tr>
              <a:tr h="9632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SNR loss + </a:t>
                      </a:r>
                      <a:endParaRPr lang="en-US" sz="1600" dirty="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Interferer levels at victim BS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ACS</a:t>
                      </a:r>
                      <a:endParaRPr lang="en-US" sz="16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In-band blocking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13705769"/>
                  </a:ext>
                </a:extLst>
              </a:tr>
              <a:tr h="54241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M2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Micro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Macro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UL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SNR loss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Reference sensitivity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52079059"/>
                  </a:ext>
                </a:extLst>
              </a:tr>
              <a:tr h="96325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M3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Macro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Micro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UL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SNR loss + </a:t>
                      </a:r>
                      <a:endParaRPr lang="en-US" sz="1600" dirty="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Interferer levels at victim BS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ACS</a:t>
                      </a:r>
                      <a:endParaRPr lang="en-US" sz="1600" dirty="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In-band blocking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503688"/>
                  </a:ext>
                </a:extLst>
              </a:tr>
            </a:tbl>
          </a:graphicData>
        </a:graphic>
      </p:graphicFrame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1488173"/>
              </p:ext>
            </p:extLst>
          </p:nvPr>
        </p:nvGraphicFramePr>
        <p:xfrm>
          <a:off x="6315697" y="1597197"/>
          <a:ext cx="5697400" cy="36229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3728">
                  <a:extLst>
                    <a:ext uri="{9D8B030D-6E8A-4147-A177-3AD203B41FA5}">
                      <a16:colId xmlns:a16="http://schemas.microsoft.com/office/drawing/2014/main" val="264373468"/>
                    </a:ext>
                  </a:extLst>
                </a:gridCol>
                <a:gridCol w="745343">
                  <a:extLst>
                    <a:ext uri="{9D8B030D-6E8A-4147-A177-3AD203B41FA5}">
                      <a16:colId xmlns:a16="http://schemas.microsoft.com/office/drawing/2014/main" val="3485496084"/>
                    </a:ext>
                  </a:extLst>
                </a:gridCol>
                <a:gridCol w="782032">
                  <a:extLst>
                    <a:ext uri="{9D8B030D-6E8A-4147-A177-3AD203B41FA5}">
                      <a16:colId xmlns:a16="http://schemas.microsoft.com/office/drawing/2014/main" val="1638476352"/>
                    </a:ext>
                  </a:extLst>
                </a:gridCol>
                <a:gridCol w="782591">
                  <a:extLst>
                    <a:ext uri="{9D8B030D-6E8A-4147-A177-3AD203B41FA5}">
                      <a16:colId xmlns:a16="http://schemas.microsoft.com/office/drawing/2014/main" val="2891816242"/>
                    </a:ext>
                  </a:extLst>
                </a:gridCol>
                <a:gridCol w="1271853">
                  <a:extLst>
                    <a:ext uri="{9D8B030D-6E8A-4147-A177-3AD203B41FA5}">
                      <a16:colId xmlns:a16="http://schemas.microsoft.com/office/drawing/2014/main" val="1227708629"/>
                    </a:ext>
                  </a:extLst>
                </a:gridCol>
                <a:gridCol w="1271853">
                  <a:extLst>
                    <a:ext uri="{9D8B030D-6E8A-4147-A177-3AD203B41FA5}">
                      <a16:colId xmlns:a16="http://schemas.microsoft.com/office/drawing/2014/main" val="3484196832"/>
                    </a:ext>
                  </a:extLst>
                </a:gridCol>
              </a:tblGrid>
              <a:tr h="64217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Case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Aggressor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Victim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Simulated link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Statistics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Target BS RF requirement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7385217"/>
                  </a:ext>
                </a:extLst>
              </a:tr>
              <a:tr h="321085">
                <a:tc rowSpan="2"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   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</a:endParaRP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    P1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Pico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Pico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UL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SNR loss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Reference sensitivity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22203637"/>
                  </a:ext>
                </a:extLst>
              </a:tr>
              <a:tr h="9632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SNR loss + </a:t>
                      </a:r>
                      <a:endParaRPr lang="en-US" sz="1600" dirty="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Interferer levels at victim BS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ACS</a:t>
                      </a:r>
                      <a:endParaRPr lang="en-US" sz="16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In-band blocking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13705769"/>
                  </a:ext>
                </a:extLst>
              </a:tr>
              <a:tr h="54241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P2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Pico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Macro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UL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SNR loss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Reference sensitivity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52079059"/>
                  </a:ext>
                </a:extLst>
              </a:tr>
              <a:tr h="96325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P3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Macro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Pico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UL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SNR loss + </a:t>
                      </a:r>
                      <a:endParaRPr lang="en-US" sz="1600" dirty="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Interferer levels at victim BS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ACS</a:t>
                      </a:r>
                      <a:endParaRPr lang="en-US" sz="1600" dirty="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In-band blocking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5036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2663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Open</a:t>
            </a:r>
            <a:r>
              <a:rPr lang="sv-SE" dirty="0"/>
              <a:t> </a:t>
            </a:r>
            <a:r>
              <a:rPr lang="sv-SE" dirty="0" err="1"/>
              <a:t>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60929"/>
            <a:ext cx="10515600" cy="4351338"/>
          </a:xfrm>
        </p:spPr>
        <p:txBody>
          <a:bodyPr/>
          <a:lstStyle/>
          <a:p>
            <a:r>
              <a:rPr lang="sv-SE" dirty="0"/>
              <a:t>To be </a:t>
            </a:r>
            <a:r>
              <a:rPr lang="sv-SE" dirty="0" err="1"/>
              <a:t>further</a:t>
            </a:r>
            <a:r>
              <a:rPr lang="sv-SE" dirty="0"/>
              <a:t> </a:t>
            </a:r>
            <a:r>
              <a:rPr lang="sv-SE" dirty="0" err="1"/>
              <a:t>investigated</a:t>
            </a:r>
            <a:r>
              <a:rPr lang="sv-SE" dirty="0"/>
              <a:t> and </a:t>
            </a:r>
            <a:r>
              <a:rPr lang="sv-SE" dirty="0" err="1"/>
              <a:t>agreed</a:t>
            </a:r>
            <a:r>
              <a:rPr lang="sv-SE" dirty="0"/>
              <a:t> at </a:t>
            </a:r>
            <a:r>
              <a:rPr lang="sv-SE" dirty="0" err="1"/>
              <a:t>next</a:t>
            </a:r>
            <a:r>
              <a:rPr lang="sv-SE" dirty="0"/>
              <a:t> RAN4#83 meeting:</a:t>
            </a:r>
          </a:p>
          <a:p>
            <a:pPr lvl="1"/>
            <a:r>
              <a:rPr lang="sv-SE" dirty="0" err="1"/>
              <a:t>Deployment</a:t>
            </a:r>
            <a:r>
              <a:rPr lang="sv-SE" dirty="0"/>
              <a:t> scenarios</a:t>
            </a:r>
          </a:p>
          <a:p>
            <a:pPr lvl="2"/>
            <a:r>
              <a:rPr lang="sv-SE" dirty="0"/>
              <a:t>R4-1703009 </a:t>
            </a:r>
            <a:r>
              <a:rPr lang="sv-SE" dirty="0" err="1"/>
              <a:t>could</a:t>
            </a:r>
            <a:r>
              <a:rPr lang="sv-SE" dirty="0"/>
              <a:t> be </a:t>
            </a:r>
            <a:r>
              <a:rPr lang="sv-SE" dirty="0" err="1"/>
              <a:t>used</a:t>
            </a:r>
            <a:r>
              <a:rPr lang="sv-SE" dirty="0"/>
              <a:t> as </a:t>
            </a:r>
            <a:r>
              <a:rPr lang="sv-SE" dirty="0" err="1"/>
              <a:t>starting</a:t>
            </a:r>
            <a:r>
              <a:rPr lang="sv-SE" dirty="0"/>
              <a:t> </a:t>
            </a:r>
            <a:r>
              <a:rPr lang="sv-SE" dirty="0" err="1"/>
              <a:t>point</a:t>
            </a:r>
            <a:r>
              <a:rPr lang="sv-SE" dirty="0"/>
              <a:t>.</a:t>
            </a:r>
          </a:p>
          <a:p>
            <a:pPr lvl="1"/>
            <a:r>
              <a:rPr lang="sv-SE" dirty="0" err="1"/>
              <a:t>What</a:t>
            </a:r>
            <a:r>
              <a:rPr lang="sv-SE" dirty="0"/>
              <a:t> </a:t>
            </a:r>
            <a:r>
              <a:rPr lang="sv-SE" dirty="0" err="1"/>
              <a:t>type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deployment</a:t>
            </a:r>
            <a:r>
              <a:rPr lang="sv-SE" dirty="0"/>
              <a:t> </a:t>
            </a:r>
            <a:r>
              <a:rPr lang="sv-SE" dirty="0" err="1"/>
              <a:t>should</a:t>
            </a:r>
            <a:r>
              <a:rPr lang="sv-SE" dirty="0"/>
              <a:t> be </a:t>
            </a:r>
            <a:r>
              <a:rPr lang="sv-SE" dirty="0" err="1"/>
              <a:t>used</a:t>
            </a:r>
            <a:r>
              <a:rPr lang="sv-SE" dirty="0"/>
              <a:t> for </a:t>
            </a:r>
            <a:r>
              <a:rPr lang="sv-SE" dirty="0" err="1"/>
              <a:t>macro</a:t>
            </a:r>
            <a:r>
              <a:rPr lang="sv-SE" dirty="0"/>
              <a:t> BS in simulations? </a:t>
            </a:r>
          </a:p>
          <a:p>
            <a:pPr lvl="2"/>
            <a:r>
              <a:rPr lang="sv-SE" dirty="0" err="1"/>
              <a:t>Macro</a:t>
            </a:r>
            <a:r>
              <a:rPr lang="sv-SE" dirty="0"/>
              <a:t> suburban (ISD=1723m)? </a:t>
            </a:r>
          </a:p>
          <a:p>
            <a:pPr lvl="2"/>
            <a:r>
              <a:rPr lang="sv-SE" dirty="0" err="1"/>
              <a:t>Macro</a:t>
            </a:r>
            <a:r>
              <a:rPr lang="sv-SE" dirty="0"/>
              <a:t> urban (ISD=500m)? </a:t>
            </a:r>
          </a:p>
          <a:p>
            <a:pPr lvl="2"/>
            <a:r>
              <a:rPr lang="sv-SE" dirty="0" err="1"/>
              <a:t>Both</a:t>
            </a:r>
            <a:r>
              <a:rPr lang="sv-SE" dirty="0"/>
              <a:t>?</a:t>
            </a:r>
          </a:p>
          <a:p>
            <a:pPr lvl="1"/>
            <a:r>
              <a:rPr lang="sv-SE" dirty="0"/>
              <a:t>Simulations </a:t>
            </a:r>
            <a:r>
              <a:rPr lang="sv-SE" dirty="0" err="1"/>
              <a:t>assumptions</a:t>
            </a:r>
            <a:r>
              <a:rPr lang="sv-SE" dirty="0"/>
              <a:t>:</a:t>
            </a:r>
          </a:p>
          <a:p>
            <a:pPr lvl="2"/>
            <a:r>
              <a:rPr lang="en-GB" dirty="0"/>
              <a:t>R4-1703011 could be used as </a:t>
            </a:r>
            <a:r>
              <a:rPr lang="sv-SE" dirty="0" err="1"/>
              <a:t>starting</a:t>
            </a:r>
            <a:r>
              <a:rPr lang="sv-SE" dirty="0"/>
              <a:t> </a:t>
            </a:r>
            <a:r>
              <a:rPr lang="sv-SE"/>
              <a:t>point</a:t>
            </a:r>
            <a:r>
              <a:rPr lang="en-GB"/>
              <a:t> </a:t>
            </a:r>
            <a:r>
              <a:rPr lang="en-GB" dirty="0"/>
              <a:t>(should be 19 sites instead of 7).</a:t>
            </a:r>
          </a:p>
          <a:p>
            <a:pPr lvl="1"/>
            <a:r>
              <a:rPr lang="en-GB" dirty="0"/>
              <a:t>Is it needed to check ACLR by running following coexistence simulations?</a:t>
            </a:r>
          </a:p>
          <a:p>
            <a:pPr lvl="2"/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2002103"/>
              </p:ext>
            </p:extLst>
          </p:nvPr>
        </p:nvGraphicFramePr>
        <p:xfrm>
          <a:off x="382526" y="5102644"/>
          <a:ext cx="5438507" cy="16054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84835">
                  <a:extLst>
                    <a:ext uri="{9D8B030D-6E8A-4147-A177-3AD203B41FA5}">
                      <a16:colId xmlns:a16="http://schemas.microsoft.com/office/drawing/2014/main" val="264373468"/>
                    </a:ext>
                  </a:extLst>
                </a:gridCol>
                <a:gridCol w="745343">
                  <a:extLst>
                    <a:ext uri="{9D8B030D-6E8A-4147-A177-3AD203B41FA5}">
                      <a16:colId xmlns:a16="http://schemas.microsoft.com/office/drawing/2014/main" val="3485496084"/>
                    </a:ext>
                  </a:extLst>
                </a:gridCol>
                <a:gridCol w="782032">
                  <a:extLst>
                    <a:ext uri="{9D8B030D-6E8A-4147-A177-3AD203B41FA5}">
                      <a16:colId xmlns:a16="http://schemas.microsoft.com/office/drawing/2014/main" val="1638476352"/>
                    </a:ext>
                  </a:extLst>
                </a:gridCol>
                <a:gridCol w="782591">
                  <a:extLst>
                    <a:ext uri="{9D8B030D-6E8A-4147-A177-3AD203B41FA5}">
                      <a16:colId xmlns:a16="http://schemas.microsoft.com/office/drawing/2014/main" val="2891816242"/>
                    </a:ext>
                  </a:extLst>
                </a:gridCol>
                <a:gridCol w="1271853">
                  <a:extLst>
                    <a:ext uri="{9D8B030D-6E8A-4147-A177-3AD203B41FA5}">
                      <a16:colId xmlns:a16="http://schemas.microsoft.com/office/drawing/2014/main" val="1227708629"/>
                    </a:ext>
                  </a:extLst>
                </a:gridCol>
                <a:gridCol w="1271853">
                  <a:extLst>
                    <a:ext uri="{9D8B030D-6E8A-4147-A177-3AD203B41FA5}">
                      <a16:colId xmlns:a16="http://schemas.microsoft.com/office/drawing/2014/main" val="3484196832"/>
                    </a:ext>
                  </a:extLst>
                </a:gridCol>
              </a:tblGrid>
              <a:tr h="64217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Case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Aggressor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Victim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Simulated link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Statistics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Target BS RF requirement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7385217"/>
                  </a:ext>
                </a:extLst>
              </a:tr>
              <a:tr h="64217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M4</a:t>
                      </a:r>
                      <a:endParaRPr lang="en-US" sz="1600" dirty="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Micro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Micro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DL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SNR loss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ACLR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4217203"/>
                  </a:ext>
                </a:extLst>
              </a:tr>
              <a:tr h="32108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M5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Micro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Macro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DL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SNR loss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ACLR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32573671"/>
                  </a:ext>
                </a:extLst>
              </a:tr>
            </a:tbl>
          </a:graphicData>
        </a:graphic>
      </p:graphicFrame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6293535"/>
              </p:ext>
            </p:extLst>
          </p:nvPr>
        </p:nvGraphicFramePr>
        <p:xfrm>
          <a:off x="6096000" y="5102644"/>
          <a:ext cx="5438507" cy="16054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84835">
                  <a:extLst>
                    <a:ext uri="{9D8B030D-6E8A-4147-A177-3AD203B41FA5}">
                      <a16:colId xmlns:a16="http://schemas.microsoft.com/office/drawing/2014/main" val="264373468"/>
                    </a:ext>
                  </a:extLst>
                </a:gridCol>
                <a:gridCol w="745343">
                  <a:extLst>
                    <a:ext uri="{9D8B030D-6E8A-4147-A177-3AD203B41FA5}">
                      <a16:colId xmlns:a16="http://schemas.microsoft.com/office/drawing/2014/main" val="3485496084"/>
                    </a:ext>
                  </a:extLst>
                </a:gridCol>
                <a:gridCol w="782032">
                  <a:extLst>
                    <a:ext uri="{9D8B030D-6E8A-4147-A177-3AD203B41FA5}">
                      <a16:colId xmlns:a16="http://schemas.microsoft.com/office/drawing/2014/main" val="1638476352"/>
                    </a:ext>
                  </a:extLst>
                </a:gridCol>
                <a:gridCol w="782591">
                  <a:extLst>
                    <a:ext uri="{9D8B030D-6E8A-4147-A177-3AD203B41FA5}">
                      <a16:colId xmlns:a16="http://schemas.microsoft.com/office/drawing/2014/main" val="2891816242"/>
                    </a:ext>
                  </a:extLst>
                </a:gridCol>
                <a:gridCol w="1271853">
                  <a:extLst>
                    <a:ext uri="{9D8B030D-6E8A-4147-A177-3AD203B41FA5}">
                      <a16:colId xmlns:a16="http://schemas.microsoft.com/office/drawing/2014/main" val="1227708629"/>
                    </a:ext>
                  </a:extLst>
                </a:gridCol>
                <a:gridCol w="1271853">
                  <a:extLst>
                    <a:ext uri="{9D8B030D-6E8A-4147-A177-3AD203B41FA5}">
                      <a16:colId xmlns:a16="http://schemas.microsoft.com/office/drawing/2014/main" val="3484196832"/>
                    </a:ext>
                  </a:extLst>
                </a:gridCol>
              </a:tblGrid>
              <a:tr h="64217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Case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Aggressor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Victim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Simulated link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Statistics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Target BS RF requirement</a:t>
                      </a:r>
                      <a:endParaRPr lang="en-US" sz="1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7385217"/>
                  </a:ext>
                </a:extLst>
              </a:tr>
              <a:tr h="64217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M4</a:t>
                      </a:r>
                      <a:endParaRPr lang="en-US" sz="1600" dirty="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Pico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Pico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DL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SNR loss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ACLR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4217203"/>
                  </a:ext>
                </a:extLst>
              </a:tr>
              <a:tr h="32108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M5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Pico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Macro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DL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SNR loss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ACLR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325736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37989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1034</TotalTime>
  <Words>421</Words>
  <Application>Microsoft Office PowerPoint</Application>
  <PresentationFormat>Widescreen</PresentationFormat>
  <Paragraphs>153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SimSun</vt:lpstr>
      <vt:lpstr>Arial</vt:lpstr>
      <vt:lpstr>Calibri</vt:lpstr>
      <vt:lpstr>Calibri Light</vt:lpstr>
      <vt:lpstr>Times New Roman</vt:lpstr>
      <vt:lpstr>Office Theme</vt:lpstr>
      <vt:lpstr>WF on new BS classes for NB-IoT</vt:lpstr>
      <vt:lpstr>Background</vt:lpstr>
      <vt:lpstr>Background - agreements</vt:lpstr>
      <vt:lpstr>Way forward</vt:lpstr>
      <vt:lpstr>List of needed simulations</vt:lpstr>
      <vt:lpstr>Open issues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Dominique Everaere</dc:creator>
  <cp:lastModifiedBy>Dominique Everaere</cp:lastModifiedBy>
  <cp:revision>94</cp:revision>
  <dcterms:created xsi:type="dcterms:W3CDTF">2016-11-16T01:29:09Z</dcterms:created>
  <dcterms:modified xsi:type="dcterms:W3CDTF">2017-04-06T06:29:35Z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1585868417</vt:i4>
  </property>
  <property fmtid="{D5CDD505-2E9C-101B-9397-08002B2CF9AE}" pid="3" name="_NewReviewCycle">
    <vt:lpwstr/>
  </property>
  <property fmtid="{D5CDD505-2E9C-101B-9397-08002B2CF9AE}" pid="4" name="_EmailSubject">
    <vt:lpwstr>WF on NB-IoT BS RF receiver requirements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</Properties>
</file>