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7724" autoAdjust="0"/>
    <p:restoredTop sz="92652" autoAdjust="0"/>
  </p:normalViewPr>
  <p:slideViewPr>
    <p:cSldViewPr>
      <p:cViewPr varScale="1">
        <p:scale>
          <a:sx n="52" d="100"/>
          <a:sy n="52" d="100"/>
        </p:scale>
        <p:origin x="1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84A9-450B-4370-80B7-0BFF55583A23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6E556-2565-4EB8-85D0-0946FD806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486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858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41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25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1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9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16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0428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438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876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611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494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3A213-06A6-43BC-A375-74E960BD9137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96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BS class for NR BS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tabLst>
                <a:tab pos="3319463" algn="r"/>
                <a:tab pos="3770313" algn="l"/>
              </a:tabLst>
            </a:pPr>
            <a:r>
              <a:rPr lang="en-US" altLang="sv-SE" sz="3000" dirty="0">
                <a:solidFill>
                  <a:schemeClr val="tx1"/>
                </a:solidFill>
              </a:rPr>
              <a:t>NEC, </a:t>
            </a:r>
            <a:r>
              <a:rPr lang="en-US" altLang="sv-SE" sz="3000" dirty="0" smtClean="0">
                <a:solidFill>
                  <a:schemeClr val="tx1"/>
                </a:solidFill>
              </a:rPr>
              <a:t>Ericsson, </a:t>
            </a:r>
            <a:r>
              <a:rPr lang="en-US" altLang="sv-SE" sz="3000" dirty="0" smtClean="0">
                <a:solidFill>
                  <a:schemeClr val="tx1"/>
                </a:solidFill>
              </a:rPr>
              <a:t>ZTE, Huawei</a:t>
            </a:r>
            <a:endParaRPr lang="en-US" altLang="sv-SE" sz="30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February, 2017</a:t>
            </a:r>
            <a:endParaRPr lang="ja-JP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R4-1702357</a:t>
            </a:r>
            <a:endParaRPr lang="en-US" altLang="ja-JP" b="1" dirty="0"/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10.4.3.2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75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539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Agreements in [1]</a:t>
            </a:r>
          </a:p>
          <a:p>
            <a:pPr lvl="1">
              <a:defRPr/>
            </a:pPr>
            <a:r>
              <a:rPr lang="en-US" altLang="ja-JP" sz="2000" i="1" dirty="0"/>
              <a:t>The deployment scenarios to which the BS classes relate will be described by means of a minimum distance (in 3D space) of UE to BS</a:t>
            </a:r>
          </a:p>
          <a:p>
            <a:pPr>
              <a:spcBef>
                <a:spcPts val="1200"/>
              </a:spcBef>
              <a:defRPr/>
            </a:pPr>
            <a:r>
              <a:rPr lang="en-US" sz="2400" dirty="0"/>
              <a:t>Analysis of minimum distance for UTRA/E-UTRA BS</a:t>
            </a:r>
          </a:p>
          <a:p>
            <a:pPr lvl="1">
              <a:defRPr/>
            </a:pPr>
            <a:r>
              <a:rPr lang="en-US" sz="1800" dirty="0"/>
              <a:t>Calculation of MCL for Local Area BS is described in [2, 3]</a:t>
            </a:r>
          </a:p>
          <a:p>
            <a:pPr marL="800100" lvl="2" indent="0">
              <a:buNone/>
            </a:pPr>
            <a:r>
              <a:rPr lang="en-GB" altLang="ja-JP" sz="1800" i="1" dirty="0"/>
              <a:t>… a minimal separation of 2 metres between UE and indoor BS is assumed.  Free space path loss  is defined in [4] as:</a:t>
            </a:r>
            <a:endParaRPr lang="ja-JP" altLang="ja-JP" sz="1800" i="1" dirty="0"/>
          </a:p>
          <a:p>
            <a:pPr marL="800100" lvl="2" indent="0">
              <a:buNone/>
            </a:pPr>
            <a:r>
              <a:rPr lang="en-GB" altLang="ja-JP" sz="1800" i="1" dirty="0"/>
              <a:t>	Path loss [dB] = 38.25 + 20 log10(d [m])</a:t>
            </a:r>
            <a:endParaRPr lang="ja-JP" altLang="ja-JP" sz="1800" i="1" dirty="0"/>
          </a:p>
          <a:p>
            <a:pPr marL="800100" lvl="2" indent="0">
              <a:buNone/>
            </a:pPr>
            <a:r>
              <a:rPr lang="en-GB" altLang="ja-JP" sz="1800" i="1" dirty="0"/>
              <a:t>Taking into account 0</a:t>
            </a:r>
            <a:r>
              <a:rPr lang="en-GB" altLang="ja-JP" sz="1800" i="1" dirty="0">
                <a:sym typeface="Symbol" panose="05050102010706020507" pitchFamily="18" charset="2"/>
              </a:rPr>
              <a:t></a:t>
            </a:r>
            <a:r>
              <a:rPr lang="en-GB" altLang="ja-JP" sz="1800" i="1" dirty="0"/>
              <a:t>dBi antenna gain for Local area BS and UE and a body loss of 1</a:t>
            </a:r>
            <a:r>
              <a:rPr lang="en-GB" altLang="ja-JP" sz="1800" i="1" dirty="0">
                <a:sym typeface="Symbol" panose="05050102010706020507" pitchFamily="18" charset="2"/>
              </a:rPr>
              <a:t></a:t>
            </a:r>
            <a:r>
              <a:rPr lang="en-GB" altLang="ja-JP" sz="1800" i="1" dirty="0"/>
              <a:t>dB at the terminal, a MCL of 45.27 dB is obtained. </a:t>
            </a:r>
            <a:endParaRPr lang="fi-FI" altLang="en-US" sz="1600" dirty="0"/>
          </a:p>
          <a:p>
            <a:pPr marL="400050" lvl="1" indent="0" eaLnBrk="1" fontAlgn="auto" hangingPunct="1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ja-JP" sz="1800" dirty="0">
                <a:solidFill>
                  <a:prstClr val="black"/>
                </a:solidFill>
                <a:ea typeface="+mn-ea"/>
              </a:rPr>
              <a:t>From the description above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800" dirty="0">
                <a:solidFill>
                  <a:prstClr val="black"/>
                </a:solidFill>
                <a:ea typeface="+mn-ea"/>
              </a:rPr>
              <a:t>Local Area BS:         2 m </a:t>
            </a:r>
          </a:p>
          <a:p>
            <a:pPr marL="457200" lvl="1" indent="0" eaLnBrk="1" fontAlgn="auto" hangingPunct="1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ja-JP" sz="1800" dirty="0">
                <a:solidFill>
                  <a:prstClr val="black"/>
                </a:solidFill>
                <a:ea typeface="+mn-ea"/>
              </a:rPr>
              <a:t>From MCL (70dB for WA BS and 53dB for MR BS)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800" dirty="0">
                <a:solidFill>
                  <a:prstClr val="black"/>
                </a:solidFill>
                <a:ea typeface="+mn-ea"/>
              </a:rPr>
              <a:t>Wide Area BS:        35 m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800" dirty="0">
                <a:solidFill>
                  <a:prstClr val="black"/>
                </a:solidFill>
                <a:ea typeface="+mn-ea"/>
              </a:rPr>
              <a:t>Medium Range BS:  5 m </a:t>
            </a:r>
            <a:endParaRPr lang="en-US" altLang="en-US" sz="1800" dirty="0"/>
          </a:p>
          <a:p>
            <a:pPr marL="0" indent="0">
              <a:buNone/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513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altLang="sv-SE" dirty="0"/>
              <a:t>Agreements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1196752"/>
            <a:ext cx="871296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/>
              <a:t>NR BS classes for BS without antenna connectors are defined as indicated bellow:</a:t>
            </a:r>
            <a:endParaRPr lang="ja-JP" altLang="ja-JP" sz="1400" dirty="0"/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Wide Area Base Stations are characterised by requirements derived from Macro Cell scenarios with a BS to UE minimum distance along the ground equal to 35 m.</a:t>
            </a:r>
            <a:endParaRPr lang="ja-JP" altLang="ja-JP" sz="1200" dirty="0"/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Medium Range Base Stations are characterised by </a:t>
            </a:r>
            <a:r>
              <a:rPr lang="en-GB" altLang="ja-JP" sz="1200" dirty="0" smtClean="0"/>
              <a:t>requirements </a:t>
            </a:r>
            <a:r>
              <a:rPr lang="en-GB" altLang="ja-JP" sz="1200" dirty="0"/>
              <a:t>derived from Micro Cell scenarios with a BS to UE minimum distance along the ground equal </a:t>
            </a:r>
            <a:r>
              <a:rPr lang="en-GB" altLang="ja-JP" sz="1200" dirty="0" smtClean="0"/>
              <a:t>to </a:t>
            </a:r>
            <a:r>
              <a:rPr lang="en-GB" altLang="ja-JP" sz="1200" dirty="0"/>
              <a:t>5 m.</a:t>
            </a:r>
            <a:endParaRPr lang="ja-JP" altLang="ja-JP" sz="1200" dirty="0"/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Local Area Base Stations are characterised by requirements derived from Pico Cell scenarios with a BS to UE minimum distance along the ground equal to 2 m.</a:t>
            </a:r>
          </a:p>
          <a:p>
            <a:pPr>
              <a:spcBef>
                <a:spcPts val="1200"/>
              </a:spcBef>
            </a:pPr>
            <a:r>
              <a:rPr lang="en-US" altLang="ja-JP" sz="1400" dirty="0" smtClean="0"/>
              <a:t>NR </a:t>
            </a:r>
            <a:r>
              <a:rPr lang="en-US" altLang="ja-JP" sz="1400" dirty="0"/>
              <a:t>BS classes for BS with antenna connectors are defined as indicated bellow:</a:t>
            </a:r>
            <a:endParaRPr lang="ja-JP" altLang="ja-JP" sz="1400" dirty="0"/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Wide Area Base Stations are characterised by requirements derived from Macro Cell scenarios with a BS to UE minimum coupling loss equal to 70 </a:t>
            </a:r>
            <a:r>
              <a:rPr lang="en-GB" altLang="ja-JP" sz="1200" dirty="0" err="1"/>
              <a:t>dB.</a:t>
            </a:r>
            <a:endParaRPr lang="ja-JP" altLang="ja-JP" sz="1200" dirty="0"/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Medium Range Base Stations are characterised by requirements derived from Micro Cell scenarios with a BS to UE minimum coupling loss equals to 53 dB</a:t>
            </a:r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Local Area Base Stations are characterised by requirements derived from Pico Cell scenarios with a BS to minimum coupling loss equal to 45 </a:t>
            </a:r>
            <a:r>
              <a:rPr lang="en-GB" altLang="ja-JP" sz="1200" dirty="0" err="1"/>
              <a:t>dB.</a:t>
            </a:r>
            <a:endParaRPr lang="en-GB" altLang="ja-JP" sz="1200" dirty="0"/>
          </a:p>
          <a:p>
            <a:pPr>
              <a:spcBef>
                <a:spcPts val="900"/>
              </a:spcBef>
            </a:pPr>
            <a:r>
              <a:rPr lang="en-GB" altLang="ja-JP" sz="1600" dirty="0"/>
              <a:t>The following text is added together with any definition of BS classes:</a:t>
            </a:r>
          </a:p>
          <a:p>
            <a:pPr lvl="1">
              <a:spcBef>
                <a:spcPts val="900"/>
              </a:spcBef>
            </a:pPr>
            <a:r>
              <a:rPr lang="en-GB" altLang="ja-JP" sz="1200" dirty="0"/>
              <a:t>The deployment scenarios associated with and definitions of BS classes are exactly the same for BS both with and without connectors. An MCL of 70dB corresponds to a minimum distance of around 35m, 53dB to around 5m and 45dB to around 2m respectively for BS with connectors.</a:t>
            </a:r>
          </a:p>
          <a:p>
            <a:pPr>
              <a:spcBef>
                <a:spcPts val="900"/>
              </a:spcBef>
            </a:pPr>
            <a:r>
              <a:rPr lang="en-GB" altLang="ja-JP" sz="1400" dirty="0"/>
              <a:t>NR Home BS class is FFS.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65393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References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341438"/>
            <a:ext cx="864096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buNone/>
              <a:defRPr/>
            </a:pPr>
            <a:r>
              <a:rPr lang="en-US" altLang="en-US" sz="2400" dirty="0"/>
              <a:t>[1] R4-1700277, Way Forward on BS class description, Ericsson</a:t>
            </a:r>
          </a:p>
          <a:p>
            <a:pPr marL="57150" indent="0">
              <a:spcBef>
                <a:spcPts val="1800"/>
              </a:spcBef>
              <a:buNone/>
              <a:defRPr/>
            </a:pPr>
            <a:r>
              <a:rPr lang="en-US" altLang="en-US" sz="2400" dirty="0"/>
              <a:t>[2]</a:t>
            </a:r>
            <a:r>
              <a:rPr lang="en-GB" altLang="ja-JP" sz="2400" dirty="0"/>
              <a:t> 3GPP TR 25.951 FDD Base Station (BS) classification</a:t>
            </a:r>
          </a:p>
          <a:p>
            <a:pPr marL="57150" indent="0">
              <a:spcBef>
                <a:spcPts val="1800"/>
              </a:spcBef>
              <a:buNone/>
              <a:defRPr/>
            </a:pPr>
            <a:r>
              <a:rPr lang="en-US" altLang="en-US" sz="2400" dirty="0"/>
              <a:t>[3]</a:t>
            </a:r>
            <a:r>
              <a:rPr lang="en-GB" altLang="ja-JP" sz="2400" dirty="0"/>
              <a:t> 3GPP TR 25.952 TDD Base Station (BS) classification</a:t>
            </a:r>
          </a:p>
          <a:p>
            <a:pPr marL="57150" indent="0">
              <a:spcBef>
                <a:spcPts val="1800"/>
              </a:spcBef>
              <a:buNone/>
              <a:defRPr/>
            </a:pPr>
            <a:endParaRPr lang="en-GB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84054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402</Words>
  <Application>Microsoft Office PowerPoint</Application>
  <PresentationFormat>画面に合わせる (4:3)</PresentationFormat>
  <Paragraphs>37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MS PGothic</vt:lpstr>
      <vt:lpstr>SimSun</vt:lpstr>
      <vt:lpstr>Arial</vt:lpstr>
      <vt:lpstr>Calibri</vt:lpstr>
      <vt:lpstr>Symbol</vt:lpstr>
      <vt:lpstr>Office ​​テーマ</vt:lpstr>
      <vt:lpstr>Way forward on  BS class for NR BS</vt:lpstr>
      <vt:lpstr>Background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coordinate system for NR</dc:title>
  <dc:creator>NEC</dc:creator>
  <cp:lastModifiedBy>TI</cp:lastModifiedBy>
  <cp:revision>40</cp:revision>
  <dcterms:created xsi:type="dcterms:W3CDTF">2017-01-18T13:38:51Z</dcterms:created>
  <dcterms:modified xsi:type="dcterms:W3CDTF">2017-02-17T12:06:23Z</dcterms:modified>
</cp:coreProperties>
</file>