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35" autoAdjust="0"/>
    <p:restoredTop sz="94660"/>
  </p:normalViewPr>
  <p:slideViewPr>
    <p:cSldViewPr>
      <p:cViewPr varScale="1">
        <p:scale>
          <a:sx n="113" d="100"/>
          <a:sy n="113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NR BS specific requirements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</a:t>
            </a:r>
            <a:r>
              <a:rPr lang="en-US" altLang="ja-JP" dirty="0" smtClean="0"/>
              <a:t>.,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R4-1702042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</a:t>
            </a:r>
            <a:r>
              <a:rPr lang="en-US" altLang="ja-JP" b="1" dirty="0" smtClean="0"/>
              <a:t>82</a:t>
            </a:r>
          </a:p>
          <a:p>
            <a:r>
              <a:rPr lang="en-GB" altLang="ja-JP" b="1" dirty="0"/>
              <a:t>Athens, Greece, 13th – 17th </a:t>
            </a:r>
            <a:r>
              <a:rPr lang="en-GB" altLang="ja-JP" b="1" dirty="0" err="1"/>
              <a:t>Febrary</a:t>
            </a:r>
            <a:r>
              <a:rPr lang="en-GB" altLang="ja-JP" b="1" dirty="0"/>
              <a:t>, 2017</a:t>
            </a:r>
            <a:endParaRPr lang="en-US" altLang="ja-JP" b="1" dirty="0"/>
          </a:p>
          <a:p>
            <a:pPr hangingPunct="0"/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ja-JP" altLang="en-US" b="1" dirty="0"/>
              <a:t> </a:t>
            </a:r>
            <a:r>
              <a:rPr lang="en-GB" altLang="ja-JP" b="1" dirty="0" smtClean="0"/>
              <a:t>10.4.3.5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altLang="ja-JP" dirty="0"/>
              <a:t>In last </a:t>
            </a:r>
            <a:r>
              <a:rPr lang="en-GB" altLang="ja-JP" dirty="0" smtClean="0"/>
              <a:t>RAN4#</a:t>
            </a:r>
            <a:r>
              <a:rPr lang="en-US" altLang="ja-JP" dirty="0" smtClean="0"/>
              <a:t>1-NR</a:t>
            </a:r>
            <a:r>
              <a:rPr lang="en-GB" altLang="ja-JP" dirty="0" smtClean="0"/>
              <a:t> </a:t>
            </a:r>
            <a:r>
              <a:rPr lang="en-GB" altLang="ja-JP" dirty="0"/>
              <a:t>meeting, </a:t>
            </a:r>
            <a:r>
              <a:rPr lang="en-GB" altLang="ja-JP" dirty="0" smtClean="0"/>
              <a:t>WF on NR BS specific requirements was approved </a:t>
            </a:r>
            <a:r>
              <a:rPr lang="en-GB" altLang="ja-JP" dirty="0"/>
              <a:t>in </a:t>
            </a:r>
            <a:r>
              <a:rPr lang="en-GB" altLang="ja-JP" dirty="0" smtClean="0"/>
              <a:t>R4-1700273.</a:t>
            </a:r>
          </a:p>
          <a:p>
            <a:pPr lvl="1"/>
            <a:r>
              <a:rPr lang="en-GB" altLang="ja-JP" dirty="0" smtClean="0"/>
              <a:t>Pros/Cons of 6 potential requirements (No.1 to 6 in R4-1700273) are summarized as well.</a:t>
            </a:r>
          </a:p>
          <a:p>
            <a:r>
              <a:rPr kumimoji="1" lang="en-GB" altLang="ja-JP" dirty="0" smtClean="0"/>
              <a:t>In </a:t>
            </a:r>
            <a:r>
              <a:rPr kumimoji="1" lang="en-GB" altLang="ja-JP" dirty="0"/>
              <a:t>this </a:t>
            </a:r>
            <a:r>
              <a:rPr kumimoji="1" lang="en-GB" altLang="ja-JP" dirty="0" smtClean="0"/>
              <a:t>RAN4#82, four papers were submitted and discussed under agenda 10.4.3.5 </a:t>
            </a:r>
            <a:r>
              <a:rPr lang="en-GB" altLang="ja-JP" dirty="0"/>
              <a:t>[</a:t>
            </a:r>
            <a:r>
              <a:rPr lang="en-GB" altLang="ja-JP" dirty="0" smtClean="0"/>
              <a:t>R4-1701160</a:t>
            </a:r>
            <a:r>
              <a:rPr lang="en-GB" altLang="ja-JP" dirty="0"/>
              <a:t>, </a:t>
            </a:r>
            <a:r>
              <a:rPr lang="en-GB" altLang="ja-JP" dirty="0" smtClean="0"/>
              <a:t>R4-1701204</a:t>
            </a:r>
            <a:r>
              <a:rPr lang="en-GB" altLang="ja-JP" dirty="0"/>
              <a:t>, R4-1701699, R4-1701699].</a:t>
            </a:r>
            <a:endParaRPr kumimoji="1" lang="en-GB" altLang="ja-JP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ja-JP" sz="3200" strike="sngStrike" dirty="0" smtClean="0">
                <a:solidFill>
                  <a:srgbClr val="0000FF"/>
                </a:solidFill>
              </a:rPr>
              <a:t>To specify the </a:t>
            </a:r>
            <a:r>
              <a:rPr lang="en-GB" altLang="ja-JP" sz="3200" dirty="0" smtClean="0">
                <a:solidFill>
                  <a:srgbClr val="0000FF"/>
                </a:solidFill>
              </a:rPr>
              <a:t> Any </a:t>
            </a:r>
            <a:r>
              <a:rPr lang="en-GB" altLang="ja-JP" sz="3200" dirty="0" smtClean="0"/>
              <a:t>new requirement</a:t>
            </a:r>
            <a:r>
              <a:rPr lang="en-GB" altLang="ja-JP" sz="3200" strike="sngStrike" dirty="0" smtClean="0">
                <a:solidFill>
                  <a:srgbClr val="0000FF"/>
                </a:solidFill>
              </a:rPr>
              <a:t>(s)</a:t>
            </a:r>
            <a:r>
              <a:rPr lang="en-GB" altLang="ja-JP" sz="3200" dirty="0" smtClean="0"/>
              <a:t> </a:t>
            </a:r>
            <a:r>
              <a:rPr lang="en-GB" altLang="ja-JP" sz="3200" dirty="0"/>
              <a:t>in WI phase, </a:t>
            </a:r>
            <a:r>
              <a:rPr lang="en-GB" altLang="ja-JP" sz="3200" strike="sngStrike" dirty="0">
                <a:solidFill>
                  <a:srgbClr val="0000FF"/>
                </a:solidFill>
              </a:rPr>
              <a:t>RAN4 </a:t>
            </a:r>
            <a:r>
              <a:rPr lang="en-GB" altLang="ja-JP" sz="3200" strike="sngStrike" dirty="0" smtClean="0">
                <a:solidFill>
                  <a:srgbClr val="0000FF"/>
                </a:solidFill>
              </a:rPr>
              <a:t>needs</a:t>
            </a:r>
            <a:r>
              <a:rPr lang="en-GB" altLang="ja-JP" sz="3200" dirty="0" smtClean="0">
                <a:solidFill>
                  <a:srgbClr val="0000FF"/>
                </a:solidFill>
              </a:rPr>
              <a:t> it will be required</a:t>
            </a:r>
            <a:r>
              <a:rPr lang="en-GB" altLang="ja-JP" sz="3200" dirty="0" smtClean="0"/>
              <a:t> </a:t>
            </a:r>
            <a:r>
              <a:rPr lang="en-GB" altLang="ja-JP" sz="3200" dirty="0"/>
              <a:t>to </a:t>
            </a:r>
            <a:r>
              <a:rPr lang="en-US" altLang="ja-JP" sz="3200" dirty="0"/>
              <a:t>solve and/or mitigate Cons</a:t>
            </a:r>
            <a:r>
              <a:rPr lang="en-US" altLang="ja-JP" sz="3200" dirty="0" smtClean="0"/>
              <a:t>. </a:t>
            </a:r>
            <a:r>
              <a:rPr lang="en-US" altLang="ja-JP" sz="3200" dirty="0" smtClean="0">
                <a:solidFill>
                  <a:srgbClr val="0000FF"/>
                </a:solidFill>
              </a:rPr>
              <a:t>I.e., without solving and/or mitigating, it is difficult to decide to specify the requirement(s).</a:t>
            </a:r>
            <a:endParaRPr lang="en-US" altLang="ja-JP" sz="3200" dirty="0" smtClean="0">
              <a:solidFill>
                <a:srgbClr val="0000FF"/>
              </a:solidFill>
            </a:endParaRPr>
          </a:p>
          <a:p>
            <a:r>
              <a:rPr lang="en-GB" altLang="ja-JP" dirty="0" smtClean="0"/>
              <a:t>This </a:t>
            </a:r>
            <a:r>
              <a:rPr lang="en-GB" altLang="ja-JP" dirty="0"/>
              <a:t>contribution summarizes way </a:t>
            </a:r>
            <a:r>
              <a:rPr lang="en-GB" altLang="ja-JP" dirty="0" smtClean="0"/>
              <a:t>forward/agreement </a:t>
            </a:r>
            <a:r>
              <a:rPr lang="en-GB" altLang="ja-JP" dirty="0"/>
              <a:t>for </a:t>
            </a:r>
            <a:r>
              <a:rPr lang="en-GB" altLang="ja-JP" dirty="0" smtClean="0"/>
              <a:t>WI phase on this area.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Agreements(1)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In </a:t>
            </a:r>
            <a:r>
              <a:rPr lang="en-US" altLang="ja-JP" dirty="0" smtClean="0"/>
              <a:t>RAN4#82bis April 2017, </a:t>
            </a:r>
            <a:r>
              <a:rPr lang="en-US" altLang="ja-JP" dirty="0" smtClean="0">
                <a:solidFill>
                  <a:srgbClr val="0000FF"/>
                </a:solidFill>
              </a:rPr>
              <a:t>interested</a:t>
            </a:r>
            <a:r>
              <a:rPr lang="en-US" altLang="ja-JP" dirty="0" smtClean="0"/>
              <a:t> </a:t>
            </a:r>
            <a:r>
              <a:rPr lang="en-US" altLang="ja-JP" dirty="0" smtClean="0"/>
              <a:t>companies </a:t>
            </a:r>
            <a:r>
              <a:rPr lang="en-US" altLang="ja-JP" dirty="0"/>
              <a:t>are encouraged to solve and/or mitigate Cons </a:t>
            </a:r>
            <a:r>
              <a:rPr lang="en-US" altLang="ja-JP" dirty="0" smtClean="0"/>
              <a:t>of </a:t>
            </a:r>
            <a:r>
              <a:rPr lang="en-US" altLang="ja-JP" dirty="0"/>
              <a:t>No.1 to 6 </a:t>
            </a:r>
            <a:r>
              <a:rPr lang="en-US" altLang="ja-JP" dirty="0" smtClean="0"/>
              <a:t>presented in R4-1700273 and </a:t>
            </a:r>
            <a:r>
              <a:rPr lang="en-US" altLang="ja-JP" dirty="0"/>
              <a:t>R4-1701699, in terms of following views.</a:t>
            </a:r>
          </a:p>
          <a:p>
            <a:pPr lvl="1"/>
            <a:r>
              <a:rPr lang="en-US" altLang="ja-JP" dirty="0" smtClean="0"/>
              <a:t>Any </a:t>
            </a:r>
            <a:r>
              <a:rPr lang="en-US" altLang="ja-JP" dirty="0"/>
              <a:t>solutions to overcome Cons whose possibility is not clear.</a:t>
            </a:r>
          </a:p>
          <a:p>
            <a:pPr lvl="1"/>
            <a:r>
              <a:rPr lang="en-US" altLang="ja-JP" dirty="0" smtClean="0"/>
              <a:t>Any </a:t>
            </a:r>
            <a:r>
              <a:rPr lang="en-US" altLang="ja-JP" dirty="0"/>
              <a:t>solutions to minimize Cons which have negative impact on testability such as the number of test.</a:t>
            </a:r>
          </a:p>
          <a:p>
            <a:pPr lvl="1"/>
            <a:r>
              <a:rPr lang="en-US" altLang="ja-JP" dirty="0" smtClean="0"/>
              <a:t>Any </a:t>
            </a:r>
            <a:r>
              <a:rPr lang="en-US" altLang="ja-JP" dirty="0"/>
              <a:t>advantages, motivation and demand for the introduction of the requirements even with the Cons.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673959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Agreements(2)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517231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/>
              <a:t>In </a:t>
            </a:r>
            <a:r>
              <a:rPr lang="en-US" altLang="ja-JP" dirty="0" smtClean="0"/>
              <a:t>RAN4#82bis April 2017, companies </a:t>
            </a:r>
            <a:r>
              <a:rPr lang="en-US" altLang="ja-JP" dirty="0"/>
              <a:t>are encouraged to </a:t>
            </a:r>
            <a:r>
              <a:rPr lang="en-US" altLang="ja-JP" dirty="0" smtClean="0"/>
              <a:t>answer on the following questions presented in R4-1701160, for each potential requirement.</a:t>
            </a:r>
            <a:endParaRPr lang="en-US" altLang="ja-JP" dirty="0"/>
          </a:p>
          <a:p>
            <a:pPr marL="971550" lvl="1" indent="-514350">
              <a:buFont typeface="+mj-ea"/>
              <a:buAutoNum type="circleNumDbPlain"/>
            </a:pPr>
            <a:r>
              <a:rPr lang="en-US" altLang="ja-JP" dirty="0" smtClean="0"/>
              <a:t>Is </a:t>
            </a:r>
            <a:r>
              <a:rPr lang="en-US" altLang="ja-JP" dirty="0"/>
              <a:t>the </a:t>
            </a:r>
            <a:r>
              <a:rPr lang="en-US" altLang="ja-JP" dirty="0" smtClean="0"/>
              <a:t>proposal </a:t>
            </a:r>
            <a:r>
              <a:rPr lang="en-US" altLang="ja-JP" dirty="0"/>
              <a:t>aimed at systems below 6GHz or </a:t>
            </a:r>
            <a:r>
              <a:rPr lang="en-US" altLang="ja-JP" dirty="0" smtClean="0"/>
              <a:t>above 24GHz </a:t>
            </a:r>
            <a:r>
              <a:rPr lang="en-US" altLang="ja-JP" dirty="0"/>
              <a:t>?</a:t>
            </a:r>
          </a:p>
          <a:p>
            <a:pPr marL="971550" lvl="1" indent="-514350">
              <a:buFont typeface="+mj-ea"/>
              <a:buAutoNum type="circleNumDbPlain"/>
            </a:pPr>
            <a:r>
              <a:rPr lang="en-US" altLang="ja-JP" dirty="0"/>
              <a:t>What is the underlying concern about system performance that the requirement is aiming to capture ?</a:t>
            </a:r>
          </a:p>
          <a:p>
            <a:pPr marL="971550" lvl="1" indent="-514350">
              <a:buFont typeface="+mj-ea"/>
              <a:buAutoNum type="circleNumDbPlain"/>
            </a:pPr>
            <a:r>
              <a:rPr lang="en-US" altLang="ja-JP" dirty="0" smtClean="0"/>
              <a:t>Why is it useful or necessary to capture this requirement/parameter in a 3GPP standard ? </a:t>
            </a:r>
            <a:r>
              <a:rPr lang="en-US" altLang="ja-JP" dirty="0"/>
              <a:t>Can and should the requirement be tested in a standardized manner ?</a:t>
            </a:r>
            <a:endParaRPr lang="en-US" altLang="ja-JP" dirty="0" smtClean="0"/>
          </a:p>
          <a:p>
            <a:pPr marL="971550" lvl="1" indent="-514350">
              <a:buFont typeface="+mj-ea"/>
              <a:buAutoNum type="circleNumDbPlain"/>
            </a:pPr>
            <a:r>
              <a:rPr lang="en-US" altLang="ja-JP" dirty="0" smtClean="0"/>
              <a:t>Are </a:t>
            </a:r>
            <a:r>
              <a:rPr lang="en-US" altLang="ja-JP" dirty="0"/>
              <a:t>we aiming at general requirements that can be applied to any kind of </a:t>
            </a:r>
            <a:r>
              <a:rPr lang="en-US" altLang="ja-JP" dirty="0" smtClean="0"/>
              <a:t>BS </a:t>
            </a:r>
            <a:r>
              <a:rPr lang="en-US" altLang="ja-JP" dirty="0"/>
              <a:t>or at requirements relating to particular types ?</a:t>
            </a:r>
          </a:p>
          <a:p>
            <a:pPr marL="971550" lvl="1" indent="-514350">
              <a:buFont typeface="+mj-ea"/>
              <a:buAutoNum type="circleNumDbPlain"/>
            </a:pPr>
            <a:r>
              <a:rPr lang="en-US" altLang="ja-JP" dirty="0"/>
              <a:t>Is it really a requirement that is targeted or rather a standardized method of declaration and testing </a:t>
            </a:r>
            <a:r>
              <a:rPr lang="en-US" altLang="ja-JP" dirty="0" smtClean="0"/>
              <a:t>?</a:t>
            </a:r>
          </a:p>
          <a:p>
            <a:pPr marL="971550" lvl="1" indent="-514350">
              <a:buFont typeface="+mj-ea"/>
              <a:buAutoNum type="circleNumDbPlain"/>
            </a:pPr>
            <a:r>
              <a:rPr lang="en-US" altLang="ja-JP" dirty="0" smtClean="0"/>
              <a:t>Does </a:t>
            </a:r>
            <a:r>
              <a:rPr lang="en-US" altLang="ja-JP" dirty="0"/>
              <a:t>the proposed requirement represent an </a:t>
            </a:r>
            <a:r>
              <a:rPr lang="en-US" altLang="ja-JP" dirty="0" smtClean="0"/>
              <a:t>RF, </a:t>
            </a:r>
            <a:r>
              <a:rPr lang="en-US" altLang="ja-JP" dirty="0"/>
              <a:t>an </a:t>
            </a:r>
            <a:r>
              <a:rPr lang="en-US" altLang="ja-JP" dirty="0" smtClean="0"/>
              <a:t>RRM, </a:t>
            </a:r>
            <a:r>
              <a:rPr lang="en-US" altLang="ja-JP" dirty="0"/>
              <a:t>a </a:t>
            </a:r>
            <a:r>
              <a:rPr lang="en-US" altLang="ja-JP" dirty="0" err="1" smtClean="0"/>
              <a:t>demod</a:t>
            </a:r>
            <a:r>
              <a:rPr lang="en-US" altLang="ja-JP" dirty="0" smtClean="0"/>
              <a:t> or </a:t>
            </a:r>
            <a:r>
              <a:rPr lang="en-US" altLang="ja-JP" dirty="0"/>
              <a:t>some new category </a:t>
            </a:r>
            <a:r>
              <a:rPr lang="en-US" altLang="ja-JP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87572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Agreements(3)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>
            <a:normAutofit lnSpcReduction="10000"/>
          </a:bodyPr>
          <a:lstStyle/>
          <a:p>
            <a:r>
              <a:rPr lang="en-US" altLang="ja-JP" dirty="0"/>
              <a:t>RAN4 needs to decide requirement(s) to be </a:t>
            </a:r>
            <a:r>
              <a:rPr lang="en-US" altLang="ja-JP" dirty="0" smtClean="0"/>
              <a:t>specified (if needed) </a:t>
            </a:r>
            <a:r>
              <a:rPr lang="en-US" altLang="ja-JP" dirty="0"/>
              <a:t>taking into account NR WI time schedule</a:t>
            </a:r>
            <a:r>
              <a:rPr lang="en-US" altLang="ja-JP" dirty="0" smtClean="0"/>
              <a:t>.</a:t>
            </a:r>
          </a:p>
          <a:p>
            <a:pPr lvl="1"/>
            <a:r>
              <a:rPr kumimoji="1" lang="en-US" altLang="ja-JP" dirty="0" smtClean="0"/>
              <a:t>Note: It will be required to decide the requirement(s) to be specified (if needed) by RAN4#83(May) or RAN4#3-NR(June), since </a:t>
            </a:r>
            <a:r>
              <a:rPr lang="en-US" altLang="ja-JP" dirty="0" smtClean="0"/>
              <a:t>RAN4 </a:t>
            </a:r>
            <a:r>
              <a:rPr lang="en-US" altLang="ja-JP" dirty="0"/>
              <a:t>needs to continue the discussion on the detail of the </a:t>
            </a:r>
            <a:r>
              <a:rPr lang="en-US" altLang="ja-JP" dirty="0" smtClean="0"/>
              <a:t>requirement by November.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7125468"/>
              </p:ext>
            </p:extLst>
          </p:nvPr>
        </p:nvGraphicFramePr>
        <p:xfrm>
          <a:off x="946381" y="5085184"/>
          <a:ext cx="6582800" cy="1638723"/>
        </p:xfrm>
        <a:graphic>
          <a:graphicData uri="http://schemas.openxmlformats.org/drawingml/2006/table">
            <a:tbl>
              <a:tblPr firstRow="1" bandRow="1"/>
              <a:tblGrid>
                <a:gridCol w="676592"/>
                <a:gridCol w="536928"/>
                <a:gridCol w="536928"/>
                <a:gridCol w="536928"/>
                <a:gridCol w="536928"/>
                <a:gridCol w="536928"/>
                <a:gridCol w="536928"/>
                <a:gridCol w="536928"/>
                <a:gridCol w="536928"/>
                <a:gridCol w="536928"/>
                <a:gridCol w="536928"/>
                <a:gridCol w="536928"/>
              </a:tblGrid>
              <a:tr h="36963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2017/2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3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4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5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6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7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8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9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10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11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smtClean="0"/>
                        <a:t>12</a:t>
                      </a:r>
                      <a:endParaRPr kumimoji="1" lang="ja-JP" altLang="en-US" sz="105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/>
                    </a:solidFill>
                  </a:tcPr>
                </a:tc>
              </a:tr>
              <a:tr h="453385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dirty="0" smtClean="0"/>
                        <a:t>RAN</a:t>
                      </a:r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40000"/>
                      </a:srgbClr>
                    </a:solidFill>
                  </a:tcPr>
                </a:tc>
              </a:tr>
              <a:tr h="773858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dirty="0" smtClean="0"/>
                        <a:t>RAN4</a:t>
                      </a:r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HGP創英角ｺﾞｼｯｸUB"/>
                          <a:ea typeface="HGP創英角ｺﾞｼｯｸUB"/>
                        </a:defRPr>
                      </a:lvl9pPr>
                    </a:lstStyle>
                    <a:p>
                      <a:pPr algn="ctr"/>
                      <a:endParaRPr kumimoji="1" lang="ja-JP" altLang="en-US" sz="1400" dirty="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99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二等辺三角形 5"/>
          <p:cNvSpPr/>
          <p:nvPr/>
        </p:nvSpPr>
        <p:spPr bwMode="auto">
          <a:xfrm flipH="1">
            <a:off x="1808393" y="6471592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7" name="二等辺三角形 6"/>
          <p:cNvSpPr/>
          <p:nvPr/>
        </p:nvSpPr>
        <p:spPr bwMode="auto">
          <a:xfrm flipH="1">
            <a:off x="2875193" y="6471592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8" name="二等辺三角形 7"/>
          <p:cNvSpPr/>
          <p:nvPr/>
        </p:nvSpPr>
        <p:spPr bwMode="auto">
          <a:xfrm flipH="1">
            <a:off x="3421293" y="6471592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9" name="二等辺三角形 8"/>
          <p:cNvSpPr/>
          <p:nvPr/>
        </p:nvSpPr>
        <p:spPr bwMode="auto">
          <a:xfrm flipH="1">
            <a:off x="3941993" y="6471592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10" name="二等辺三角形 9"/>
          <p:cNvSpPr/>
          <p:nvPr/>
        </p:nvSpPr>
        <p:spPr bwMode="auto">
          <a:xfrm flipH="1">
            <a:off x="5021493" y="6471592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11" name="二等辺三角形 10"/>
          <p:cNvSpPr/>
          <p:nvPr/>
        </p:nvSpPr>
        <p:spPr bwMode="auto">
          <a:xfrm flipH="1">
            <a:off x="6088293" y="6471592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12" name="二等辺三角形 11"/>
          <p:cNvSpPr/>
          <p:nvPr/>
        </p:nvSpPr>
        <p:spPr bwMode="auto">
          <a:xfrm flipH="1">
            <a:off x="6634393" y="6471592"/>
            <a:ext cx="190500" cy="131379"/>
          </a:xfrm>
          <a:prstGeom prst="triangle">
            <a:avLst/>
          </a:prstGeom>
          <a:solidFill>
            <a:schemeClr val="bg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 smtClean="0">
              <a:solidFill>
                <a:srgbClr val="FF0000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13" name="二等辺三角形 12"/>
          <p:cNvSpPr/>
          <p:nvPr/>
        </p:nvSpPr>
        <p:spPr bwMode="auto">
          <a:xfrm flipH="1">
            <a:off x="2367193" y="5642119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14" name="二等辺三角形 13"/>
          <p:cNvSpPr/>
          <p:nvPr/>
        </p:nvSpPr>
        <p:spPr bwMode="auto">
          <a:xfrm flipH="1">
            <a:off x="3948343" y="5642119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15" name="二等辺三角形 14"/>
          <p:cNvSpPr/>
          <p:nvPr/>
        </p:nvSpPr>
        <p:spPr bwMode="auto">
          <a:xfrm flipH="1">
            <a:off x="5548543" y="5642119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16" name="二等辺三角形 15"/>
          <p:cNvSpPr/>
          <p:nvPr/>
        </p:nvSpPr>
        <p:spPr bwMode="auto">
          <a:xfrm flipH="1">
            <a:off x="7186843" y="5642119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041496" y="5811598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 smtClean="0">
                <a:solidFill>
                  <a:srgbClr val="000000"/>
                </a:solidFill>
                <a:latin typeface="Arial" charset="0"/>
              </a:rPr>
              <a:t>WI start</a:t>
            </a:r>
            <a:endParaRPr lang="ja-JP" altLang="en-US" sz="1400" b="1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693016" y="5811598"/>
            <a:ext cx="1191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 smtClean="0">
                <a:solidFill>
                  <a:srgbClr val="000000"/>
                </a:solidFill>
                <a:latin typeface="Arial" charset="0"/>
              </a:rPr>
              <a:t>Complete: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 smtClean="0">
                <a:solidFill>
                  <a:srgbClr val="000000"/>
                </a:solidFill>
                <a:latin typeface="Arial" charset="0"/>
              </a:rPr>
              <a:t>BR RF Core</a:t>
            </a:r>
          </a:p>
        </p:txBody>
      </p:sp>
      <p:cxnSp>
        <p:nvCxnSpPr>
          <p:cNvPr id="19" name="直線矢印コネクタ 18"/>
          <p:cNvCxnSpPr/>
          <p:nvPr/>
        </p:nvCxnSpPr>
        <p:spPr bwMode="auto">
          <a:xfrm>
            <a:off x="2970443" y="6331892"/>
            <a:ext cx="3854450" cy="0"/>
          </a:xfrm>
          <a:prstGeom prst="straightConnector1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0" name="テキスト ボックス 19"/>
          <p:cNvSpPr txBox="1"/>
          <p:nvPr/>
        </p:nvSpPr>
        <p:spPr>
          <a:xfrm>
            <a:off x="3911863" y="6024115"/>
            <a:ext cx="19639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 smtClean="0">
                <a:solidFill>
                  <a:srgbClr val="000000"/>
                </a:solidFill>
                <a:latin typeface="Arial" charset="0"/>
              </a:rPr>
              <a:t>Core part</a:t>
            </a:r>
            <a:r>
              <a:rPr lang="ja-JP" altLang="en-US" sz="14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ja-JP" sz="1400" b="1" dirty="0" smtClean="0">
                <a:solidFill>
                  <a:srgbClr val="000000"/>
                </a:solidFill>
                <a:latin typeface="Arial" charset="0"/>
              </a:rPr>
              <a:t>discussion</a:t>
            </a:r>
            <a:endParaRPr lang="ja-JP" altLang="en-US" sz="1400" b="1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083090" y="6602971"/>
            <a:ext cx="1758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 smtClean="0">
                <a:solidFill>
                  <a:srgbClr val="000000"/>
                </a:solidFill>
                <a:latin typeface="Arial" charset="0"/>
              </a:rPr>
              <a:t>Now we are here</a:t>
            </a:r>
          </a:p>
        </p:txBody>
      </p:sp>
      <p:sp>
        <p:nvSpPr>
          <p:cNvPr id="22" name="二等辺三角形 21"/>
          <p:cNvSpPr/>
          <p:nvPr/>
        </p:nvSpPr>
        <p:spPr bwMode="auto">
          <a:xfrm flipH="1">
            <a:off x="5533628" y="6481563"/>
            <a:ext cx="190500" cy="131379"/>
          </a:xfrm>
          <a:prstGeom prst="triangle">
            <a:avLst/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CCFF">
                  <a:alpha val="39999"/>
                </a:srgbClr>
              </a:gs>
            </a:gsLst>
            <a:path path="rect">
              <a:fillToRect l="50000" t="50000" r="50000" b="50000"/>
            </a:path>
          </a:gradFill>
          <a:ln w="2857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05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GP創英角ｺﾞｼｯｸUB"/>
              <a:ea typeface="HGP創英角ｺﾞｼｯｸUB"/>
            </a:endParaRPr>
          </a:p>
        </p:txBody>
      </p:sp>
    </p:spTree>
    <p:extLst>
      <p:ext uri="{BB962C8B-B14F-4D97-AF65-F5344CB8AC3E}">
        <p14:creationId xmlns:p14="http://schemas.microsoft.com/office/powerpoint/2010/main" val="1596138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448</Words>
  <Application>Microsoft Office PowerPoint</Application>
  <PresentationFormat>画面に合わせる (4:3)</PresentationFormat>
  <Paragraphs>46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40</cp:revision>
  <dcterms:created xsi:type="dcterms:W3CDTF">2016-11-16T01:21:36Z</dcterms:created>
  <dcterms:modified xsi:type="dcterms:W3CDTF">2017-02-16T17:24:57Z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1487258736</vt:lpwstr>
  </property>
</Properties>
</file>