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1" r:id="rId5"/>
    <p:sldId id="265" r:id="rId6"/>
    <p:sldId id="262" r:id="rId7"/>
    <p:sldId id="260" r:id="rId8"/>
    <p:sldId id="264" r:id="rId9"/>
    <p:sldId id="263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chribe\Documents\Christian%20Doc\RAN4%2381\inband%20emissions%20QC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chribe\Documents\Christian%20Doc\RAN4%2381\inband%20emissions%20QC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/>
              <a:t>Ericsson</a:t>
            </a:r>
            <a:r>
              <a:rPr lang="sv-SE" baseline="0"/>
              <a:t> proposal (R4-1609568)</a:t>
            </a:r>
            <a:endParaRPr lang="sv-S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>
        <c:manualLayout>
          <c:layoutTarget val="inner"/>
          <c:xMode val="edge"/>
          <c:yMode val="edge"/>
          <c:x val="6.0344925634295714E-2"/>
          <c:y val="0.20875000000000005"/>
          <c:w val="0.88254396325459317"/>
          <c:h val="0.6714577865266842"/>
        </c:manualLayout>
      </c:layout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Sheet1!$E$23:$E$31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</c:numCache>
            </c:numRef>
          </c:xVal>
          <c:yVal>
            <c:numRef>
              <c:f>Sheet1!$F$23:$F$31</c:f>
              <c:numCache>
                <c:formatCode>General</c:formatCode>
                <c:ptCount val="9"/>
                <c:pt idx="0">
                  <c:v>-18</c:v>
                </c:pt>
                <c:pt idx="1">
                  <c:v>-23</c:v>
                </c:pt>
                <c:pt idx="2">
                  <c:v>-28</c:v>
                </c:pt>
                <c:pt idx="3">
                  <c:v>-33</c:v>
                </c:pt>
                <c:pt idx="4">
                  <c:v>-38</c:v>
                </c:pt>
                <c:pt idx="5">
                  <c:v>-33</c:v>
                </c:pt>
                <c:pt idx="6">
                  <c:v>-28</c:v>
                </c:pt>
                <c:pt idx="7">
                  <c:v>-23</c:v>
                </c:pt>
                <c:pt idx="8">
                  <c:v>-18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A19-4A0C-9CC2-F55F1BD4B0BE}"/>
            </c:ext>
          </c:extLst>
        </c:ser>
        <c:ser>
          <c:idx val="1"/>
          <c:order val="1"/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Sheet1!$E$23:$E$31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</c:numCache>
            </c:numRef>
          </c:xVal>
          <c:yVal>
            <c:numRef>
              <c:f>Sheet1!$G$23:$G$31</c:f>
              <c:numCache>
                <c:formatCode>General</c:formatCode>
                <c:ptCount val="9"/>
                <c:pt idx="0">
                  <c:v>-21</c:v>
                </c:pt>
                <c:pt idx="1">
                  <c:v>-26</c:v>
                </c:pt>
                <c:pt idx="2">
                  <c:v>-31</c:v>
                </c:pt>
                <c:pt idx="3">
                  <c:v>-36</c:v>
                </c:pt>
                <c:pt idx="4">
                  <c:v>-41</c:v>
                </c:pt>
                <c:pt idx="5">
                  <c:v>-36</c:v>
                </c:pt>
                <c:pt idx="6">
                  <c:v>-31</c:v>
                </c:pt>
                <c:pt idx="7">
                  <c:v>-26</c:v>
                </c:pt>
                <c:pt idx="8">
                  <c:v>-21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EA19-4A0C-9CC2-F55F1BD4B0BE}"/>
            </c:ext>
          </c:extLst>
        </c:ser>
        <c:ser>
          <c:idx val="2"/>
          <c:order val="2"/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Sheet1!$E$23:$E$31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</c:numCache>
            </c:numRef>
          </c:xVal>
          <c:yVal>
            <c:numRef>
              <c:f>Sheet1!$H$23:$H$31</c:f>
              <c:numCache>
                <c:formatCode>General</c:formatCode>
                <c:ptCount val="9"/>
                <c:pt idx="0">
                  <c:v>-25</c:v>
                </c:pt>
                <c:pt idx="1">
                  <c:v>-29</c:v>
                </c:pt>
                <c:pt idx="2">
                  <c:v>-35</c:v>
                </c:pt>
                <c:pt idx="3">
                  <c:v>-40</c:v>
                </c:pt>
                <c:pt idx="4">
                  <c:v>-45</c:v>
                </c:pt>
                <c:pt idx="5">
                  <c:v>-40</c:v>
                </c:pt>
                <c:pt idx="6">
                  <c:v>-35</c:v>
                </c:pt>
                <c:pt idx="7">
                  <c:v>-29</c:v>
                </c:pt>
                <c:pt idx="8">
                  <c:v>-25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EA19-4A0C-9CC2-F55F1BD4B0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23147944"/>
        <c:axId val="454454160"/>
      </c:scatterChart>
      <c:valAx>
        <c:axId val="6231479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454454160"/>
        <c:crosses val="autoZero"/>
        <c:crossBetween val="midCat"/>
      </c:valAx>
      <c:valAx>
        <c:axId val="454454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62314794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/>
              <a:t>Qualcomm</a:t>
            </a:r>
            <a:r>
              <a:rPr lang="sv-SE" baseline="0"/>
              <a:t> proposal (R4-1610197)</a:t>
            </a:r>
            <a:endParaRPr lang="sv-S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>
        <c:manualLayout>
          <c:layoutTarget val="inner"/>
          <c:xMode val="edge"/>
          <c:yMode val="edge"/>
          <c:x val="8.2567147856517933E-2"/>
          <c:y val="0.16708333333333336"/>
          <c:w val="0.88254396325459317"/>
          <c:h val="0.6714577865266842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Sheet1!$N$1:$N$9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</c:numCache>
            </c:numRef>
          </c:xVal>
          <c:yVal>
            <c:numRef>
              <c:f>Sheet1!$O$1:$O$9</c:f>
              <c:numCache>
                <c:formatCode>General</c:formatCode>
                <c:ptCount val="9"/>
                <c:pt idx="0">
                  <c:v>-18</c:v>
                </c:pt>
                <c:pt idx="1">
                  <c:v>-23</c:v>
                </c:pt>
                <c:pt idx="2">
                  <c:v>-27</c:v>
                </c:pt>
                <c:pt idx="3">
                  <c:v>-31</c:v>
                </c:pt>
                <c:pt idx="4">
                  <c:v>-32</c:v>
                </c:pt>
                <c:pt idx="5">
                  <c:v>-31</c:v>
                </c:pt>
                <c:pt idx="6">
                  <c:v>-27</c:v>
                </c:pt>
                <c:pt idx="7">
                  <c:v>-23</c:v>
                </c:pt>
                <c:pt idx="8">
                  <c:v>-18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743-4375-8AFE-07F89DE62A47}"/>
            </c:ext>
          </c:extLst>
        </c:ser>
        <c:ser>
          <c:idx val="1"/>
          <c:order val="1"/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Sheet1!$N$1:$N$9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</c:numCache>
            </c:numRef>
          </c:xVal>
          <c:yVal>
            <c:numRef>
              <c:f>Sheet1!$P$1:$P$9</c:f>
              <c:numCache>
                <c:formatCode>General</c:formatCode>
                <c:ptCount val="9"/>
                <c:pt idx="0">
                  <c:v>-21</c:v>
                </c:pt>
                <c:pt idx="1">
                  <c:v>-26</c:v>
                </c:pt>
                <c:pt idx="2">
                  <c:v>-30</c:v>
                </c:pt>
                <c:pt idx="3">
                  <c:v>-33</c:v>
                </c:pt>
                <c:pt idx="4">
                  <c:v>-34</c:v>
                </c:pt>
                <c:pt idx="5">
                  <c:v>-33</c:v>
                </c:pt>
                <c:pt idx="6">
                  <c:v>-30</c:v>
                </c:pt>
                <c:pt idx="7">
                  <c:v>-26</c:v>
                </c:pt>
                <c:pt idx="8">
                  <c:v>-21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743-4375-8AFE-07F89DE62A47}"/>
            </c:ext>
          </c:extLst>
        </c:ser>
        <c:ser>
          <c:idx val="2"/>
          <c:order val="2"/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Sheet1!$N$1:$N$9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</c:numCache>
            </c:numRef>
          </c:xVal>
          <c:yVal>
            <c:numRef>
              <c:f>Sheet1!$Q$1:$Q$9</c:f>
              <c:numCache>
                <c:formatCode>General</c:formatCode>
                <c:ptCount val="9"/>
                <c:pt idx="0">
                  <c:v>-25</c:v>
                </c:pt>
                <c:pt idx="1">
                  <c:v>-28</c:v>
                </c:pt>
                <c:pt idx="2">
                  <c:v>-32</c:v>
                </c:pt>
                <c:pt idx="3">
                  <c:v>-34</c:v>
                </c:pt>
                <c:pt idx="4">
                  <c:v>-35</c:v>
                </c:pt>
                <c:pt idx="5">
                  <c:v>-34</c:v>
                </c:pt>
                <c:pt idx="6">
                  <c:v>-32</c:v>
                </c:pt>
                <c:pt idx="7">
                  <c:v>-28</c:v>
                </c:pt>
                <c:pt idx="8">
                  <c:v>-25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0743-4375-8AFE-07F89DE62A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8248624"/>
        <c:axId val="445431824"/>
      </c:scatterChart>
      <c:valAx>
        <c:axId val="5282486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445431824"/>
        <c:crosses val="autoZero"/>
        <c:crossBetween val="midCat"/>
      </c:valAx>
      <c:valAx>
        <c:axId val="445431824"/>
        <c:scaling>
          <c:orientation val="minMax"/>
          <c:min val="-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52824862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953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25343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53894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5943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75234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83572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2016-11-16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2241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2016-11-16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41211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2016-11-16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1847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9544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18A57-47D0-48D3-920C-1E02D3528AE5}" type="datetimeFigureOut">
              <a:rPr lang="sv-SE" smtClean="0"/>
              <a:t>2016-11-16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9567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18A57-47D0-48D3-920C-1E02D3528AE5}" type="datetimeFigureOut">
              <a:rPr lang="sv-SE" smtClean="0"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BF1B1-7143-4D8F-925B-F7C984C5638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41746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7074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sv-SE" dirty="0"/>
              <a:t>Way forward: </a:t>
            </a:r>
            <a:r>
              <a:rPr lang="sv-SE" dirty="0" err="1"/>
              <a:t>further</a:t>
            </a:r>
            <a:r>
              <a:rPr lang="sv-SE" dirty="0"/>
              <a:t> </a:t>
            </a:r>
            <a:r>
              <a:rPr lang="sv-SE" dirty="0" err="1"/>
              <a:t>working</a:t>
            </a:r>
            <a:r>
              <a:rPr lang="sv-SE" dirty="0"/>
              <a:t> </a:t>
            </a:r>
            <a:r>
              <a:rPr lang="sv-SE" dirty="0" err="1"/>
              <a:t>assumptions</a:t>
            </a:r>
            <a:r>
              <a:rPr lang="sv-SE" dirty="0"/>
              <a:t> and </a:t>
            </a:r>
            <a:r>
              <a:rPr lang="sv-SE" dirty="0" err="1"/>
              <a:t>agreements</a:t>
            </a:r>
            <a:r>
              <a:rPr lang="sv-SE" dirty="0"/>
              <a:t> on </a:t>
            </a:r>
            <a:r>
              <a:rPr lang="sv-SE" dirty="0" err="1"/>
              <a:t>eLAA</a:t>
            </a:r>
            <a:r>
              <a:rPr lang="sv-SE" dirty="0"/>
              <a:t> TX </a:t>
            </a:r>
            <a:r>
              <a:rPr lang="sv-SE" dirty="0" err="1"/>
              <a:t>requirements</a:t>
            </a:r>
            <a:endParaRPr lang="sv-S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75761"/>
            <a:ext cx="9144000" cy="1655762"/>
          </a:xfrm>
        </p:spPr>
        <p:txBody>
          <a:bodyPr/>
          <a:lstStyle/>
          <a:p>
            <a:r>
              <a:rPr lang="sv-SE" dirty="0"/>
              <a:t>Ericsson, </a:t>
            </a:r>
            <a:r>
              <a:rPr lang="sv-SE" dirty="0" err="1"/>
              <a:t>Skyworks</a:t>
            </a:r>
            <a:endParaRPr lang="sv-SE" dirty="0"/>
          </a:p>
        </p:txBody>
      </p:sp>
      <p:sp>
        <p:nvSpPr>
          <p:cNvPr id="4" name="TextBox 3"/>
          <p:cNvSpPr txBox="1"/>
          <p:nvPr/>
        </p:nvSpPr>
        <p:spPr>
          <a:xfrm>
            <a:off x="865807" y="706994"/>
            <a:ext cx="3920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#81</a:t>
            </a:r>
            <a:endParaRPr lang="sv-SE" dirty="0"/>
          </a:p>
          <a:p>
            <a:r>
              <a:rPr lang="en-GB" b="1" dirty="0"/>
              <a:t>Reno, NV, USA, 14 – 18 December 2016</a:t>
            </a:r>
            <a:endParaRPr lang="sv-SE" dirty="0"/>
          </a:p>
        </p:txBody>
      </p:sp>
      <p:sp>
        <p:nvSpPr>
          <p:cNvPr id="5" name="TextBox 4"/>
          <p:cNvSpPr txBox="1"/>
          <p:nvPr/>
        </p:nvSpPr>
        <p:spPr>
          <a:xfrm>
            <a:off x="9529161" y="706994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R4-1610990</a:t>
            </a:r>
          </a:p>
        </p:txBody>
      </p:sp>
    </p:spTree>
    <p:extLst>
      <p:ext uri="{BB962C8B-B14F-4D97-AF65-F5344CB8AC3E}">
        <p14:creationId xmlns:p14="http://schemas.microsoft.com/office/powerpoint/2010/main" val="1705110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Scope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this</a:t>
            </a:r>
            <a:r>
              <a:rPr lang="sv-SE" dirty="0"/>
              <a:t> </a:t>
            </a:r>
            <a:r>
              <a:rPr lang="sv-SE" dirty="0" err="1"/>
              <a:t>document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/>
              <a:t>This</a:t>
            </a:r>
            <a:r>
              <a:rPr lang="sv-SE" dirty="0"/>
              <a:t> WF covers </a:t>
            </a:r>
            <a:r>
              <a:rPr lang="sv-SE" dirty="0" err="1"/>
              <a:t>items</a:t>
            </a:r>
            <a:r>
              <a:rPr lang="sv-SE" dirty="0"/>
              <a:t> not </a:t>
            </a:r>
            <a:r>
              <a:rPr lang="sv-SE" dirty="0" err="1"/>
              <a:t>covered</a:t>
            </a:r>
            <a:r>
              <a:rPr lang="sv-SE" dirty="0"/>
              <a:t> in the </a:t>
            </a:r>
            <a:r>
              <a:rPr lang="sv-SE" dirty="0" err="1"/>
              <a:t>agreed</a:t>
            </a:r>
            <a:r>
              <a:rPr lang="sv-SE" dirty="0"/>
              <a:t> R4-1610836</a:t>
            </a:r>
          </a:p>
        </p:txBody>
      </p:sp>
    </p:spTree>
    <p:extLst>
      <p:ext uri="{BB962C8B-B14F-4D97-AF65-F5344CB8AC3E}">
        <p14:creationId xmlns:p14="http://schemas.microsoft.com/office/powerpoint/2010/main" val="707855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Occupied</a:t>
            </a:r>
            <a:r>
              <a:rPr lang="sv-SE" dirty="0"/>
              <a:t> </a:t>
            </a:r>
            <a:r>
              <a:rPr lang="sv-SE" dirty="0" err="1"/>
              <a:t>bandwidth</a:t>
            </a:r>
            <a:r>
              <a:rPr lang="sv-SE" dirty="0"/>
              <a:t> in </a:t>
            </a:r>
            <a:r>
              <a:rPr lang="sv-SE" dirty="0" err="1"/>
              <a:t>Japanese</a:t>
            </a:r>
            <a:r>
              <a:rPr lang="sv-SE" dirty="0"/>
              <a:t> </a:t>
            </a:r>
            <a:r>
              <a:rPr lang="sv-SE" dirty="0" err="1"/>
              <a:t>regulation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/>
              <a:t>Include</a:t>
            </a:r>
            <a:r>
              <a:rPr lang="sv-SE" dirty="0"/>
              <a:t> a Japan-</a:t>
            </a:r>
            <a:r>
              <a:rPr lang="sv-SE" dirty="0" err="1"/>
              <a:t>specific</a:t>
            </a:r>
            <a:r>
              <a:rPr lang="sv-SE" dirty="0"/>
              <a:t> </a:t>
            </a:r>
            <a:r>
              <a:rPr lang="sv-SE" dirty="0" err="1"/>
              <a:t>requirement</a:t>
            </a:r>
            <a:r>
              <a:rPr lang="sv-SE" dirty="0"/>
              <a:t> on the </a:t>
            </a:r>
            <a:r>
              <a:rPr lang="sv-SE" dirty="0" err="1"/>
              <a:t>occupied</a:t>
            </a:r>
            <a:r>
              <a:rPr lang="sv-SE" dirty="0"/>
              <a:t> </a:t>
            </a:r>
            <a:r>
              <a:rPr lang="sv-SE" dirty="0" err="1"/>
              <a:t>bandwidth</a:t>
            </a:r>
            <a:r>
              <a:rPr lang="sv-SE" dirty="0"/>
              <a:t> </a:t>
            </a:r>
            <a:r>
              <a:rPr lang="sv-SE" dirty="0" err="1"/>
              <a:t>applicable</a:t>
            </a:r>
            <a:r>
              <a:rPr lang="sv-SE" dirty="0"/>
              <a:t> </a:t>
            </a:r>
            <a:r>
              <a:rPr lang="sv-SE" dirty="0" err="1"/>
              <a:t>when</a:t>
            </a:r>
            <a:r>
              <a:rPr lang="sv-SE" dirty="0"/>
              <a:t> the NS </a:t>
            </a:r>
            <a:r>
              <a:rPr lang="sv-SE" dirty="0" err="1"/>
              <a:t>value</a:t>
            </a:r>
            <a:r>
              <a:rPr lang="sv-SE" dirty="0"/>
              <a:t> relevant for Japan is </a:t>
            </a:r>
            <a:r>
              <a:rPr lang="sv-SE" dirty="0" err="1"/>
              <a:t>indicated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481453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In-band emissions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sz="2000" dirty="0"/>
              <a:t>The Rel-8 emission mask </a:t>
            </a:r>
            <a:r>
              <a:rPr lang="sv-SE" sz="2000" dirty="0" err="1"/>
              <a:t>based</a:t>
            </a:r>
            <a:r>
              <a:rPr lang="sv-SE" sz="2000" dirty="0"/>
              <a:t> on superposition </a:t>
            </a:r>
            <a:r>
              <a:rPr lang="sv-SE" sz="2000" dirty="0" err="1"/>
              <a:t>of</a:t>
            </a:r>
            <a:r>
              <a:rPr lang="sv-SE" sz="2000" dirty="0"/>
              <a:t> emissions from 1 RB transmissions </a:t>
            </a:r>
            <a:r>
              <a:rPr lang="sv-SE" sz="2000" dirty="0" err="1"/>
              <a:t>received</a:t>
            </a:r>
            <a:r>
              <a:rPr lang="sv-SE" sz="2000" dirty="0"/>
              <a:t> by the </a:t>
            </a:r>
            <a:r>
              <a:rPr lang="sv-SE" sz="2000" dirty="0" err="1"/>
              <a:t>eNB</a:t>
            </a:r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dirty="0"/>
          </a:p>
          <a:p>
            <a:endParaRPr lang="sv-SE" sz="2000" u="sng" dirty="0"/>
          </a:p>
          <a:p>
            <a:r>
              <a:rPr lang="sv-SE" sz="2000" u="sng" dirty="0" err="1"/>
              <a:t>Working</a:t>
            </a:r>
            <a:r>
              <a:rPr lang="sv-SE" sz="2000" u="sng" dirty="0"/>
              <a:t> </a:t>
            </a:r>
            <a:r>
              <a:rPr lang="sv-SE" sz="2000" u="sng" dirty="0" err="1"/>
              <a:t>assumption</a:t>
            </a:r>
            <a:r>
              <a:rPr lang="sv-SE" sz="2000" dirty="0"/>
              <a:t>: </a:t>
            </a:r>
            <a:r>
              <a:rPr lang="sv-SE" sz="2000" dirty="0" err="1"/>
              <a:t>Qualcomm</a:t>
            </a:r>
            <a:r>
              <a:rPr lang="sv-SE" sz="2000" dirty="0"/>
              <a:t> </a:t>
            </a:r>
            <a:r>
              <a:rPr lang="sv-SE" sz="2000" dirty="0" err="1"/>
              <a:t>proposal</a:t>
            </a:r>
            <a:r>
              <a:rPr lang="sv-SE" sz="2000" dirty="0"/>
              <a:t> (</a:t>
            </a:r>
            <a:r>
              <a:rPr lang="sv-SE" sz="2000" dirty="0" err="1"/>
              <a:t>add</a:t>
            </a:r>
            <a:r>
              <a:rPr lang="sv-SE" sz="2000" dirty="0"/>
              <a:t> masks) </a:t>
            </a:r>
            <a:r>
              <a:rPr lang="sv-SE" sz="2000" dirty="0" err="1"/>
              <a:t>approximated</a:t>
            </a:r>
            <a:r>
              <a:rPr lang="sv-SE" sz="2000" dirty="0"/>
              <a:t>, and </a:t>
            </a:r>
            <a:r>
              <a:rPr lang="sv-SE" sz="2000" dirty="0" err="1"/>
              <a:t>with</a:t>
            </a:r>
            <a:r>
              <a:rPr lang="sv-SE" sz="2000" dirty="0"/>
              <a:t> </a:t>
            </a:r>
            <a:r>
              <a:rPr lang="sv-SE" sz="2000" dirty="0" err="1"/>
              <a:t>waveforms</a:t>
            </a:r>
            <a:r>
              <a:rPr lang="sv-SE" sz="2000" dirty="0"/>
              <a:t> in </a:t>
            </a:r>
            <a:r>
              <a:rPr lang="sv-SE" sz="2000" dirty="0" err="1"/>
              <a:t>accordance</a:t>
            </a:r>
            <a:r>
              <a:rPr lang="sv-SE" sz="2000" dirty="0"/>
              <a:t> </a:t>
            </a:r>
            <a:r>
              <a:rPr lang="sv-SE" sz="2000" dirty="0" err="1"/>
              <a:t>with</a:t>
            </a:r>
            <a:r>
              <a:rPr lang="sv-SE" sz="2000" dirty="0"/>
              <a:t> the Ericsson </a:t>
            </a:r>
            <a:r>
              <a:rPr lang="sv-SE" sz="2000" dirty="0" err="1"/>
              <a:t>proposal</a:t>
            </a:r>
            <a:r>
              <a:rPr lang="sv-SE" sz="2000" dirty="0"/>
              <a:t>, </a:t>
            </a:r>
            <a:r>
              <a:rPr lang="sv-SE" sz="2000" dirty="0" err="1"/>
              <a:t>e.g</a:t>
            </a:r>
            <a:r>
              <a:rPr lang="sv-SE" sz="2000" dirty="0"/>
              <a:t>.</a:t>
            </a:r>
          </a:p>
          <a:p>
            <a:pPr lvl="1"/>
            <a:r>
              <a:rPr lang="sv-SE" sz="1600" dirty="0" err="1"/>
              <a:t>Consider</a:t>
            </a:r>
            <a:r>
              <a:rPr lang="sv-SE" sz="1600" dirty="0"/>
              <a:t> </a:t>
            </a:r>
            <a:r>
              <a:rPr lang="sv-SE" sz="1600" dirty="0" err="1"/>
              <a:t>impact</a:t>
            </a:r>
            <a:r>
              <a:rPr lang="sv-SE" sz="1600" dirty="0"/>
              <a:t> </a:t>
            </a:r>
            <a:r>
              <a:rPr lang="sv-SE" sz="1600" dirty="0" err="1"/>
              <a:t>of</a:t>
            </a:r>
            <a:r>
              <a:rPr lang="sv-SE" sz="1600" dirty="0"/>
              <a:t> IMD</a:t>
            </a:r>
          </a:p>
          <a:p>
            <a:endParaRPr lang="sv-SE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7563164"/>
              </p:ext>
            </p:extLst>
          </p:nvPr>
        </p:nvGraphicFramePr>
        <p:xfrm>
          <a:off x="989137" y="234402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5879084"/>
              </p:ext>
            </p:extLst>
          </p:nvPr>
        </p:nvGraphicFramePr>
        <p:xfrm>
          <a:off x="5712074" y="2456669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7472" y="5613239"/>
            <a:ext cx="3746034" cy="11274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24511" y="5928015"/>
            <a:ext cx="904142" cy="43398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276743" y="5960343"/>
            <a:ext cx="1045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(20 MHz)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76744" y="3765387"/>
            <a:ext cx="17001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Relative emissions</a:t>
            </a:r>
          </a:p>
          <a:p>
            <a:r>
              <a:rPr lang="sv-SE" sz="1400" dirty="0"/>
              <a:t>for QPSK (1), 16QAM (2) and 64QAM (3)</a:t>
            </a:r>
          </a:p>
        </p:txBody>
      </p:sp>
    </p:spTree>
    <p:extLst>
      <p:ext uri="{BB962C8B-B14F-4D97-AF65-F5344CB8AC3E}">
        <p14:creationId xmlns:p14="http://schemas.microsoft.com/office/powerpoint/2010/main" val="3915869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r>
              <a:rPr lang="sv-SE" dirty="0"/>
              <a:t> to general </a:t>
            </a:r>
            <a:r>
              <a:rPr lang="sv-SE" dirty="0" err="1"/>
              <a:t>time</a:t>
            </a:r>
            <a:r>
              <a:rPr lang="sv-SE" dirty="0"/>
              <a:t> mask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000" dirty="0"/>
              <a:t>PUSCH transmissions by </a:t>
            </a:r>
            <a:r>
              <a:rPr lang="sv-SE" sz="2000" dirty="0" err="1"/>
              <a:t>two</a:t>
            </a:r>
            <a:r>
              <a:rPr lang="sv-SE" sz="2000" dirty="0"/>
              <a:t> different </a:t>
            </a:r>
            <a:r>
              <a:rPr lang="sv-SE" sz="2000" dirty="0" err="1"/>
              <a:t>UEs</a:t>
            </a:r>
            <a:endParaRPr lang="sv-SE" sz="2000" dirty="0"/>
          </a:p>
          <a:p>
            <a:pPr lvl="1"/>
            <a:r>
              <a:rPr lang="sv-SE" sz="1800" dirty="0"/>
              <a:t>End </a:t>
            </a:r>
            <a:r>
              <a:rPr lang="sv-SE" sz="1800" dirty="0" err="1"/>
              <a:t>of</a:t>
            </a:r>
            <a:r>
              <a:rPr lang="sv-SE" sz="1800" dirty="0"/>
              <a:t> PUSCH SF for UE1 and start </a:t>
            </a:r>
            <a:r>
              <a:rPr lang="sv-SE" sz="1800" dirty="0" err="1"/>
              <a:t>of</a:t>
            </a:r>
            <a:r>
              <a:rPr lang="sv-SE" sz="1800" dirty="0"/>
              <a:t> PUSCH SF for UE2</a:t>
            </a:r>
          </a:p>
          <a:p>
            <a:r>
              <a:rPr lang="sv-SE" sz="2000" dirty="0" err="1"/>
              <a:t>Shifting</a:t>
            </a:r>
            <a:r>
              <a:rPr lang="sv-SE" sz="2000" dirty="0"/>
              <a:t> the </a:t>
            </a:r>
            <a:r>
              <a:rPr lang="sv-SE" sz="2000" dirty="0" err="1"/>
              <a:t>trailing</a:t>
            </a:r>
            <a:r>
              <a:rPr lang="sv-SE" sz="2000" dirty="0"/>
              <a:t> </a:t>
            </a:r>
            <a:r>
              <a:rPr lang="sv-SE" sz="2000" dirty="0" err="1"/>
              <a:t>transient</a:t>
            </a:r>
            <a:r>
              <a:rPr lang="sv-SE" sz="2000" dirty="0"/>
              <a:t> period (UE1) by T = [5] </a:t>
            </a:r>
            <a:r>
              <a:rPr lang="sv-SE" sz="2000" dirty="0" err="1">
                <a:latin typeface="Symbol" panose="05050102010706020507" pitchFamily="18" charset="2"/>
              </a:rPr>
              <a:t>m</a:t>
            </a:r>
            <a:r>
              <a:rPr lang="sv-SE" sz="2000" dirty="0" err="1"/>
              <a:t>s</a:t>
            </a:r>
            <a:r>
              <a:rPr lang="sv-SE" sz="2000" dirty="0"/>
              <a:t> not to </a:t>
            </a:r>
            <a:r>
              <a:rPr lang="sv-SE" sz="2000" dirty="0" err="1"/>
              <a:t>unduely</a:t>
            </a:r>
            <a:r>
              <a:rPr lang="sv-SE" sz="2000" dirty="0"/>
              <a:t> </a:t>
            </a:r>
            <a:r>
              <a:rPr lang="sv-SE" sz="2000" dirty="0" err="1"/>
              <a:t>increase</a:t>
            </a:r>
            <a:r>
              <a:rPr lang="sv-SE" sz="2000" dirty="0"/>
              <a:t> </a:t>
            </a:r>
            <a:r>
              <a:rPr lang="sv-SE" sz="2000" dirty="0" err="1"/>
              <a:t>idle</a:t>
            </a:r>
            <a:r>
              <a:rPr lang="sv-SE" sz="2000" dirty="0"/>
              <a:t> </a:t>
            </a:r>
            <a:r>
              <a:rPr lang="sv-SE" sz="2000" dirty="0" err="1"/>
              <a:t>time</a:t>
            </a:r>
            <a:r>
              <a:rPr lang="sv-SE" sz="2000" dirty="0"/>
              <a:t> </a:t>
            </a:r>
            <a:r>
              <a:rPr lang="sv-SE" sz="2000" dirty="0" err="1"/>
              <a:t>between</a:t>
            </a:r>
            <a:r>
              <a:rPr lang="sv-SE" sz="2000" dirty="0"/>
              <a:t> PUSCH transmissions from different </a:t>
            </a:r>
            <a:r>
              <a:rPr lang="sv-SE" sz="2000" dirty="0" err="1"/>
              <a:t>UEs</a:t>
            </a:r>
            <a:r>
              <a:rPr lang="sv-SE" sz="2000" dirty="0"/>
              <a:t> </a:t>
            </a:r>
            <a:r>
              <a:rPr lang="sv-SE" sz="2000" dirty="0" err="1"/>
              <a:t>contending</a:t>
            </a:r>
            <a:r>
              <a:rPr lang="sv-SE" sz="2000" dirty="0"/>
              <a:t> for the </a:t>
            </a:r>
            <a:r>
              <a:rPr lang="sv-SE" sz="2000" dirty="0" err="1"/>
              <a:t>channel</a:t>
            </a:r>
            <a:r>
              <a:rPr lang="sv-SE" sz="2000" dirty="0"/>
              <a:t> and </a:t>
            </a:r>
            <a:r>
              <a:rPr lang="sv-SE" sz="2000" dirty="0" err="1"/>
              <a:t>decrease</a:t>
            </a:r>
            <a:r>
              <a:rPr lang="sv-SE" sz="2000" dirty="0"/>
              <a:t> risk </a:t>
            </a:r>
            <a:r>
              <a:rPr lang="sv-SE" sz="2000" dirty="0" err="1"/>
              <a:t>of</a:t>
            </a:r>
            <a:r>
              <a:rPr lang="sv-SE" sz="2000" dirty="0"/>
              <a:t> </a:t>
            </a:r>
            <a:r>
              <a:rPr lang="sv-SE" sz="2000" dirty="0" err="1"/>
              <a:t>collisions</a:t>
            </a:r>
            <a:endParaRPr lang="sv-SE" sz="2000" dirty="0"/>
          </a:p>
          <a:p>
            <a:endParaRPr lang="sv-S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284" y="3628974"/>
            <a:ext cx="3205163" cy="27157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9662" y="3596127"/>
            <a:ext cx="4262438" cy="291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08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ON/OFF mask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/>
              <a:t>Evaluate</a:t>
            </a:r>
            <a:r>
              <a:rPr lang="sv-SE" dirty="0"/>
              <a:t> the </a:t>
            </a:r>
            <a:r>
              <a:rPr lang="sv-SE" dirty="0" err="1"/>
              <a:t>feasibility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shifting</a:t>
            </a:r>
            <a:r>
              <a:rPr lang="sv-SE" dirty="0"/>
              <a:t> the </a:t>
            </a:r>
            <a:r>
              <a:rPr lang="sv-SE" dirty="0" err="1"/>
              <a:t>trailing</a:t>
            </a:r>
            <a:r>
              <a:rPr lang="sv-SE" dirty="0"/>
              <a:t> </a:t>
            </a:r>
            <a:r>
              <a:rPr lang="sv-SE" dirty="0" err="1"/>
              <a:t>transient</a:t>
            </a:r>
            <a:r>
              <a:rPr lang="sv-SE" dirty="0"/>
              <a:t> period by 5 </a:t>
            </a:r>
            <a:r>
              <a:rPr lang="sv-SE" dirty="0" err="1">
                <a:latin typeface="Symbol" panose="05050102010706020507" pitchFamily="18" charset="2"/>
              </a:rPr>
              <a:t>m</a:t>
            </a:r>
            <a:r>
              <a:rPr lang="sv-SE" dirty="0" err="1"/>
              <a:t>s</a:t>
            </a:r>
            <a:r>
              <a:rPr lang="sv-SE" dirty="0"/>
              <a:t> to start ramp-down later, OFF </a:t>
            </a:r>
            <a:r>
              <a:rPr lang="sv-SE" dirty="0" err="1"/>
              <a:t>power</a:t>
            </a:r>
            <a:r>
              <a:rPr lang="sv-SE" dirty="0"/>
              <a:t> starts 5 </a:t>
            </a:r>
            <a:r>
              <a:rPr lang="sv-SE" dirty="0" err="1">
                <a:latin typeface="Symbol" panose="05050102010706020507" pitchFamily="18" charset="2"/>
              </a:rPr>
              <a:t>m</a:t>
            </a:r>
            <a:r>
              <a:rPr lang="sv-SE" dirty="0" err="1"/>
              <a:t>s</a:t>
            </a:r>
            <a:r>
              <a:rPr lang="sv-SE" dirty="0"/>
              <a:t> </a:t>
            </a:r>
            <a:r>
              <a:rPr lang="sv-SE" dirty="0" err="1"/>
              <a:t>after</a:t>
            </a:r>
            <a:r>
              <a:rPr lang="sv-SE" dirty="0"/>
              <a:t> the last symbol (</a:t>
            </a:r>
            <a:r>
              <a:rPr lang="sv-SE" dirty="0" err="1"/>
              <a:t>ending</a:t>
            </a:r>
            <a:r>
              <a:rPr lang="sv-SE" dirty="0"/>
              <a:t> symbol 13 or 14)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3195638"/>
            <a:ext cx="77247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18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Transmission templates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000" dirty="0" err="1"/>
              <a:t>Agreement</a:t>
            </a:r>
            <a:r>
              <a:rPr lang="sv-SE" sz="2000" dirty="0"/>
              <a:t> at RAN1#86</a:t>
            </a:r>
          </a:p>
          <a:p>
            <a:pPr lvl="1"/>
            <a:r>
              <a:rPr lang="en-US" sz="1800" dirty="0"/>
              <a:t>The UE is not expected to start a new transmission subject to LBT earlier than 1 DFTS-OFDM symbol after the end of the previous transmission by the UE</a:t>
            </a:r>
          </a:p>
          <a:p>
            <a:r>
              <a:rPr lang="en-US" sz="2000" dirty="0"/>
              <a:t>LBT can only be made between subsequent PUSCH transmissions from the </a:t>
            </a:r>
            <a:r>
              <a:rPr lang="en-US" sz="2000" u="sng" dirty="0"/>
              <a:t>same</a:t>
            </a:r>
            <a:r>
              <a:rPr lang="en-US" sz="2000" dirty="0"/>
              <a:t> UE if the ending symbol of the preceding </a:t>
            </a:r>
            <a:r>
              <a:rPr lang="en-US" sz="2000" dirty="0" err="1"/>
              <a:t>subframe</a:t>
            </a:r>
            <a:r>
              <a:rPr lang="en-US" sz="2000" dirty="0"/>
              <a:t> is 13</a:t>
            </a:r>
          </a:p>
          <a:p>
            <a:r>
              <a:rPr lang="en-US" sz="2000" dirty="0"/>
              <a:t>Evaluate the feasibility of shifting the transient period of the preceding </a:t>
            </a:r>
            <a:r>
              <a:rPr lang="en-US" sz="2000" dirty="0" err="1"/>
              <a:t>subframe</a:t>
            </a:r>
            <a:r>
              <a:rPr lang="en-US" sz="2000" dirty="0"/>
              <a:t> by [5] </a:t>
            </a:r>
            <a:r>
              <a:rPr lang="en-US" sz="2000" dirty="0" err="1">
                <a:latin typeface="Symbol" panose="05050102010706020507" pitchFamily="18" charset="2"/>
              </a:rPr>
              <a:t>m</a:t>
            </a:r>
            <a:r>
              <a:rPr lang="en-US" sz="2000" dirty="0" err="1"/>
              <a:t>s</a:t>
            </a:r>
            <a:endParaRPr lang="en-US" sz="2000" dirty="0"/>
          </a:p>
          <a:p>
            <a:r>
              <a:rPr lang="en-US" sz="2000" dirty="0"/>
              <a:t>OFF power requirement starts 5 </a:t>
            </a:r>
            <a:r>
              <a:rPr lang="en-US" sz="2000" dirty="0" err="1">
                <a:latin typeface="Symbol" panose="05050102010706020507" pitchFamily="18" charset="2"/>
              </a:rPr>
              <a:t>m</a:t>
            </a:r>
            <a:r>
              <a:rPr lang="en-US" sz="2000" dirty="0" err="1"/>
              <a:t>s</a:t>
            </a:r>
            <a:r>
              <a:rPr lang="en-US" sz="2000" dirty="0"/>
              <a:t> after the start of the ending symbol</a:t>
            </a:r>
            <a:endParaRPr lang="sv-SE" sz="2000" dirty="0"/>
          </a:p>
          <a:p>
            <a:endParaRPr lang="sv-SE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385" y="4306765"/>
            <a:ext cx="77057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343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Include</a:t>
            </a:r>
            <a:r>
              <a:rPr lang="sv-SE" dirty="0"/>
              <a:t> U-NII3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dirty="0"/>
              <a:t>From §15.407</a:t>
            </a:r>
          </a:p>
          <a:p>
            <a:r>
              <a:rPr lang="en-US" sz="2400" dirty="0"/>
              <a:t>(3) For the band 5.725-5.85 GHz, the maximum conducted output power over the frequency band of operation shall not exceed 1 W. In addition, the maximum power spectral density shall not exceed 30 </a:t>
            </a:r>
            <a:r>
              <a:rPr lang="en-US" sz="2400" dirty="0" err="1"/>
              <a:t>dBm</a:t>
            </a:r>
            <a:r>
              <a:rPr lang="en-US" sz="2400" dirty="0"/>
              <a:t> in any 500-kHz band. If transmitting antennas of directional gain greater than 6 </a:t>
            </a:r>
            <a:r>
              <a:rPr lang="en-US" sz="2400" dirty="0" err="1"/>
              <a:t>dBi</a:t>
            </a:r>
            <a:r>
              <a:rPr lang="en-US" sz="2400" dirty="0"/>
              <a:t> are used, both the maximum conducted output power and the maximum power spectral density shall be reduced by the amount in dB that the directional gain of the antenna exceeds 6 </a:t>
            </a:r>
            <a:r>
              <a:rPr lang="en-US" sz="2400" dirty="0" err="1"/>
              <a:t>dBi</a:t>
            </a:r>
            <a:r>
              <a:rPr lang="en-US" sz="2400" dirty="0"/>
              <a:t>.</a:t>
            </a:r>
          </a:p>
          <a:p>
            <a:r>
              <a:rPr lang="en-US" sz="2400" dirty="0"/>
              <a:t>(4) For transmitters operating in the 5.725-5.85 GHz band:</a:t>
            </a:r>
          </a:p>
          <a:p>
            <a:pPr lvl="1"/>
            <a:r>
              <a:rPr lang="en-US" sz="2000" dirty="0"/>
              <a:t>(</a:t>
            </a:r>
            <a:r>
              <a:rPr lang="en-US" sz="2000" dirty="0" err="1"/>
              <a:t>i</a:t>
            </a:r>
            <a:r>
              <a:rPr lang="en-US" sz="2000" dirty="0"/>
              <a:t>) All emissions shall be limited to a level of −27 </a:t>
            </a:r>
            <a:r>
              <a:rPr lang="en-US" sz="2000" dirty="0" err="1"/>
              <a:t>dBm</a:t>
            </a:r>
            <a:r>
              <a:rPr lang="en-US" sz="2000" dirty="0"/>
              <a:t>/MHz at 75 MHz or more above or below the band edge increasing linearly to 10 </a:t>
            </a:r>
            <a:r>
              <a:rPr lang="en-US" sz="2000" dirty="0" err="1"/>
              <a:t>dBm</a:t>
            </a:r>
            <a:r>
              <a:rPr lang="en-US" sz="2000" dirty="0"/>
              <a:t>/MHz at 25 MHz above or below the band edge, and from 25 MHz above or below the band edge increasing linearly to a level of 15.6 </a:t>
            </a:r>
            <a:r>
              <a:rPr lang="en-US" sz="2000" dirty="0" err="1"/>
              <a:t>dBm</a:t>
            </a:r>
            <a:r>
              <a:rPr lang="en-US" sz="2000" dirty="0"/>
              <a:t>/MHz at 5 MHz above or below the band edge, and from 5 MHz above or below the band edge increasing linearly to a level of 27 </a:t>
            </a:r>
            <a:r>
              <a:rPr lang="en-US" sz="2000" dirty="0" err="1"/>
              <a:t>dBm</a:t>
            </a:r>
            <a:r>
              <a:rPr lang="en-US" sz="2000" dirty="0"/>
              <a:t>/MHz at the band edge.</a:t>
            </a:r>
          </a:p>
          <a:p>
            <a:r>
              <a:rPr lang="sv-SE" sz="2400" dirty="0"/>
              <a:t>Emissions </a:t>
            </a:r>
            <a:r>
              <a:rPr lang="sv-SE" sz="2400" dirty="0" err="1"/>
              <a:t>requirements</a:t>
            </a:r>
            <a:r>
              <a:rPr lang="sv-SE" sz="2400" dirty="0"/>
              <a:t> for 5725-5850 MHz </a:t>
            </a:r>
            <a:r>
              <a:rPr lang="sv-SE" sz="2400" dirty="0" err="1"/>
              <a:t>shall</a:t>
            </a:r>
            <a:r>
              <a:rPr lang="sv-SE" sz="2400" dirty="0"/>
              <a:t> be </a:t>
            </a:r>
            <a:r>
              <a:rPr lang="sv-SE" sz="2400" dirty="0" err="1"/>
              <a:t>included</a:t>
            </a:r>
            <a:r>
              <a:rPr lang="sv-SE" sz="2400" dirty="0"/>
              <a:t> in 36.101</a:t>
            </a:r>
          </a:p>
          <a:p>
            <a:r>
              <a:rPr lang="sv-SE" sz="2400" dirty="0"/>
              <a:t>A-MPR is not </a:t>
            </a:r>
            <a:r>
              <a:rPr lang="sv-SE" sz="2400" dirty="0" err="1"/>
              <a:t>needed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962673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Band combinations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/>
              <a:t>Consider</a:t>
            </a:r>
            <a:r>
              <a:rPr lang="sv-SE" dirty="0"/>
              <a:t> Band 2 + Band 46 as an </a:t>
            </a:r>
            <a:r>
              <a:rPr lang="sv-SE" dirty="0" err="1"/>
              <a:t>example</a:t>
            </a:r>
            <a:r>
              <a:rPr lang="sv-SE" dirty="0"/>
              <a:t> for </a:t>
            </a:r>
            <a:r>
              <a:rPr lang="sv-SE" dirty="0" err="1"/>
              <a:t>setting</a:t>
            </a:r>
            <a:r>
              <a:rPr lang="sv-SE" dirty="0"/>
              <a:t> </a:t>
            </a:r>
            <a:r>
              <a:rPr lang="sv-SE" dirty="0" err="1"/>
              <a:t>requirements</a:t>
            </a:r>
            <a:r>
              <a:rPr lang="sv-SE" dirty="0"/>
              <a:t> for </a:t>
            </a:r>
            <a:r>
              <a:rPr lang="sv-SE" dirty="0" err="1"/>
              <a:t>other</a:t>
            </a:r>
            <a:r>
              <a:rPr lang="sv-SE" dirty="0"/>
              <a:t> combinations</a:t>
            </a:r>
          </a:p>
          <a:p>
            <a:pPr lvl="1"/>
            <a:r>
              <a:rPr lang="sv-SE" dirty="0" err="1"/>
              <a:t>this</a:t>
            </a:r>
            <a:r>
              <a:rPr lang="sv-SE" dirty="0"/>
              <a:t> combination has </a:t>
            </a:r>
            <a:r>
              <a:rPr lang="sv-SE" dirty="0" err="1"/>
              <a:t>issues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harmonic</a:t>
            </a:r>
            <a:r>
              <a:rPr lang="sv-SE" dirty="0"/>
              <a:t> </a:t>
            </a:r>
            <a:r>
              <a:rPr lang="sv-SE" dirty="0" err="1"/>
              <a:t>mixing</a:t>
            </a:r>
            <a:r>
              <a:rPr lang="sv-SE" dirty="0"/>
              <a:t> (</a:t>
            </a:r>
            <a:r>
              <a:rPr lang="sv-SE" dirty="0" err="1"/>
              <a:t>impact</a:t>
            </a:r>
            <a:r>
              <a:rPr lang="sv-SE" dirty="0"/>
              <a:t> on </a:t>
            </a:r>
            <a:r>
              <a:rPr lang="sv-SE" dirty="0" err="1"/>
              <a:t>licensed</a:t>
            </a:r>
            <a:r>
              <a:rPr lang="sv-SE" dirty="0"/>
              <a:t> band)</a:t>
            </a:r>
          </a:p>
          <a:p>
            <a:r>
              <a:rPr lang="sv-SE" dirty="0" err="1"/>
              <a:t>Companies</a:t>
            </a:r>
            <a:r>
              <a:rPr lang="sv-SE" dirty="0"/>
              <a:t> to </a:t>
            </a:r>
            <a:r>
              <a:rPr lang="sv-SE" dirty="0" err="1"/>
              <a:t>evaluate</a:t>
            </a:r>
            <a:r>
              <a:rPr lang="sv-SE" dirty="0"/>
              <a:t> </a:t>
            </a:r>
            <a:r>
              <a:rPr lang="sv-SE" dirty="0" err="1"/>
              <a:t>impact</a:t>
            </a:r>
            <a:r>
              <a:rPr lang="sv-SE" dirty="0"/>
              <a:t> on </a:t>
            </a:r>
            <a:r>
              <a:rPr lang="sv-SE" dirty="0" err="1"/>
              <a:t>licensed</a:t>
            </a:r>
            <a:r>
              <a:rPr lang="sv-SE" dirty="0"/>
              <a:t> band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harmonic</a:t>
            </a:r>
            <a:r>
              <a:rPr lang="sv-SE" dirty="0"/>
              <a:t> </a:t>
            </a:r>
            <a:r>
              <a:rPr lang="sv-SE" dirty="0" err="1"/>
              <a:t>mixing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58925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3257</TotalTime>
  <Words>579</Words>
  <Application>Microsoft Office PowerPoint</Application>
  <PresentationFormat>Widescreen</PresentationFormat>
  <Paragraphs>49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Symbol</vt:lpstr>
      <vt:lpstr>Office Theme</vt:lpstr>
      <vt:lpstr>Way forward: further working assumptions and agreements on eLAA TX requirements</vt:lpstr>
      <vt:lpstr>Scope of this document</vt:lpstr>
      <vt:lpstr>Occupied bandwidth in Japanese regulation</vt:lpstr>
      <vt:lpstr>In-band emissions</vt:lpstr>
      <vt:lpstr>Background to general time mask</vt:lpstr>
      <vt:lpstr>General ON/OFF mask</vt:lpstr>
      <vt:lpstr>Transmission templates</vt:lpstr>
      <vt:lpstr>Include U-NII3</vt:lpstr>
      <vt:lpstr>Band combinations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Ericsson</cp:lastModifiedBy>
  <cp:revision>44</cp:revision>
  <dcterms:created xsi:type="dcterms:W3CDTF">2016-11-16T17:52:00Z</dcterms:created>
  <dcterms:modified xsi:type="dcterms:W3CDTF">2016-11-19T00:09:15Z</dcterms:modified>
</cp:coreProperties>
</file>