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58" r:id="rId4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1266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2016/11/19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kumimoji="1" lang="en-US" altLang="ja-JP" dirty="0" smtClean="0"/>
              <a:t>WF on BCS for CA_3A-28A</a:t>
            </a:r>
            <a:endParaRPr kumimoji="1" lang="ja-JP" altLang="en-US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kumimoji="1" lang="en-US" altLang="ja-JP" dirty="0" smtClean="0"/>
              <a:t>NTT DOCOMO, INC.</a:t>
            </a:r>
            <a:endParaRPr kumimoji="1" lang="ja-JP" altLang="en-US" dirty="0"/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092280" y="44450"/>
            <a:ext cx="1952779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800" dirty="0" smtClean="0">
                <a:cs typeface="Arial" pitchFamily="34" charset="0"/>
              </a:rPr>
              <a:t>R4-1610988</a:t>
            </a:r>
            <a:endParaRPr lang="ja-JP" altLang="en-US" sz="2800" dirty="0">
              <a:cs typeface="Arial" pitchFamily="34" charset="0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34925" y="44450"/>
            <a:ext cx="6010235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pitchFamily="34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pitchFamily="34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pitchFamily="34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pitchFamily="34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pitchFamily="50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800" b="1" dirty="0">
                <a:cs typeface="Arial" pitchFamily="34" charset="0"/>
              </a:rPr>
              <a:t>3GPP TSG-RAN WG4 Meeting #</a:t>
            </a:r>
            <a:r>
              <a:rPr lang="en-US" altLang="ja-JP" sz="2800" b="1" dirty="0" smtClean="0">
                <a:cs typeface="Arial" pitchFamily="34" charset="0"/>
              </a:rPr>
              <a:t>81</a:t>
            </a:r>
            <a:endParaRPr lang="en-US" altLang="ja-JP" sz="2800" b="1" dirty="0">
              <a:cs typeface="Arial" pitchFamily="34" charset="0"/>
            </a:endParaRP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GB" altLang="ja-JP" sz="2800" b="1" dirty="0"/>
              <a:t>Reno, NV, USA, 14 – 18 December 2016</a:t>
            </a:r>
            <a:endParaRPr lang="en-GB" altLang="ja-JP" sz="2800" b="1" dirty="0">
              <a:cs typeface="Arial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569395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949"/>
            <a:ext cx="8229600" cy="1143000"/>
          </a:xfrm>
        </p:spPr>
        <p:txBody>
          <a:bodyPr/>
          <a:lstStyle/>
          <a:p>
            <a:r>
              <a:rPr kumimoji="1" lang="en-US" altLang="ja-JP" dirty="0" smtClean="0"/>
              <a:t>Background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52736"/>
            <a:ext cx="8229600" cy="4525963"/>
          </a:xfrm>
        </p:spPr>
        <p:txBody>
          <a:bodyPr>
            <a:normAutofit/>
          </a:bodyPr>
          <a:lstStyle/>
          <a:p>
            <a:r>
              <a:rPr lang="en-US" altLang="ja-JP" sz="2400" dirty="0" smtClean="0"/>
              <a:t>2DL/2UL CA_3A-28A was proposed in the basket WI as below.</a:t>
            </a:r>
          </a:p>
          <a:p>
            <a:endParaRPr kumimoji="1" lang="en-US" altLang="ja-JP" sz="2400" dirty="0"/>
          </a:p>
          <a:p>
            <a:endParaRPr lang="en-US" altLang="ja-JP" sz="2400" dirty="0" smtClean="0"/>
          </a:p>
          <a:p>
            <a:endParaRPr kumimoji="1" lang="en-US" altLang="ja-JP" sz="2400" dirty="0"/>
          </a:p>
          <a:p>
            <a:r>
              <a:rPr lang="en-US" altLang="ja-JP" sz="2400" dirty="0" smtClean="0"/>
              <a:t>This CA configuration has no MSD issue and the </a:t>
            </a:r>
            <a:r>
              <a:rPr lang="en-US" altLang="ja-JP" sz="2400" dirty="0"/>
              <a:t>TP (R4-167399) was </a:t>
            </a:r>
            <a:r>
              <a:rPr lang="en-US" altLang="ja-JP" sz="2400" dirty="0" smtClean="0"/>
              <a:t>approved in RAN4#80bis.</a:t>
            </a:r>
          </a:p>
          <a:p>
            <a:r>
              <a:rPr lang="en-US" altLang="ja-JP" sz="2400" dirty="0" smtClean="0"/>
              <a:t>After this, however, it was identified that the existing BCS0 of CA_3A-28A has 15 and 20 MHz CBW in Band 28.</a:t>
            </a:r>
            <a:endParaRPr kumimoji="1" lang="ja-JP" altLang="en-US" sz="2400" dirty="0"/>
          </a:p>
        </p:txBody>
      </p:sp>
      <p:graphicFrame>
        <p:nvGraphicFramePr>
          <p:cNvPr id="6" name="表 5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0668084"/>
              </p:ext>
            </p:extLst>
          </p:nvPr>
        </p:nvGraphicFramePr>
        <p:xfrm>
          <a:off x="502007" y="1577284"/>
          <a:ext cx="8174451" cy="1173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56460"/>
                <a:gridCol w="1119373"/>
                <a:gridCol w="815085"/>
                <a:gridCol w="498997"/>
                <a:gridCol w="498997"/>
                <a:gridCol w="498997"/>
                <a:gridCol w="498997"/>
                <a:gridCol w="498997"/>
                <a:gridCol w="498997"/>
                <a:gridCol w="1003052"/>
                <a:gridCol w="1086499"/>
              </a:tblGrid>
              <a:tr h="132715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E-UTRA CA configuration / Bandwidth combination set</a:t>
                      </a:r>
                      <a:endParaRPr lang="ja-JP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54610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E-UTRA CA Configuration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Uplink CA configurations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E-UTRA Bands</a:t>
                      </a:r>
                      <a:endParaRPr lang="ja-JP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1.4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3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5</a:t>
                      </a:r>
                      <a:b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 dirty="0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10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15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20</a:t>
                      </a:r>
                      <a:b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MHz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Maximum aggregated bandwidth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[MHz]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SimSun"/>
                          <a:cs typeface="Arial"/>
                        </a:rPr>
                        <a:t>Bandwidth combination set</a:t>
                      </a:r>
                      <a:endParaRPr lang="ja-JP" sz="1200" b="1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90"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CA_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A-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28A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CA_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A-</a:t>
                      </a: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28A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30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23190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Yes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SimSun"/>
                          <a:cs typeface="Arial"/>
                        </a:rPr>
                        <a:t> </a:t>
                      </a:r>
                      <a:endParaRPr lang="ja-JP" sz="1200" dirty="0">
                        <a:effectLst/>
                        <a:latin typeface="Arial"/>
                        <a:ea typeface="SimSun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graphicFrame>
        <p:nvGraphicFramePr>
          <p:cNvPr id="8" name="表 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6538485"/>
              </p:ext>
            </p:extLst>
          </p:nvPr>
        </p:nvGraphicFramePr>
        <p:xfrm>
          <a:off x="467544" y="4881738"/>
          <a:ext cx="8208913" cy="1554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095673"/>
                <a:gridCol w="1150614"/>
                <a:gridCol w="601992"/>
                <a:gridCol w="459931"/>
                <a:gridCol w="459931"/>
                <a:gridCol w="459931"/>
                <a:gridCol w="459931"/>
                <a:gridCol w="570598"/>
                <a:gridCol w="931636"/>
                <a:gridCol w="1009338"/>
                <a:gridCol w="1009338"/>
              </a:tblGrid>
              <a:tr h="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 / Bandwidth combination set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Uplink CA configurations (NOTE 4)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Bands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1.4</a:t>
                      </a:r>
                      <a:b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20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Maximum aggregated bandwidth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[MHz]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Bandwidth combination set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CA_3A-28A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536" y="4527795"/>
            <a:ext cx="85689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Table 5.6A.1-2: E-UTRA CA configurations and bandwidth combination sets defined for inter-band CA (two bands)</a:t>
            </a:r>
            <a:endParaRPr kumimoji="1" lang="en-GB" altLang="ja-JP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ja-JP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31025258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15949"/>
            <a:ext cx="8229600" cy="1143000"/>
          </a:xfrm>
        </p:spPr>
        <p:txBody>
          <a:bodyPr/>
          <a:lstStyle/>
          <a:p>
            <a:r>
              <a:rPr lang="en-US" altLang="ja-JP" dirty="0" smtClean="0"/>
              <a:t>Proposal to solve the inconsistency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457200" y="1052737"/>
            <a:ext cx="8229600" cy="720080"/>
          </a:xfrm>
        </p:spPr>
        <p:txBody>
          <a:bodyPr>
            <a:noAutofit/>
          </a:bodyPr>
          <a:lstStyle/>
          <a:p>
            <a:r>
              <a:rPr lang="en-US" altLang="ja-JP" sz="2400" dirty="0" smtClean="0"/>
              <a:t>To specify UL CA_3A-28A without a note as below and agree the big CR</a:t>
            </a:r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endParaRPr kumimoji="1" lang="en-US" altLang="ja-JP" sz="2400" dirty="0" smtClean="0"/>
          </a:p>
          <a:p>
            <a:endParaRPr lang="en-US" altLang="ja-JP" sz="2400" dirty="0"/>
          </a:p>
          <a:p>
            <a:r>
              <a:rPr lang="en-US" altLang="ja-JP" sz="2400" dirty="0" smtClean="0"/>
              <a:t>In the next plenary, the original proposal in the WID will be modified to have consistency with the spec above.</a:t>
            </a:r>
          </a:p>
          <a:p>
            <a:r>
              <a:rPr kumimoji="1" lang="en-US" altLang="ja-JP" sz="2400" dirty="0" smtClean="0"/>
              <a:t>Also, the corresponding TP will be approved in the nex</a:t>
            </a:r>
            <a:r>
              <a:rPr lang="en-US" altLang="ja-JP" sz="2400" dirty="0" smtClean="0"/>
              <a:t>t RAN4.</a:t>
            </a:r>
            <a:endParaRPr kumimoji="1" lang="en-US" altLang="ja-JP" sz="2400" dirty="0"/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395536" y="2060848"/>
            <a:ext cx="8568952" cy="70788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1" lang="en-GB" altLang="ja-JP" sz="1200" b="1" i="0" u="none" strike="noStrike" cap="none" normalizeH="0" baseline="0" smtClean="0">
                <a:ln>
                  <a:noFill/>
                </a:ln>
                <a:solidFill>
                  <a:schemeClr val="tx1"/>
                </a:solidFill>
                <a:effectLst/>
                <a:latin typeface="Arial" pitchFamily="34" charset="0"/>
                <a:ea typeface="ＭＳ 明朝" pitchFamily="17" charset="-128"/>
                <a:cs typeface="Times New Roman" pitchFamily="18" charset="0"/>
              </a:rPr>
              <a:t>Table 5.6A.1-2: E-UTRA CA configurations and bandwidth combination sets defined for inter-band CA (two bands)</a:t>
            </a:r>
            <a:endParaRPr kumimoji="1" lang="en-GB" altLang="ja-JP" sz="105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endParaRPr kumimoji="1" lang="en-GB" altLang="ja-JP" sz="2800" b="0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pitchFamily="34" charset="0"/>
              <a:ea typeface="ＭＳ Ｐゴシック" pitchFamily="50" charset="-128"/>
              <a:cs typeface="ＭＳ Ｐゴシック" pitchFamily="50" charset="-128"/>
            </a:endParaRPr>
          </a:p>
        </p:txBody>
      </p:sp>
      <p:graphicFrame>
        <p:nvGraphicFramePr>
          <p:cNvPr id="4" name="表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9002880"/>
              </p:ext>
            </p:extLst>
          </p:nvPr>
        </p:nvGraphicFramePr>
        <p:xfrm>
          <a:off x="467541" y="2420888"/>
          <a:ext cx="8208915" cy="1554480"/>
        </p:xfrm>
        <a:graphic>
          <a:graphicData uri="http://schemas.openxmlformats.org/drawingml/2006/table">
            <a:tbl>
              <a:tblPr firstRow="1" firstCol="1" lastRow="1" lastCol="1" bandRow="1" bandCol="1"/>
              <a:tblGrid>
                <a:gridCol w="1142964"/>
                <a:gridCol w="1142964"/>
                <a:gridCol w="597990"/>
                <a:gridCol w="456874"/>
                <a:gridCol w="456874"/>
                <a:gridCol w="456874"/>
                <a:gridCol w="456874"/>
                <a:gridCol w="566804"/>
                <a:gridCol w="925443"/>
                <a:gridCol w="1002627"/>
                <a:gridCol w="1002627"/>
              </a:tblGrid>
              <a:tr h="0">
                <a:tc gridSpan="11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 / Bandwidth combination set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E-UTRA CA Configuration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US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Uplink CA configurations (NOTE 4)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E-UTRA Bands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1.4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b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15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20</a:t>
                      </a:r>
                      <a:b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</a:b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MHz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Maximum aggregated bandwidth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[MHz]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b="1">
                          <a:effectLst/>
                          <a:latin typeface="Arial"/>
                          <a:ea typeface="ＭＳ 明朝"/>
                          <a:cs typeface="Arial"/>
                        </a:rPr>
                        <a:t>Bandwidth combination set</a:t>
                      </a:r>
                      <a:endParaRPr lang="ja-JP" sz="1100" b="1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rowSpan="4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CA_3A-28A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 smtClean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CA_3A-28A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400" b="1" dirty="0">
                          <a:solidFill>
                            <a:srgbClr val="FF0000"/>
                          </a:solidFill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400" b="1" dirty="0">
                        <a:solidFill>
                          <a:srgbClr val="FF0000"/>
                        </a:solidFill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-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3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40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rowSpan="2"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1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41605"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28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 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en-GB" sz="1100" dirty="0">
                          <a:effectLst/>
                          <a:latin typeface="Arial"/>
                          <a:ea typeface="ＭＳ 明朝"/>
                          <a:cs typeface="Arial"/>
                        </a:rPr>
                        <a:t>Yes</a:t>
                      </a:r>
                      <a:endParaRPr lang="ja-JP" sz="1100" dirty="0">
                        <a:effectLst/>
                        <a:latin typeface="Arial"/>
                        <a:ea typeface="ＭＳ 明朝"/>
                        <a:cs typeface="Times New Roman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  <a:tc vMerge="1">
                  <a:txBody>
                    <a:bodyPr/>
                    <a:lstStyle/>
                    <a:p>
                      <a:endParaRPr kumimoji="1" lang="ja-JP" altLang="en-US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025429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337</Words>
  <Application>Microsoft Office PowerPoint</Application>
  <PresentationFormat>画面に合わせる (4:3)</PresentationFormat>
  <Paragraphs>150</Paragraphs>
  <Slides>3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3</vt:i4>
      </vt:variant>
    </vt:vector>
  </HeadingPairs>
  <TitlesOfParts>
    <vt:vector size="4" baseType="lpstr">
      <vt:lpstr>Office テーマ</vt:lpstr>
      <vt:lpstr>WF on BCS for CA_3A-28A</vt:lpstr>
      <vt:lpstr>Background</vt:lpstr>
      <vt:lpstr>Proposal to solve the inconsistency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BCS for CA_3A-28A</dc:title>
  <dc:creator>5839953</dc:creator>
  <cp:lastModifiedBy>keiando</cp:lastModifiedBy>
  <cp:revision>8</cp:revision>
  <dcterms:created xsi:type="dcterms:W3CDTF">2016-11-18T22:15:03Z</dcterms:created>
  <dcterms:modified xsi:type="dcterms:W3CDTF">2016-11-18T23:58:22Z</dcterms:modified>
</cp:coreProperties>
</file>