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85" r:id="rId3"/>
    <p:sldId id="277" r:id="rId4"/>
    <p:sldId id="284" r:id="rId5"/>
    <p:sldId id="273" r:id="rId6"/>
    <p:sldId id="274" r:id="rId7"/>
    <p:sldId id="275" r:id="rId8"/>
    <p:sldId id="276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05" autoAdjust="0"/>
    <p:restoredTop sz="94280" autoAdjust="0"/>
  </p:normalViewPr>
  <p:slideViewPr>
    <p:cSldViewPr>
      <p:cViewPr varScale="1">
        <p:scale>
          <a:sx n="68" d="100"/>
          <a:sy n="68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97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635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683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180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Way forward on remaining issues for Rel-13 multi-node testing</a:t>
            </a:r>
            <a:endParaRPr lang="zh-CN" altLang="en-US" sz="4000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043608" y="3861048"/>
            <a:ext cx="7272808" cy="1752600"/>
          </a:xfrm>
        </p:spPr>
        <p:txBody>
          <a:bodyPr/>
          <a:lstStyle/>
          <a:p>
            <a:pPr eaLnBrk="1" hangingPunct="1"/>
            <a:r>
              <a:rPr lang="sv-SE" altLang="zh-CN" dirty="0">
                <a:solidFill>
                  <a:schemeClr val="tx1"/>
                </a:solidFill>
              </a:rPr>
              <a:t>Source: Ericsson, </a:t>
            </a:r>
            <a:r>
              <a:rPr lang="sv-SE" altLang="zh-CN" dirty="0" err="1">
                <a:solidFill>
                  <a:schemeClr val="tx1"/>
                </a:solidFill>
              </a:rPr>
              <a:t>Qualcomm</a:t>
            </a:r>
            <a:r>
              <a:rPr lang="sv-SE" altLang="zh-CN" dirty="0">
                <a:solidFill>
                  <a:schemeClr val="tx1"/>
                </a:solidFill>
              </a:rPr>
              <a:t>, Nokia, </a:t>
            </a:r>
            <a:r>
              <a:rPr lang="sv-SE" altLang="zh-CN" dirty="0" err="1">
                <a:solidFill>
                  <a:schemeClr val="tx1"/>
                </a:solidFill>
              </a:rPr>
              <a:t>Huawei</a:t>
            </a:r>
            <a:r>
              <a:rPr lang="sv-SE" altLang="zh-CN" dirty="0">
                <a:solidFill>
                  <a:schemeClr val="tx1"/>
                </a:solidFill>
              </a:rPr>
              <a:t>, Verizon</a:t>
            </a:r>
          </a:p>
          <a:p>
            <a:pPr eaLnBrk="1" hangingPunct="1"/>
            <a:r>
              <a:rPr lang="sv-SE" altLang="zh-CN">
                <a:solidFill>
                  <a:schemeClr val="tx1"/>
                </a:solidFill>
              </a:rPr>
              <a:t>[AT&amp;T</a:t>
            </a:r>
            <a:r>
              <a:rPr lang="sv-SE" altLang="zh-CN" dirty="0">
                <a:solidFill>
                  <a:schemeClr val="tx1"/>
                </a:solidFill>
              </a:rPr>
              <a:t>, T-Mobile USA]</a:t>
            </a:r>
          </a:p>
          <a:p>
            <a:pPr eaLnBrk="1" hangingPunct="1"/>
            <a:r>
              <a:rPr lang="sv-SE" altLang="zh-CN" dirty="0">
                <a:solidFill>
                  <a:schemeClr val="tx1"/>
                </a:solidFill>
              </a:rPr>
              <a:t>Agenda item:  7.1.1</a:t>
            </a:r>
          </a:p>
          <a:p>
            <a:pPr eaLnBrk="1" hangingPunct="1"/>
            <a:r>
              <a:rPr lang="sv-SE" altLang="zh-CN" dirty="0">
                <a:solidFill>
                  <a:schemeClr val="tx1"/>
                </a:solidFill>
              </a:rPr>
              <a:t>For: </a:t>
            </a:r>
            <a:r>
              <a:rPr lang="sv-SE" altLang="zh-CN" dirty="0" err="1">
                <a:solidFill>
                  <a:schemeClr val="tx1"/>
                </a:solidFill>
              </a:rPr>
              <a:t>Approval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40481" y="332656"/>
            <a:ext cx="87137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#81	                                                                    R4-1610950 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Reno, NV, USA, 14-18 November, 2016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scenario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Aggressor traffic type best effort vs victim traffic best effort</a:t>
            </a:r>
          </a:p>
          <a:p>
            <a:r>
              <a:rPr lang="en-US" dirty="0"/>
              <a:t>Aggressor traffic type best effort vs victim traffic VoIP</a:t>
            </a:r>
          </a:p>
          <a:p>
            <a:r>
              <a:rPr lang="en-US" dirty="0"/>
              <a:t>For best effort, UDP traffic [full buffer/finite traffic] in DL in both aggressor and victim link</a:t>
            </a:r>
          </a:p>
          <a:p>
            <a:r>
              <a:rPr lang="en-US" dirty="0"/>
              <a:t>For VoIP, the traffic will be bidirectional.</a:t>
            </a:r>
          </a:p>
          <a:p>
            <a:r>
              <a:rPr lang="en-US" dirty="0">
                <a:highlight>
                  <a:srgbClr val="FFFF00"/>
                </a:highlight>
              </a:rPr>
              <a:t>&lt;No agreement&gt;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774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Scenario (Under discussion)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576" y="4678412"/>
            <a:ext cx="8403568" cy="2179588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highlight>
                  <a:srgbClr val="00FF00"/>
                </a:highlight>
              </a:rPr>
              <a:t>The purpose of the test when </a:t>
            </a:r>
            <a:r>
              <a:rPr lang="en-US" dirty="0" err="1">
                <a:highlight>
                  <a:srgbClr val="00FF00"/>
                </a:highlight>
              </a:rPr>
              <a:t>WiFi</a:t>
            </a:r>
            <a:r>
              <a:rPr lang="en-US" dirty="0">
                <a:highlight>
                  <a:srgbClr val="00FF00"/>
                </a:highlight>
              </a:rPr>
              <a:t> is the aggressor is to help 3GPP to validate LAA and enhancement of system performance; there will be no pass/fail criterial for </a:t>
            </a:r>
            <a:r>
              <a:rPr lang="en-US" dirty="0" err="1">
                <a:highlight>
                  <a:srgbClr val="00FF00"/>
                </a:highlight>
              </a:rPr>
              <a:t>WiFi</a:t>
            </a:r>
            <a:r>
              <a:rPr lang="en-US" dirty="0">
                <a:highlight>
                  <a:srgbClr val="00FF00"/>
                </a:highlight>
              </a:rPr>
              <a:t> (AGREED)</a:t>
            </a:r>
          </a:p>
          <a:p>
            <a:r>
              <a:rPr lang="en-US" dirty="0">
                <a:highlight>
                  <a:srgbClr val="00FF00"/>
                </a:highlight>
              </a:rPr>
              <a:t>The above bullet is valid for existing WiFi systems only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522273"/>
              </p:ext>
            </p:extLst>
          </p:nvPr>
        </p:nvGraphicFramePr>
        <p:xfrm>
          <a:off x="611560" y="1628800"/>
          <a:ext cx="8229600" cy="28384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0226">
                  <a:extLst>
                    <a:ext uri="{9D8B030D-6E8A-4147-A177-3AD203B41FA5}">
                      <a16:colId xmlns:a16="http://schemas.microsoft.com/office/drawing/2014/main" val="851482177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1205702474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1047480501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274736971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4019491756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1885034505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356099470"/>
                    </a:ext>
                  </a:extLst>
                </a:gridCol>
                <a:gridCol w="1158018">
                  <a:extLst>
                    <a:ext uri="{9D8B030D-6E8A-4147-A177-3AD203B41FA5}">
                      <a16:colId xmlns:a16="http://schemas.microsoft.com/office/drawing/2014/main" val="1727360758"/>
                    </a:ext>
                  </a:extLst>
                </a:gridCol>
              </a:tblGrid>
              <a:tr h="249714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Scenario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Victim system</a:t>
                      </a:r>
                      <a:endParaRPr lang="sv-SE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Aggressor system</a:t>
                      </a:r>
                      <a:endParaRPr lang="sv-SE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Traffic Type for both victim and aggressor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336692209"/>
                  </a:ext>
                </a:extLst>
              </a:tr>
              <a:tr h="4559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Victim device to be tested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Companion victim device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Aggressor device in baseline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Companion aggressor device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Aggressor device to be tested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Companion aggressor device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117295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1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STA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STA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LAA BS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LAA UE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Best effort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31196372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2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STA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STA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BS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LAA UE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Voice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272868309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3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BS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UE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BS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UE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Wi-Fi STA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Best effort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656144709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4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BS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UE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BS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UE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Wi-Fi STA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Voice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879438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7605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parameter settings (Agreed)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Wingdings" charset="2"/>
              <a:buChar char="§"/>
            </a:pPr>
            <a:r>
              <a:rPr lang="en-US" dirty="0">
                <a:highlight>
                  <a:srgbClr val="00FF00"/>
                </a:highlight>
              </a:rPr>
              <a:t>The tests shall ensure repeatability and representative operational behavior. </a:t>
            </a:r>
          </a:p>
          <a:p>
            <a:r>
              <a:rPr lang="en-US" dirty="0">
                <a:highlight>
                  <a:srgbClr val="00FF00"/>
                </a:highlight>
              </a:rPr>
              <a:t>The starting point of the configuration of both 802.11 and LAA equipment shall be based on the default settings.</a:t>
            </a:r>
          </a:p>
          <a:p>
            <a:r>
              <a:rPr lang="en-US" dirty="0">
                <a:highlight>
                  <a:srgbClr val="00FF00"/>
                </a:highlight>
              </a:rPr>
              <a:t>In order to achieve the test objectives of repeatability and representative operational behavior, modifications to the default settings might or might not be needed</a:t>
            </a:r>
          </a:p>
          <a:p>
            <a:r>
              <a:rPr lang="en-US" dirty="0">
                <a:highlight>
                  <a:srgbClr val="00FF00"/>
                </a:highlight>
              </a:rPr>
              <a:t>The above modifications, if needed, are FFS</a:t>
            </a:r>
          </a:p>
          <a:p>
            <a:r>
              <a:rPr lang="en-US" dirty="0">
                <a:highlight>
                  <a:srgbClr val="00FF00"/>
                </a:highlight>
              </a:rPr>
              <a:t>Modifications compared to the defaults settings, if any, shall be documented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91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Throughput Tests: Rx levels</a:t>
            </a:r>
            <a:br>
              <a:rPr lang="en-US" dirty="0"/>
            </a:br>
            <a:r>
              <a:rPr lang="en-US" dirty="0"/>
              <a:t> (current proposals)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Proposed RX levels in </a:t>
            </a:r>
            <a:r>
              <a:rPr lang="en-US" dirty="0" err="1"/>
              <a:t>dBm</a:t>
            </a:r>
            <a:endParaRPr lang="en-US" dirty="0"/>
          </a:p>
          <a:p>
            <a:pPr lvl="1"/>
            <a:r>
              <a:rPr lang="en-US" dirty="0"/>
              <a:t>-72+∆1 and -82-∆2 (R4-168545)</a:t>
            </a:r>
          </a:p>
          <a:p>
            <a:pPr lvl="1"/>
            <a:r>
              <a:rPr lang="en-US" dirty="0"/>
              <a:t>-62+∆ and -82-∆ (R4-167653)</a:t>
            </a:r>
          </a:p>
          <a:p>
            <a:pPr lvl="1"/>
            <a:r>
              <a:rPr lang="en-US" dirty="0"/>
              <a:t>-62 ±∆ and -82 ±∆ (R4-165830)  </a:t>
            </a:r>
          </a:p>
          <a:p>
            <a:pPr lvl="1"/>
            <a:r>
              <a:rPr lang="en-US" dirty="0"/>
              <a:t>-62 and -82 (R4-168405) </a:t>
            </a:r>
          </a:p>
          <a:p>
            <a:pPr lvl="1"/>
            <a:r>
              <a:rPr lang="sv-SE" dirty="0"/>
              <a:t>-57dBm, -67dBm, -77dBm, -82dBm</a:t>
            </a:r>
            <a:r>
              <a:rPr lang="en-US" dirty="0"/>
              <a:t>(R4-167941)</a:t>
            </a:r>
          </a:p>
          <a:p>
            <a:r>
              <a:rPr lang="en-US" dirty="0"/>
              <a:t>Agreement in red color: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Only two levels, one below and one above LAA ED threshold  [Agreed]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[(1) -67dBm/20MHz; (2) -80dBm/20MHz] [Open for discussion]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441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Throughput Tests: target operating point (current proposals)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SNR/SINR/SIR levels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SINR=15dB (R4-168545)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SNR=16dB (R4-167653)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SIR=15dB (R4-165830) 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SIR=0dB (R4-167941)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SINR = 0dB(R4-168405)</a:t>
            </a:r>
          </a:p>
          <a:p>
            <a:r>
              <a:rPr lang="en-US" dirty="0">
                <a:highlight>
                  <a:srgbClr val="FFFF00"/>
                </a:highlight>
              </a:rPr>
              <a:t>Proposals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FFFF00"/>
                </a:highlight>
              </a:rPr>
              <a:t>How many values to be selected are FFS.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FFFF00"/>
                </a:highlight>
              </a:rPr>
              <a:t>Exact value is also FFS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FFFF00"/>
                </a:highlight>
              </a:rPr>
              <a:t>SIR should be connected to RX signal levels between the AP and LAA BS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762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Throughput Tests: pass fail criteria (current proposals)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Pass fail criteria</a:t>
            </a:r>
          </a:p>
          <a:p>
            <a:pPr lvl="1"/>
            <a:r>
              <a:rPr lang="en-US" dirty="0"/>
              <a:t>Median of recorded throughput CDF (R4-168545)</a:t>
            </a:r>
          </a:p>
          <a:p>
            <a:pPr lvl="1"/>
            <a:r>
              <a:rPr lang="en-US" dirty="0"/>
              <a:t>Mean of the recorded throughput CDF (R4-165830)  </a:t>
            </a:r>
          </a:p>
          <a:p>
            <a:pPr lvl="1"/>
            <a:r>
              <a:rPr lang="en-US" dirty="0"/>
              <a:t>Normalized best effort throughput and at </a:t>
            </a:r>
            <a:r>
              <a:rPr lang="sv-SE" dirty="0"/>
              <a:t>{25%ile, 50%ile</a:t>
            </a:r>
            <a:r>
              <a:rPr lang="sv-SE"/>
              <a:t>, 75%ile} </a:t>
            </a:r>
            <a:r>
              <a:rPr lang="en-US" dirty="0"/>
              <a:t>(R4-167941)</a:t>
            </a:r>
          </a:p>
          <a:p>
            <a:pPr lvl="1"/>
            <a:r>
              <a:rPr lang="en-US" dirty="0"/>
              <a:t>Mean of the recorded throughput CDF (R4-168405)</a:t>
            </a:r>
          </a:p>
          <a:p>
            <a:pPr lvl="1"/>
            <a:endParaRPr lang="en-US" dirty="0"/>
          </a:p>
          <a:p>
            <a:r>
              <a:rPr lang="en-US" dirty="0"/>
              <a:t>Only one pass/fail criteria is considered</a:t>
            </a:r>
          </a:p>
          <a:p>
            <a:pPr lvl="1"/>
            <a:r>
              <a:rPr lang="en-US" dirty="0"/>
              <a:t>Median with 10% Accuracy for pass/fail criteria</a:t>
            </a:r>
          </a:p>
        </p:txBody>
      </p:sp>
    </p:spTree>
    <p:extLst>
      <p:ext uri="{BB962C8B-B14F-4D97-AF65-F5344CB8AC3E}">
        <p14:creationId xmlns:p14="http://schemas.microsoft.com/office/powerpoint/2010/main" val="378093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Outage 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58924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Similar to throughput test</a:t>
            </a:r>
          </a:p>
          <a:p>
            <a:pPr lvl="1"/>
            <a:r>
              <a:rPr lang="en-US" dirty="0"/>
              <a:t>Test setup</a:t>
            </a:r>
          </a:p>
          <a:p>
            <a:pPr lvl="1"/>
            <a:r>
              <a:rPr lang="en-US" dirty="0"/>
              <a:t>Choice of devices</a:t>
            </a:r>
          </a:p>
          <a:p>
            <a:pPr lvl="1"/>
            <a:r>
              <a:rPr lang="en-US" dirty="0"/>
              <a:t>RX levels</a:t>
            </a:r>
          </a:p>
          <a:p>
            <a:pPr lvl="1"/>
            <a:r>
              <a:rPr lang="en-US" dirty="0"/>
              <a:t>Operating point</a:t>
            </a:r>
          </a:p>
          <a:p>
            <a:pPr lvl="1"/>
            <a:endParaRPr lang="en-US" dirty="0"/>
          </a:p>
          <a:p>
            <a:r>
              <a:rPr lang="en-US" dirty="0"/>
              <a:t>Traffic cases</a:t>
            </a:r>
          </a:p>
          <a:p>
            <a:pPr lvl="1"/>
            <a:r>
              <a:rPr lang="en-US" dirty="0"/>
              <a:t>VoIP traffic in both links</a:t>
            </a:r>
          </a:p>
          <a:p>
            <a:pPr lvl="1"/>
            <a:endParaRPr lang="en-US" dirty="0"/>
          </a:p>
          <a:p>
            <a:r>
              <a:rPr lang="en-US" dirty="0"/>
              <a:t>Pass/fail criteria:</a:t>
            </a:r>
          </a:p>
          <a:p>
            <a:pPr lvl="1"/>
            <a:r>
              <a:rPr lang="en-US" dirty="0"/>
              <a:t>MOS criteria: detail are FFS</a:t>
            </a:r>
          </a:p>
        </p:txBody>
      </p:sp>
    </p:spTree>
    <p:extLst>
      <p:ext uri="{BB962C8B-B14F-4D97-AF65-F5344CB8AC3E}">
        <p14:creationId xmlns:p14="http://schemas.microsoft.com/office/powerpoint/2010/main" val="3991588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16772</TotalTime>
  <Words>587</Words>
  <Application>Microsoft Office PowerPoint</Application>
  <PresentationFormat>On-screen Show (4:3)</PresentationFormat>
  <Paragraphs>111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SimSun</vt:lpstr>
      <vt:lpstr>SimSun</vt:lpstr>
      <vt:lpstr>Arial</vt:lpstr>
      <vt:lpstr>Calibri</vt:lpstr>
      <vt:lpstr>Times New Roman</vt:lpstr>
      <vt:lpstr>Wingdings</vt:lpstr>
      <vt:lpstr>Office 主题</vt:lpstr>
      <vt:lpstr>Way forward on remaining issues for Rel-13 multi-node testing</vt:lpstr>
      <vt:lpstr>Test scenario</vt:lpstr>
      <vt:lpstr>Test Scenario (Under discussion)</vt:lpstr>
      <vt:lpstr>Device parameter settings (Agreed)</vt:lpstr>
      <vt:lpstr>Throughput Tests: Rx levels  (current proposals)</vt:lpstr>
      <vt:lpstr>Throughput Tests: target operating point (current proposals)</vt:lpstr>
      <vt:lpstr>Throughput Tests: pass fail criteria (current proposals)</vt:lpstr>
      <vt:lpstr>Outage test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vgheorgh@qti.qualcomm.com</dc:creator>
  <cp:keywords>CTPClassification=CTP_PUBLIC:VisualMarkings=</cp:keywords>
  <cp:lastModifiedBy>Imadur Rahman</cp:lastModifiedBy>
  <cp:revision>428</cp:revision>
  <dcterms:created xsi:type="dcterms:W3CDTF">2016-04-12T20:58:18Z</dcterms:created>
  <dcterms:modified xsi:type="dcterms:W3CDTF">2016-11-19T00:31:34Z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(3)kxazvPcNayzRb8MUY0EpLW6BQlB+vop3XPpB6J3yf86nTyKsEoSOXZDl3mJpiESjVTrUfzHi
14pToDkBdI3aAatL9UXechABScVviYGcZvk+ZyGDVDHfFjf7Zt/3ei1lhXHVtIgLBPp+ihx5
gKjdP2gDK0+a36PeUjmoMgAujumAZgTvYhsN0ksxHGJLnvQKqY6STQwuOqXTToB9dYV2Auil
G/D9QWG0yCTPv4uqCO</vt:lpwstr>
  </property>
  <property fmtid="{D5CDD505-2E9C-101B-9397-08002B2CF9AE}" pid="3" name="_2015_ms_pID_7253431">
    <vt:lpwstr>EKS7An8Emlbw3DBZkqFlGq/giqdpmdLKkNPXlbSzhHh5GI7QD2Fj5I
jl3iNaXVACGVYd/2UrmrkI5KXsBDcQLU7EiRqzaJrHX+5iBc1eckI2phaA8sFSyewY7/ElP9
7GFp5JbCvqqT5M/6BkqNvwnbtz5Z9H4MS2ZGBFq+Abn/70Z+Vqer+RujS3fu9mOhgbOB06wL
OiIkmQJsxQY3iicDsOXvWO788HBo6Z530t0R</vt:lpwstr>
  </property>
  <property fmtid="{D5CDD505-2E9C-101B-9397-08002B2CF9AE}" pid="4" name="_2015_ms_pID_7253432">
    <vt:lpwstr>u3oJM/cg43kHDcMrp8tiUH7p7kUsmvEhBPz6
7Fn+H1Jje42/Eud4fgfdxs6NfNt5sw==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349b3fce-f945-4121-b463-009aafb31443</vt:lpwstr>
  </property>
  <property fmtid="{D5CDD505-2E9C-101B-9397-08002B2CF9AE}" pid="10" name="CTP_TimeStamp">
    <vt:lpwstr>2016-08-24 16:27:19Z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_NewReviewCycle">
    <vt:lpwstr/>
  </property>
</Properties>
</file>