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6" r:id="rId3"/>
    <p:sldId id="287" r:id="rId4"/>
    <p:sldId id="285" r:id="rId5"/>
    <p:sldId id="277" r:id="rId6"/>
    <p:sldId id="284" r:id="rId7"/>
    <p:sldId id="273" r:id="rId8"/>
    <p:sldId id="274" r:id="rId9"/>
    <p:sldId id="275" r:id="rId10"/>
    <p:sldId id="276" r:id="rId1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05" autoAdjust="0"/>
    <p:restoredTop sz="94280" autoAdjust="0"/>
  </p:normalViewPr>
  <p:slideViewPr>
    <p:cSldViewPr>
      <p:cViewPr varScale="1">
        <p:scale>
          <a:sx n="59" d="100"/>
          <a:sy n="59" d="100"/>
        </p:scale>
        <p:origin x="8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97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635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683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80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Ad hoc minutes: </a:t>
            </a:r>
            <a:br>
              <a:rPr lang="en-US" altLang="zh-CN" sz="4000" b="1" dirty="0"/>
            </a:br>
            <a:r>
              <a:rPr lang="en-US" altLang="zh-CN" sz="4000" b="1" dirty="0"/>
              <a:t>Rel-13 LAA co-existence testing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1752600"/>
          </a:xfrm>
        </p:spPr>
        <p:txBody>
          <a:bodyPr/>
          <a:lstStyle/>
          <a:p>
            <a:pPr eaLnBrk="1" hangingPunct="1"/>
            <a:r>
              <a:rPr lang="sv-SE" altLang="zh-CN" dirty="0">
                <a:solidFill>
                  <a:schemeClr val="tx1"/>
                </a:solidFill>
              </a:rPr>
              <a:t>Source: Ericsson</a:t>
            </a:r>
          </a:p>
          <a:p>
            <a:pPr eaLnBrk="1" hangingPunct="1"/>
            <a:r>
              <a:rPr lang="sv-SE" altLang="zh-CN" dirty="0">
                <a:solidFill>
                  <a:schemeClr val="tx1"/>
                </a:solidFill>
              </a:rPr>
              <a:t>Agenda item:  7.1.1</a:t>
            </a:r>
          </a:p>
          <a:p>
            <a:pPr eaLnBrk="1" hangingPunct="1"/>
            <a:r>
              <a:rPr lang="sv-SE" altLang="zh-CN" dirty="0">
                <a:solidFill>
                  <a:schemeClr val="tx1"/>
                </a:solidFill>
              </a:rPr>
              <a:t>For: </a:t>
            </a:r>
            <a:r>
              <a:rPr lang="sv-SE" altLang="zh-CN" dirty="0" err="1">
                <a:solidFill>
                  <a:schemeClr val="tx1"/>
                </a:solidFill>
              </a:rPr>
              <a:t>Approval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40481" y="332656"/>
            <a:ext cx="87137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#81	                                                                    R4-1610947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Reno, NV, USA, 14-18 November, 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Outage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Similar to throughput test</a:t>
            </a:r>
          </a:p>
          <a:p>
            <a:pPr lvl="1"/>
            <a:r>
              <a:rPr lang="en-US" dirty="0"/>
              <a:t>Test setup</a:t>
            </a:r>
          </a:p>
          <a:p>
            <a:pPr lvl="1"/>
            <a:r>
              <a:rPr lang="en-US" dirty="0"/>
              <a:t>Choice of devices</a:t>
            </a:r>
          </a:p>
          <a:p>
            <a:pPr lvl="1"/>
            <a:r>
              <a:rPr lang="en-US" dirty="0"/>
              <a:t>RX levels</a:t>
            </a:r>
          </a:p>
          <a:p>
            <a:pPr lvl="1"/>
            <a:r>
              <a:rPr lang="en-US" dirty="0"/>
              <a:t>Operating point</a:t>
            </a:r>
          </a:p>
          <a:p>
            <a:pPr lvl="1"/>
            <a:endParaRPr lang="en-US" dirty="0"/>
          </a:p>
          <a:p>
            <a:r>
              <a:rPr lang="en-US" dirty="0"/>
              <a:t>Traffic cases</a:t>
            </a:r>
          </a:p>
          <a:p>
            <a:pPr lvl="1"/>
            <a:r>
              <a:rPr lang="en-US" dirty="0"/>
              <a:t>VoIP traffic in both links</a:t>
            </a:r>
          </a:p>
          <a:p>
            <a:pPr lvl="1"/>
            <a:endParaRPr lang="en-US" dirty="0"/>
          </a:p>
          <a:p>
            <a:r>
              <a:rPr lang="en-US" dirty="0"/>
              <a:t>Pass/fail criteria:</a:t>
            </a:r>
          </a:p>
          <a:p>
            <a:pPr lvl="1"/>
            <a:r>
              <a:rPr lang="en-US" dirty="0"/>
              <a:t>MOS criteria: detail are FFS</a:t>
            </a:r>
          </a:p>
        </p:txBody>
      </p:sp>
    </p:spTree>
    <p:extLst>
      <p:ext uri="{BB962C8B-B14F-4D97-AF65-F5344CB8AC3E}">
        <p14:creationId xmlns:p14="http://schemas.microsoft.com/office/powerpoint/2010/main" val="3991588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Agenda and attendance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Test scenario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Device parameter settings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Throughput Tests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/>
              <a:t>Rx levels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/>
              <a:t>Target operating point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/>
              <a:t>Pass-fail criteria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Outage test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AOB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555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Attendance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800" dirty="0"/>
              <a:t>The AH was held Thursday evening 20.00-21.00</a:t>
            </a:r>
          </a:p>
          <a:p>
            <a:r>
              <a:rPr lang="en-US" sz="2800" dirty="0"/>
              <a:t>The following companies attended the AH:</a:t>
            </a:r>
            <a:br>
              <a:rPr lang="en-US" sz="2800" dirty="0"/>
            </a:br>
            <a:r>
              <a:rPr lang="en-US" sz="2800" dirty="0"/>
              <a:t>Ericsson, Nokia, Broadcom, FCC, </a:t>
            </a:r>
            <a:r>
              <a:rPr lang="en-US" sz="2800" dirty="0" err="1"/>
              <a:t>Cablelabs</a:t>
            </a:r>
            <a:r>
              <a:rPr lang="en-US" sz="2800" dirty="0"/>
              <a:t>, Anritsu, Marvell, WiFi Alliance, </a:t>
            </a:r>
            <a:r>
              <a:rPr lang="en-US" sz="2800" dirty="0" err="1"/>
              <a:t>T-mobile</a:t>
            </a:r>
            <a:r>
              <a:rPr lang="en-US" sz="2800" dirty="0"/>
              <a:t>, Verizon, CHTTL,</a:t>
            </a:r>
          </a:p>
          <a:p>
            <a:endParaRPr lang="en-US" sz="2800" dirty="0"/>
          </a:p>
          <a:p>
            <a:pPr marL="0" indent="0" algn="ctr">
              <a:buNone/>
            </a:pPr>
            <a:r>
              <a:rPr lang="en-US" sz="4000" dirty="0"/>
              <a:t>Agreements</a:t>
            </a:r>
          </a:p>
          <a:p>
            <a:r>
              <a:rPr lang="en-US" sz="2800" dirty="0"/>
              <a:t>The text marked </a:t>
            </a:r>
            <a:r>
              <a:rPr lang="en-US" sz="2800" dirty="0">
                <a:highlight>
                  <a:srgbClr val="00FF00"/>
                </a:highlight>
              </a:rPr>
              <a:t>green</a:t>
            </a:r>
            <a:r>
              <a:rPr lang="en-US" sz="2800" dirty="0"/>
              <a:t> in the minutes are agreed outputs from the Ad Hoc meeting</a:t>
            </a:r>
          </a:p>
        </p:txBody>
      </p:sp>
    </p:spTree>
    <p:extLst>
      <p:ext uri="{BB962C8B-B14F-4D97-AF65-F5344CB8AC3E}">
        <p14:creationId xmlns:p14="http://schemas.microsoft.com/office/powerpoint/2010/main" val="3562797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Aggressor traffic type best effort vs victim traffic best effort</a:t>
            </a:r>
          </a:p>
          <a:p>
            <a:r>
              <a:rPr lang="en-US" dirty="0"/>
              <a:t>Aggressor traffic type best effort vs victim traffic VoIP</a:t>
            </a:r>
          </a:p>
          <a:p>
            <a:r>
              <a:rPr lang="en-US" dirty="0"/>
              <a:t>For best effort, UDP traffic [full buffer/finite traffic] in DL in both aggressor and victim link</a:t>
            </a:r>
          </a:p>
          <a:p>
            <a:r>
              <a:rPr lang="en-US" dirty="0"/>
              <a:t>For VoIP, the traffic will be bidirectional.</a:t>
            </a:r>
          </a:p>
          <a:p>
            <a:r>
              <a:rPr lang="en-US" dirty="0"/>
              <a:t>&lt;No agreement&gt;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774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576" y="4678412"/>
            <a:ext cx="8403568" cy="2179588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highlight>
                  <a:srgbClr val="00FF00"/>
                </a:highlight>
              </a:rPr>
              <a:t>The purpose of the test when </a:t>
            </a:r>
            <a:r>
              <a:rPr lang="en-US" dirty="0" err="1">
                <a:highlight>
                  <a:srgbClr val="00FF00"/>
                </a:highlight>
              </a:rPr>
              <a:t>WiFi</a:t>
            </a:r>
            <a:r>
              <a:rPr lang="en-US" dirty="0">
                <a:highlight>
                  <a:srgbClr val="00FF00"/>
                </a:highlight>
              </a:rPr>
              <a:t> is the aggressor is to help 3GPP to validate LAA and enhancement of system performance; there will be no pass/fail criterial for </a:t>
            </a:r>
            <a:r>
              <a:rPr lang="en-US" dirty="0" err="1">
                <a:highlight>
                  <a:srgbClr val="00FF00"/>
                </a:highlight>
              </a:rPr>
              <a:t>WiFi</a:t>
            </a:r>
            <a:r>
              <a:rPr lang="en-US" dirty="0">
                <a:highlight>
                  <a:srgbClr val="00FF00"/>
                </a:highlight>
              </a:rPr>
              <a:t> (AGREED)</a:t>
            </a:r>
          </a:p>
          <a:p>
            <a:r>
              <a:rPr lang="en-US" dirty="0">
                <a:highlight>
                  <a:srgbClr val="00FF00"/>
                </a:highlight>
              </a:rPr>
              <a:t>The above bullet is valid for existing WiFi systems only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522273"/>
              </p:ext>
            </p:extLst>
          </p:nvPr>
        </p:nvGraphicFramePr>
        <p:xfrm>
          <a:off x="611560" y="1628800"/>
          <a:ext cx="8229600" cy="2838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0226">
                  <a:extLst>
                    <a:ext uri="{9D8B030D-6E8A-4147-A177-3AD203B41FA5}">
                      <a16:colId xmlns:a16="http://schemas.microsoft.com/office/drawing/2014/main" val="851482177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1205702474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1047480501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274736971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4019491756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1885034505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356099470"/>
                    </a:ext>
                  </a:extLst>
                </a:gridCol>
                <a:gridCol w="1158018">
                  <a:extLst>
                    <a:ext uri="{9D8B030D-6E8A-4147-A177-3AD203B41FA5}">
                      <a16:colId xmlns:a16="http://schemas.microsoft.com/office/drawing/2014/main" val="1727360758"/>
                    </a:ext>
                  </a:extLst>
                </a:gridCol>
              </a:tblGrid>
              <a:tr h="249714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Scenario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Victim system</a:t>
                      </a:r>
                      <a:endParaRPr lang="sv-SE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Aggressor system</a:t>
                      </a:r>
                      <a:endParaRPr lang="sv-SE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Traffic Type for both victim and aggressor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336692209"/>
                  </a:ext>
                </a:extLst>
              </a:tr>
              <a:tr h="455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Victim device to be tested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Companion victim device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Aggressor device in baseline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Companion aggressor device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Aggressor device to be tested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Companion aggressor device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117295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LAA BS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LAA UE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Best effort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31196372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2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LAA UE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Voice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272868309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3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Wi-Fi STA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Best effort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65614470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4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Wi-Fi STA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Voice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879438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605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parameter settings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highlight>
                  <a:srgbClr val="00FF00"/>
                </a:highlight>
              </a:rPr>
              <a:t>The tests shall ensure repeatability and representative operational behavior. </a:t>
            </a:r>
          </a:p>
          <a:p>
            <a:r>
              <a:rPr lang="en-US" dirty="0">
                <a:highlight>
                  <a:srgbClr val="00FF00"/>
                </a:highlight>
              </a:rPr>
              <a:t>The starting point of the configuration of both 802.11 and LAA equipment shall be based on the default settings.</a:t>
            </a:r>
          </a:p>
          <a:p>
            <a:r>
              <a:rPr lang="en-US" dirty="0">
                <a:highlight>
                  <a:srgbClr val="00FF00"/>
                </a:highlight>
              </a:rPr>
              <a:t>In order to achieve the test objectives of repeatability and representative operational behavior, modifications to the default settings might or might not be needed</a:t>
            </a:r>
          </a:p>
          <a:p>
            <a:r>
              <a:rPr lang="en-US" dirty="0">
                <a:highlight>
                  <a:srgbClr val="00FF00"/>
                </a:highlight>
              </a:rPr>
              <a:t>The above modifications, if needed, are FFS</a:t>
            </a:r>
          </a:p>
          <a:p>
            <a:r>
              <a:rPr lang="en-US" dirty="0">
                <a:highlight>
                  <a:srgbClr val="00FF00"/>
                </a:highlight>
              </a:rPr>
              <a:t>Modifications compared to the defaults settings, if any, shall be documented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91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Throughput Tests: Rx levels</a:t>
            </a:r>
            <a:br>
              <a:rPr lang="en-US" dirty="0"/>
            </a:br>
            <a:r>
              <a:rPr lang="en-US" dirty="0"/>
              <a:t> (current proposals)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Proposed RX levels in </a:t>
            </a:r>
            <a:r>
              <a:rPr lang="en-US" dirty="0" err="1"/>
              <a:t>dBm</a:t>
            </a:r>
            <a:endParaRPr lang="en-US" dirty="0"/>
          </a:p>
          <a:p>
            <a:pPr lvl="1"/>
            <a:r>
              <a:rPr lang="en-US" dirty="0"/>
              <a:t>-72+∆1 and -82-∆2 (R4-168545)</a:t>
            </a:r>
          </a:p>
          <a:p>
            <a:pPr lvl="1"/>
            <a:r>
              <a:rPr lang="en-US" dirty="0"/>
              <a:t>-62+∆ and -82-∆ (R4-167653)</a:t>
            </a:r>
          </a:p>
          <a:p>
            <a:pPr lvl="1"/>
            <a:r>
              <a:rPr lang="en-US" dirty="0"/>
              <a:t>-62 ±∆ and -82 ±∆ (R4-165830)  </a:t>
            </a:r>
          </a:p>
          <a:p>
            <a:pPr lvl="1"/>
            <a:r>
              <a:rPr lang="en-US" dirty="0"/>
              <a:t>-62 and -82 (R4-168405) </a:t>
            </a:r>
          </a:p>
          <a:p>
            <a:pPr lvl="1"/>
            <a:r>
              <a:rPr lang="sv-SE" dirty="0"/>
              <a:t>-57dBm, -67dBm, -77dBm, -82dBm</a:t>
            </a:r>
            <a:r>
              <a:rPr lang="en-US" dirty="0"/>
              <a:t>(R4-167941)</a:t>
            </a:r>
          </a:p>
          <a:p>
            <a:r>
              <a:rPr lang="en-US" dirty="0">
                <a:solidFill>
                  <a:srgbClr val="FF0000"/>
                </a:solidFill>
              </a:rPr>
              <a:t>Agreement in red color:</a:t>
            </a:r>
          </a:p>
          <a:p>
            <a:pPr lvl="1"/>
            <a:r>
              <a:rPr lang="en-US" dirty="0">
                <a:solidFill>
                  <a:srgbClr val="FF0000"/>
                </a:solidFill>
                <a:highlight>
                  <a:srgbClr val="00FF00"/>
                </a:highlight>
              </a:rPr>
              <a:t>Only two levels, one below and one above LAA ED threshold  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[(1) -67dBm/20MHz; (2) -80dBm/20MHz]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441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Throughput Tests: target operating point (current proposals)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SNR/SINR/SIR levels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SINR=15dB (R4-168545)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SNR=16dB (R4-167653)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SIR=15dB (R4-165830) 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SIR=0dB (R4-167941)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SINR = 0dB(R4-168405)</a:t>
            </a:r>
          </a:p>
          <a:p>
            <a:r>
              <a:rPr lang="en-US" dirty="0">
                <a:solidFill>
                  <a:srgbClr val="FF0000"/>
                </a:solidFill>
              </a:rPr>
              <a:t>Options for SIR (in red color)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0000"/>
                </a:solidFill>
              </a:rPr>
              <a:t>15dB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0000"/>
                </a:solidFill>
              </a:rPr>
              <a:t>0dB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0000"/>
                </a:solidFill>
              </a:rPr>
              <a:t>0dB and 15dB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0000"/>
                </a:solidFill>
              </a:rPr>
              <a:t>20 dB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0000"/>
                </a:solidFill>
              </a:rPr>
              <a:t>One value within the range of [0,15]dB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0000"/>
                </a:solidFill>
              </a:rPr>
              <a:t>One value within the range of [0,20]dB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0000"/>
                </a:solidFill>
              </a:rPr>
              <a:t>Scan the entire interval with [-10,+10]dB range with [1dB] step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762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Throughput Tests: pass fail criteria (current proposals)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Pass fail criteria</a:t>
            </a:r>
          </a:p>
          <a:p>
            <a:pPr lvl="1"/>
            <a:r>
              <a:rPr lang="en-US" dirty="0"/>
              <a:t>Median of recorded throughput CDF (R4-168545)</a:t>
            </a:r>
          </a:p>
          <a:p>
            <a:pPr lvl="1"/>
            <a:r>
              <a:rPr lang="en-US" dirty="0"/>
              <a:t>Mean of the recorded throughput CDF (R4-165830)  </a:t>
            </a:r>
          </a:p>
          <a:p>
            <a:pPr lvl="1"/>
            <a:r>
              <a:rPr lang="en-US" dirty="0"/>
              <a:t>Normalized best effort throughput and at </a:t>
            </a:r>
            <a:r>
              <a:rPr lang="sv-SE" dirty="0"/>
              <a:t>{25%ile, 50%ile</a:t>
            </a:r>
            <a:r>
              <a:rPr lang="sv-SE"/>
              <a:t>, 75%ile} </a:t>
            </a:r>
            <a:r>
              <a:rPr lang="en-US" dirty="0"/>
              <a:t>(R4-167941)</a:t>
            </a:r>
          </a:p>
          <a:p>
            <a:pPr lvl="1"/>
            <a:r>
              <a:rPr lang="en-US" dirty="0"/>
              <a:t>Mean of the recorded throughput CDF (R4-168405)</a:t>
            </a:r>
          </a:p>
          <a:p>
            <a:pPr lvl="1"/>
            <a:endParaRPr lang="en-US" dirty="0"/>
          </a:p>
          <a:p>
            <a:r>
              <a:rPr lang="en-US" dirty="0"/>
              <a:t>Only one pass/fail criteria is considered</a:t>
            </a:r>
          </a:p>
          <a:p>
            <a:pPr lvl="1"/>
            <a:r>
              <a:rPr lang="en-US" dirty="0"/>
              <a:t>Median with 10% Accuracy for pass/fail criteria</a:t>
            </a:r>
          </a:p>
        </p:txBody>
      </p:sp>
    </p:spTree>
    <p:extLst>
      <p:ext uri="{BB962C8B-B14F-4D97-AF65-F5344CB8AC3E}">
        <p14:creationId xmlns:p14="http://schemas.microsoft.com/office/powerpoint/2010/main" val="378093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16756</TotalTime>
  <Words>606</Words>
  <Application>Microsoft Office PowerPoint</Application>
  <PresentationFormat>On-screen Show (4:3)</PresentationFormat>
  <Paragraphs>130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SimSun</vt:lpstr>
      <vt:lpstr>SimSun</vt:lpstr>
      <vt:lpstr>Arial</vt:lpstr>
      <vt:lpstr>Calibri</vt:lpstr>
      <vt:lpstr>Times New Roman</vt:lpstr>
      <vt:lpstr>Wingdings</vt:lpstr>
      <vt:lpstr>Office 主题</vt:lpstr>
      <vt:lpstr>Ad hoc minutes:  Rel-13 LAA co-existence testing</vt:lpstr>
      <vt:lpstr>Agenda</vt:lpstr>
      <vt:lpstr>Attendance</vt:lpstr>
      <vt:lpstr>Test scenario</vt:lpstr>
      <vt:lpstr>Test Scenario</vt:lpstr>
      <vt:lpstr>Device parameter settings</vt:lpstr>
      <vt:lpstr>Throughput Tests: Rx levels  (current proposals)</vt:lpstr>
      <vt:lpstr>Throughput Tests: target operating point (current proposals)</vt:lpstr>
      <vt:lpstr>Throughput Tests: pass fail criteria (current proposals)</vt:lpstr>
      <vt:lpstr>Outage 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vgheorgh@qti.qualcomm.com</dc:creator>
  <cp:keywords>CTPClassification=CTP_PUBLIC:VisualMarkings=</cp:keywords>
  <cp:lastModifiedBy>Johan Sköld</cp:lastModifiedBy>
  <cp:revision>421</cp:revision>
  <dcterms:created xsi:type="dcterms:W3CDTF">2016-04-12T20:58:18Z</dcterms:created>
  <dcterms:modified xsi:type="dcterms:W3CDTF">2016-11-18T16:56:34Z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349b3fce-f945-4121-b463-009aafb31443</vt:lpwstr>
  </property>
  <property fmtid="{D5CDD505-2E9C-101B-9397-08002B2CF9AE}" pid="10" name="CTP_TimeStamp">
    <vt:lpwstr>2016-08-24 16:27:19Z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_NewReviewCycle">
    <vt:lpwstr/>
  </property>
</Properties>
</file>