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5" r:id="rId6"/>
    <p:sldId id="266" r:id="rId7"/>
    <p:sldId id="263" r:id="rId8"/>
    <p:sldId id="267" r:id="rId9"/>
    <p:sldId id="264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501" autoAdjust="0"/>
    <p:restoredTop sz="89424" autoAdjust="0"/>
  </p:normalViewPr>
  <p:slideViewPr>
    <p:cSldViewPr snapToGrid="0">
      <p:cViewPr varScale="1">
        <p:scale>
          <a:sx n="48" d="100"/>
          <a:sy n="48" d="100"/>
        </p:scale>
        <p:origin x="43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46A36E-A687-495F-9F8D-E6FB46541C06}" type="datetimeFigureOut">
              <a:rPr kumimoji="1" lang="ja-JP" altLang="en-US" smtClean="0"/>
              <a:t>2016/11/18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6DF9FE-35F8-4461-8DBE-E0CD6F34C66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0125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DF9FE-35F8-4461-8DBE-E0CD6F34C66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0415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DF9FE-35F8-4461-8DBE-E0CD6F34C66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4503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783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337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32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634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753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1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8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45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44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5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09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472167-DBB3-4123-B87F-7ED1189196F3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6AE57-5B01-49B3-8C1E-F5C1DE5885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886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WF for UE RF Aspects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Qualcomm, Huawei, Sumitomo, Mediatek, R&amp;S, Skyworks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72835" y="446809"/>
            <a:ext cx="11003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meeting #81 </a:t>
            </a:r>
            <a:r>
              <a:rPr lang="en-US" b="1" i="1" dirty="0"/>
              <a:t> 	</a:t>
            </a:r>
            <a:r>
              <a:rPr lang="en-US" b="1" i="1" dirty="0" smtClean="0"/>
              <a:t>						</a:t>
            </a:r>
            <a:r>
              <a:rPr lang="en-US" b="1" i="1" dirty="0" smtClean="0"/>
              <a:t>R4-1610925</a:t>
            </a:r>
            <a:endParaRPr lang="en-US" dirty="0" smtClean="0"/>
          </a:p>
          <a:p>
            <a:r>
              <a:rPr lang="en-US" b="1" dirty="0" smtClean="0"/>
              <a:t>Reno, Nevada, US, 14 – 18 November,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3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88672"/>
            <a:ext cx="10515600" cy="1325563"/>
          </a:xfrm>
        </p:spPr>
        <p:txBody>
          <a:bodyPr/>
          <a:lstStyle/>
          <a:p>
            <a:r>
              <a:rPr lang="fi-FI" dirty="0" smtClean="0"/>
              <a:t>Other OTA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58" y="859705"/>
            <a:ext cx="11530884" cy="4351338"/>
          </a:xfrm>
        </p:spPr>
        <p:txBody>
          <a:bodyPr>
            <a:noAutofit/>
          </a:bodyPr>
          <a:lstStyle/>
          <a:p>
            <a:r>
              <a:rPr lang="en-GB" sz="2000" dirty="0" smtClean="0"/>
              <a:t>Reference</a:t>
            </a:r>
          </a:p>
          <a:p>
            <a:pPr lvl="1"/>
            <a:r>
              <a:rPr lang="en-GB" sz="1800" dirty="0" smtClean="0"/>
              <a:t>R4-1609868, Metric on UE RF Tx requirements in mmWave, NTT DOCOMO, INC.</a:t>
            </a:r>
          </a:p>
          <a:p>
            <a:pPr hangingPunct="0"/>
            <a:r>
              <a:rPr lang="en-GB" sz="2000" dirty="0"/>
              <a:t>All conventional (conductive) requirements should be specified as OTA requirements in mmWave for NR.</a:t>
            </a:r>
            <a:endParaRPr lang="en-US" sz="2000" dirty="0"/>
          </a:p>
          <a:p>
            <a:pPr hangingPunct="0"/>
            <a:r>
              <a:rPr lang="en-GB" sz="2000" dirty="0"/>
              <a:t>Below requirements in mmWave should be specified in at least for peak beam direction.</a:t>
            </a:r>
            <a:endParaRPr lang="en-US" sz="2000" dirty="0"/>
          </a:p>
          <a:p>
            <a:pPr lvl="1" hangingPunct="0"/>
            <a:r>
              <a:rPr lang="en-GB" sz="1800" dirty="0" err="1"/>
              <a:t>Tx</a:t>
            </a:r>
            <a:r>
              <a:rPr lang="en-GB" sz="1800" dirty="0"/>
              <a:t> maximum output power (already agreed)</a:t>
            </a:r>
            <a:endParaRPr lang="en-US" sz="1800" dirty="0"/>
          </a:p>
          <a:p>
            <a:pPr lvl="1" hangingPunct="0"/>
            <a:r>
              <a:rPr lang="en-GB" sz="1800" dirty="0"/>
              <a:t>PCMAX</a:t>
            </a:r>
            <a:endParaRPr lang="en-US" sz="1800" dirty="0"/>
          </a:p>
          <a:p>
            <a:pPr lvl="1" hangingPunct="0"/>
            <a:r>
              <a:rPr lang="en-GB" sz="1800" dirty="0"/>
              <a:t>Minimum output power</a:t>
            </a:r>
            <a:endParaRPr lang="en-US" sz="1800" dirty="0"/>
          </a:p>
          <a:p>
            <a:pPr lvl="1" hangingPunct="0"/>
            <a:r>
              <a:rPr lang="en-GB" sz="1800" dirty="0"/>
              <a:t>ON/OFF </a:t>
            </a:r>
            <a:r>
              <a:rPr lang="en-GB" sz="1800" dirty="0" smtClean="0"/>
              <a:t>mask</a:t>
            </a:r>
            <a:endParaRPr lang="en-GB" sz="1800" dirty="0"/>
          </a:p>
          <a:p>
            <a:pPr lvl="2" hangingPunct="0"/>
            <a:r>
              <a:rPr lang="en-US" sz="1400" dirty="0" smtClean="0"/>
              <a:t>Study if BF could impact the result during OFF period</a:t>
            </a:r>
            <a:endParaRPr lang="en-US" sz="1400" dirty="0"/>
          </a:p>
          <a:p>
            <a:pPr lvl="1" hangingPunct="0"/>
            <a:r>
              <a:rPr lang="en-GB" sz="1800" dirty="0"/>
              <a:t>Power control</a:t>
            </a:r>
            <a:endParaRPr lang="en-US" sz="1800" dirty="0"/>
          </a:p>
          <a:p>
            <a:pPr lvl="1" hangingPunct="0"/>
            <a:r>
              <a:rPr lang="en-GB" sz="1800" dirty="0"/>
              <a:t>Signal quality (Frequency error, EVM, Carrier leakage, In-band emissions</a:t>
            </a:r>
            <a:r>
              <a:rPr lang="en-GB" sz="1800" dirty="0" smtClean="0"/>
              <a:t>)</a:t>
            </a:r>
          </a:p>
          <a:p>
            <a:pPr lvl="1" hangingPunct="0"/>
            <a:r>
              <a:rPr lang="en-GB" sz="1800" dirty="0" smtClean="0"/>
              <a:t>Rx spurious emission</a:t>
            </a:r>
          </a:p>
          <a:p>
            <a:pPr lvl="1" hangingPunct="0"/>
            <a:r>
              <a:rPr lang="fi-FI" altLang="ja-JP" sz="1800" dirty="0" smtClean="0"/>
              <a:t>Maximum </a:t>
            </a:r>
            <a:r>
              <a:rPr lang="fi-FI" altLang="ja-JP" sz="1800" dirty="0"/>
              <a:t>input </a:t>
            </a:r>
            <a:r>
              <a:rPr lang="fi-FI" altLang="ja-JP" sz="1800" dirty="0" smtClean="0"/>
              <a:t>level</a:t>
            </a:r>
          </a:p>
          <a:p>
            <a:pPr lvl="2" hangingPunct="0"/>
            <a:r>
              <a:rPr lang="fi-FI" sz="1400" dirty="0"/>
              <a:t>Study how to feed high wanted signal power</a:t>
            </a:r>
            <a:endParaRPr lang="en-US" sz="1400" dirty="0"/>
          </a:p>
          <a:p>
            <a:r>
              <a:rPr lang="en-GB" altLang="ja-JP" sz="1800" dirty="0"/>
              <a:t>Below requirements in mmWave should be specified in at least for </a:t>
            </a:r>
            <a:r>
              <a:rPr lang="en-GB" altLang="ja-JP" sz="1800" dirty="0" smtClean="0"/>
              <a:t>TRP </a:t>
            </a:r>
            <a:r>
              <a:rPr lang="fi-FI" altLang="ja-JP" sz="1800" dirty="0"/>
              <a:t>with fixed BF </a:t>
            </a:r>
            <a:endParaRPr lang="en-GB" altLang="ja-JP" sz="1800" dirty="0" smtClean="0"/>
          </a:p>
          <a:p>
            <a:pPr lvl="1"/>
            <a:r>
              <a:rPr lang="en-GB" altLang="ja-JP" sz="1400" dirty="0" smtClean="0"/>
              <a:t>Occupied BW</a:t>
            </a:r>
          </a:p>
          <a:p>
            <a:pPr lvl="1"/>
            <a:r>
              <a:rPr lang="en-GB" altLang="ja-JP" sz="1400" dirty="0" smtClean="0"/>
              <a:t>Tx OFF power</a:t>
            </a:r>
          </a:p>
          <a:p>
            <a:pPr lvl="2"/>
            <a:r>
              <a:rPr lang="en-US" altLang="ja-JP" sz="1400" dirty="0"/>
              <a:t>Study if BF </a:t>
            </a:r>
            <a:r>
              <a:rPr lang="en-US" altLang="ja-JP" sz="1400" dirty="0" smtClean="0"/>
              <a:t>could </a:t>
            </a:r>
            <a:r>
              <a:rPr lang="en-US" altLang="ja-JP" sz="1400" dirty="0"/>
              <a:t>impact the result during OFF period</a:t>
            </a:r>
            <a:endParaRPr lang="en-GB" altLang="ja-JP" sz="1400" dirty="0"/>
          </a:p>
          <a:p>
            <a:pPr lvl="1"/>
            <a:r>
              <a:rPr lang="en-GB" sz="1400" dirty="0" smtClean="0"/>
              <a:t>Tx Intermodulation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4560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UE reference architecture</a:t>
            </a:r>
            <a:r>
              <a:rPr lang="fi-FI" dirty="0" smtClean="0">
                <a:solidFill>
                  <a:srgbClr val="FF0000"/>
                </a:solidFill>
              </a:rPr>
              <a:t> </a:t>
            </a:r>
            <a:r>
              <a:rPr lang="fi-FI" dirty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400" y="1477892"/>
            <a:ext cx="11633200" cy="5238792"/>
          </a:xfrm>
        </p:spPr>
        <p:txBody>
          <a:bodyPr>
            <a:noAutofit/>
          </a:bodyPr>
          <a:lstStyle/>
          <a:p>
            <a:r>
              <a:rPr lang="fi-FI" sz="1400" dirty="0" smtClean="0"/>
              <a:t>Background:</a:t>
            </a:r>
          </a:p>
          <a:p>
            <a:pPr lvl="1"/>
            <a:r>
              <a:rPr lang="en-GB" sz="1400" dirty="0" smtClean="0"/>
              <a:t>R4-1609590, UE reference architecture for NR, Ericsson, Sony</a:t>
            </a:r>
            <a:endParaRPr lang="fi-FI" sz="1400" dirty="0" smtClean="0"/>
          </a:p>
          <a:p>
            <a:pPr lvl="1"/>
            <a:r>
              <a:rPr lang="en-GB" sz="1400" dirty="0" smtClean="0"/>
              <a:t>R4-1609237, Discussion on UE to UE and in-device co-existence between </a:t>
            </a:r>
            <a:r>
              <a:rPr lang="en-GB" sz="1400" dirty="0" err="1" smtClean="0"/>
              <a:t>mmW</a:t>
            </a:r>
            <a:r>
              <a:rPr lang="en-GB" sz="1400" dirty="0" smtClean="0"/>
              <a:t> NR and sub-6GHz NR and LTE, Skyworks Solutions Inc.</a:t>
            </a:r>
            <a:endParaRPr lang="fi-FI" sz="1400" dirty="0" smtClean="0"/>
          </a:p>
          <a:p>
            <a:r>
              <a:rPr lang="en-GB" altLang="ja-JP" sz="1400" dirty="0" smtClean="0"/>
              <a:t>The purpose to identify </a:t>
            </a:r>
            <a:r>
              <a:rPr lang="en-GB" altLang="ja-JP" sz="1400" dirty="0"/>
              <a:t>possible reference architectures for mmWave </a:t>
            </a:r>
            <a:r>
              <a:rPr lang="en-GB" altLang="ja-JP" sz="1400" dirty="0" smtClean="0"/>
              <a:t> is to evaluate the followings, </a:t>
            </a:r>
            <a:endParaRPr lang="en-GB" sz="1400" dirty="0" smtClean="0"/>
          </a:p>
          <a:p>
            <a:pPr lvl="1"/>
            <a:r>
              <a:rPr lang="en-GB" sz="1400" dirty="0" smtClean="0"/>
              <a:t>Achievable EIRP, EIS,</a:t>
            </a:r>
            <a:r>
              <a:rPr lang="en-GB" altLang="ja-JP" sz="1400" dirty="0" smtClean="0"/>
              <a:t> </a:t>
            </a:r>
            <a:r>
              <a:rPr lang="en-GB" sz="1400" dirty="0" err="1" smtClean="0"/>
              <a:t>TRx</a:t>
            </a:r>
            <a:r>
              <a:rPr lang="en-GB" sz="1400" dirty="0" smtClean="0"/>
              <a:t> </a:t>
            </a:r>
            <a:r>
              <a:rPr lang="en-GB" sz="1400" dirty="0"/>
              <a:t>BW</a:t>
            </a:r>
            <a:r>
              <a:rPr lang="en-GB" sz="1400" dirty="0" smtClean="0"/>
              <a:t>, Modulation, Emission levels, other aspects</a:t>
            </a:r>
          </a:p>
          <a:p>
            <a:pPr marL="457200" lvl="1" indent="0">
              <a:buNone/>
            </a:pPr>
            <a:r>
              <a:rPr lang="en-GB" altLang="ja-JP" sz="1600" dirty="0" smtClean="0"/>
              <a:t>     </a:t>
            </a:r>
            <a:r>
              <a:rPr lang="en-GB" altLang="ja-JP" sz="1400" dirty="0" smtClean="0"/>
              <a:t>Note: assume feasible components for handheld UE implementation in </a:t>
            </a:r>
            <a:r>
              <a:rPr lang="en-GB" altLang="ja-JP" sz="1400" dirty="0" err="1" smtClean="0"/>
              <a:t>mmWave</a:t>
            </a:r>
            <a:r>
              <a:rPr lang="en-GB" altLang="ja-JP" sz="1400" dirty="0" smtClean="0"/>
              <a:t> in this study</a:t>
            </a:r>
          </a:p>
          <a:p>
            <a:r>
              <a:rPr lang="en-GB" sz="1400" dirty="0" smtClean="0"/>
              <a:t>Based on the architectures, study key factors due to mmWave frequencies compared to existing LTE reference architecture:</a:t>
            </a:r>
          </a:p>
          <a:p>
            <a:pPr lvl="1"/>
            <a:r>
              <a:rPr lang="en-GB" sz="1400" dirty="0" smtClean="0"/>
              <a:t>Use of </a:t>
            </a:r>
            <a:r>
              <a:rPr lang="en-GB" sz="1400" dirty="0" err="1" smtClean="0"/>
              <a:t>Fiiltering</a:t>
            </a:r>
            <a:r>
              <a:rPr lang="en-GB" sz="1400" dirty="0" smtClean="0"/>
              <a:t> in </a:t>
            </a:r>
            <a:r>
              <a:rPr lang="en-GB" sz="1400" dirty="0" err="1" smtClean="0"/>
              <a:t>mmWave</a:t>
            </a:r>
            <a:endParaRPr lang="en-GB" sz="1400" dirty="0" smtClean="0"/>
          </a:p>
          <a:p>
            <a:pPr lvl="1"/>
            <a:r>
              <a:rPr lang="en-GB" altLang="ja-JP" sz="1400" dirty="0" smtClean="0"/>
              <a:t>Antenna gain, Beamforming range</a:t>
            </a:r>
            <a:endParaRPr lang="en-GB" sz="1400" dirty="0" smtClean="0"/>
          </a:p>
          <a:p>
            <a:pPr lvl="1"/>
            <a:r>
              <a:rPr lang="en-GB" altLang="ja-JP" sz="1400" dirty="0" smtClean="0"/>
              <a:t>Transmitter </a:t>
            </a:r>
            <a:r>
              <a:rPr lang="en-GB" altLang="ja-JP" sz="1400" dirty="0"/>
              <a:t>noise and Harmonic </a:t>
            </a:r>
            <a:r>
              <a:rPr lang="en-GB" altLang="ja-JP" sz="1400" dirty="0" smtClean="0"/>
              <a:t>levels</a:t>
            </a:r>
            <a:endParaRPr lang="en-GB" sz="1400" strike="sngStrike" dirty="0" smtClean="0"/>
          </a:p>
          <a:p>
            <a:pPr lvl="1"/>
            <a:r>
              <a:rPr lang="en-GB" sz="1400" dirty="0" smtClean="0"/>
              <a:t>LO generation (=Phase noise)</a:t>
            </a:r>
          </a:p>
          <a:p>
            <a:pPr lvl="1"/>
            <a:r>
              <a:rPr lang="en-GB" sz="1400" dirty="0" smtClean="0"/>
              <a:t>SNDR</a:t>
            </a:r>
          </a:p>
          <a:p>
            <a:pPr lvl="1"/>
            <a:r>
              <a:rPr lang="en-GB" altLang="ja-JP" sz="1400" dirty="0" smtClean="0"/>
              <a:t>Isolation (especially b/w </a:t>
            </a:r>
            <a:r>
              <a:rPr lang="en-GB" altLang="ja-JP" sz="1400" dirty="0"/>
              <a:t>sub-6GHz and </a:t>
            </a:r>
            <a:r>
              <a:rPr lang="en-GB" altLang="ja-JP" sz="1400" dirty="0" err="1"/>
              <a:t>mmW</a:t>
            </a:r>
            <a:r>
              <a:rPr lang="en-GB" altLang="ja-JP" sz="1400" dirty="0" smtClean="0"/>
              <a:t>) </a:t>
            </a:r>
            <a:r>
              <a:rPr lang="en-GB" altLang="ja-JP" sz="1400" dirty="0"/>
              <a:t>for both UE to UE and In-device isolation</a:t>
            </a:r>
            <a:r>
              <a:rPr lang="en-GB" altLang="ja-JP" sz="1400" dirty="0" smtClean="0"/>
              <a:t>)</a:t>
            </a:r>
          </a:p>
          <a:p>
            <a:pPr lvl="1"/>
            <a:r>
              <a:rPr lang="en-GB" sz="1400" dirty="0" smtClean="0"/>
              <a:t>Power consumption</a:t>
            </a:r>
          </a:p>
          <a:p>
            <a:pPr lvl="1"/>
            <a:r>
              <a:rPr lang="en-GB" altLang="ja-JP" sz="1400" dirty="0" smtClean="0"/>
              <a:t>Other factors</a:t>
            </a:r>
            <a:endParaRPr lang="en-GB" sz="1400" dirty="0" smtClean="0"/>
          </a:p>
          <a:p>
            <a:r>
              <a:rPr lang="en-GB" altLang="ja-JP" sz="1400" dirty="0" smtClean="0"/>
              <a:t>Identify </a:t>
            </a:r>
            <a:r>
              <a:rPr lang="en-GB" altLang="ja-JP" sz="1400" dirty="0"/>
              <a:t>trade-off between </a:t>
            </a:r>
            <a:r>
              <a:rPr lang="en-GB" altLang="ja-JP" sz="1400" dirty="0" smtClean="0"/>
              <a:t>each parameter and </a:t>
            </a:r>
            <a:r>
              <a:rPr lang="en-GB" altLang="ja-JP" sz="1400" dirty="0"/>
              <a:t>the appropriate balances</a:t>
            </a:r>
          </a:p>
          <a:p>
            <a:pPr lvl="1"/>
            <a:endParaRPr lang="en-GB" sz="1400" dirty="0" smtClean="0"/>
          </a:p>
          <a:p>
            <a:endParaRPr lang="fi-FI" sz="1400" dirty="0" smtClean="0"/>
          </a:p>
        </p:txBody>
      </p:sp>
    </p:spTree>
    <p:extLst>
      <p:ext uri="{BB962C8B-B14F-4D97-AF65-F5344CB8AC3E}">
        <p14:creationId xmlns:p14="http://schemas.microsoft.com/office/powerpoint/2010/main" val="161575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EIS EIRP Directional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90650"/>
            <a:ext cx="10515600" cy="5143500"/>
          </a:xfrm>
        </p:spPr>
        <p:txBody>
          <a:bodyPr>
            <a:noAutofit/>
          </a:bodyPr>
          <a:lstStyle/>
          <a:p>
            <a:r>
              <a:rPr lang="fi-FI" sz="1600" dirty="0" smtClean="0"/>
              <a:t>Background</a:t>
            </a:r>
          </a:p>
          <a:p>
            <a:pPr lvl="1"/>
            <a:r>
              <a:rPr lang="en-GB" sz="1600" dirty="0" smtClean="0"/>
              <a:t>R4-1609661, On spatial coverage requirement for </a:t>
            </a:r>
            <a:r>
              <a:rPr lang="en-GB" sz="1600" dirty="0" err="1" smtClean="0"/>
              <a:t>mmWave</a:t>
            </a:r>
            <a:r>
              <a:rPr lang="en-GB" sz="1600" dirty="0" smtClean="0"/>
              <a:t> NR UE, Sumitomo Elec. Industries, Ltd</a:t>
            </a:r>
          </a:p>
          <a:p>
            <a:pPr lvl="1"/>
            <a:r>
              <a:rPr lang="en-GB" sz="1600" dirty="0" smtClean="0"/>
              <a:t>R4-1609917, Consideration of spatial domain on EIRP, DOCOMO Communications Lab.</a:t>
            </a:r>
          </a:p>
          <a:p>
            <a:pPr lvl="1"/>
            <a:r>
              <a:rPr lang="en-GB" sz="1600" dirty="0" smtClean="0"/>
              <a:t>R4-1609722, </a:t>
            </a:r>
            <a:r>
              <a:rPr lang="en-GB" sz="1600" dirty="0" err="1" smtClean="0"/>
              <a:t>mmWave</a:t>
            </a:r>
            <a:r>
              <a:rPr lang="en-GB" sz="1600" dirty="0" smtClean="0"/>
              <a:t> UE MOP consideration, Huawei, </a:t>
            </a:r>
            <a:r>
              <a:rPr lang="en-GB" sz="1600" dirty="0" err="1" smtClean="0"/>
              <a:t>HiSilicon</a:t>
            </a:r>
            <a:endParaRPr lang="en-GB" sz="1600" dirty="0" smtClean="0"/>
          </a:p>
          <a:p>
            <a:pPr lvl="1"/>
            <a:r>
              <a:rPr lang="en-GB" sz="1600" dirty="0" smtClean="0"/>
              <a:t>R4-1609942, On UE ACLR metric, Ericsson</a:t>
            </a:r>
          </a:p>
          <a:p>
            <a:pPr lvl="1"/>
            <a:r>
              <a:rPr lang="en-GB" sz="1600" dirty="0" smtClean="0"/>
              <a:t>R4-1609649, How to define EIS over different beam angles, Qualcomm Incorporated</a:t>
            </a:r>
          </a:p>
          <a:p>
            <a:pPr lvl="1"/>
            <a:r>
              <a:rPr lang="en-GB" sz="1600" dirty="0" smtClean="0"/>
              <a:t>R4-1609723, mmWave UE REFSENS consideration, Huawei, </a:t>
            </a:r>
            <a:r>
              <a:rPr lang="en-GB" sz="1600" dirty="0" err="1" smtClean="0"/>
              <a:t>HiSilicon</a:t>
            </a:r>
            <a:endParaRPr lang="en-GB" sz="1600" dirty="0" smtClean="0"/>
          </a:p>
          <a:p>
            <a:pPr lvl="1"/>
            <a:r>
              <a:rPr lang="en-GB" sz="1600" dirty="0"/>
              <a:t>R4-1609598	Overview of NR UE Test Proposals in NF and </a:t>
            </a:r>
            <a:r>
              <a:rPr lang="en-GB" sz="1600" dirty="0" smtClean="0"/>
              <a:t>FF, ROHDE </a:t>
            </a:r>
            <a:r>
              <a:rPr lang="en-GB" sz="1600" dirty="0"/>
              <a:t>&amp; </a:t>
            </a:r>
            <a:r>
              <a:rPr lang="en-GB" sz="1600" dirty="0" smtClean="0"/>
              <a:t>SCHWARZ</a:t>
            </a:r>
          </a:p>
          <a:p>
            <a:r>
              <a:rPr lang="en-GB" sz="1400" dirty="0" smtClean="0"/>
              <a:t>Study feasibility of defining EIS and EIRP requirement  </a:t>
            </a:r>
            <a:r>
              <a:rPr lang="en-GB" altLang="ja-JP" sz="1400" dirty="0"/>
              <a:t>to guarantee system </a:t>
            </a:r>
            <a:r>
              <a:rPr lang="en-GB" altLang="ja-JP" sz="1400" dirty="0" smtClean="0"/>
              <a:t>performance</a:t>
            </a:r>
            <a:endParaRPr lang="en-GB" sz="1400" dirty="0" smtClean="0">
              <a:solidFill>
                <a:schemeClr val="accent2"/>
              </a:solidFill>
            </a:endParaRPr>
          </a:p>
          <a:p>
            <a:pPr lvl="1"/>
            <a:r>
              <a:rPr lang="en-GB" sz="1400" dirty="0" smtClean="0"/>
              <a:t>CDF </a:t>
            </a:r>
            <a:r>
              <a:rPr lang="en-GB" sz="1400" dirty="0"/>
              <a:t>in </a:t>
            </a:r>
            <a:r>
              <a:rPr lang="en-GB" sz="1400" dirty="0" smtClean="0"/>
              <a:t>R4-1609649 or other </a:t>
            </a:r>
            <a:r>
              <a:rPr lang="en-GB" sz="1400" dirty="0"/>
              <a:t>solutions are not </a:t>
            </a:r>
            <a:r>
              <a:rPr lang="en-GB" sz="1400" dirty="0" smtClean="0"/>
              <a:t>excluded</a:t>
            </a:r>
          </a:p>
          <a:p>
            <a:pPr lvl="1"/>
            <a:r>
              <a:rPr lang="en-GB" sz="1400" dirty="0" smtClean="0"/>
              <a:t> </a:t>
            </a:r>
            <a:r>
              <a:rPr lang="en-GB" sz="1400" dirty="0"/>
              <a:t>A</a:t>
            </a:r>
            <a:r>
              <a:rPr lang="en-GB" sz="1400" dirty="0" smtClean="0"/>
              <a:t>ntenna </a:t>
            </a:r>
            <a:r>
              <a:rPr lang="en-GB" sz="1400" dirty="0"/>
              <a:t>array types used in co-existence </a:t>
            </a:r>
            <a:r>
              <a:rPr lang="en-GB" sz="1400" dirty="0" smtClean="0"/>
              <a:t>study can be used as </a:t>
            </a:r>
            <a:r>
              <a:rPr lang="en-GB" sz="1400" dirty="0"/>
              <a:t>reference</a:t>
            </a:r>
          </a:p>
          <a:p>
            <a:pPr lvl="1"/>
            <a:r>
              <a:rPr lang="en-GB" sz="1400" dirty="0"/>
              <a:t>Study testing time and number of points for EIS and EIRP </a:t>
            </a:r>
            <a:r>
              <a:rPr lang="en-GB" sz="1400" dirty="0" smtClean="0"/>
              <a:t> in order to guarantee the performance with minimum test burden</a:t>
            </a:r>
          </a:p>
          <a:p>
            <a:r>
              <a:rPr lang="en-GB" sz="1400" dirty="0"/>
              <a:t>Study feasibility of defining multiple UE types</a:t>
            </a:r>
            <a:endParaRPr lang="en-GB" sz="1100" dirty="0"/>
          </a:p>
          <a:p>
            <a:pPr lvl="1"/>
            <a:r>
              <a:rPr lang="en-GB" sz="1400" dirty="0" smtClean="0"/>
              <a:t>UE </a:t>
            </a:r>
            <a:r>
              <a:rPr lang="en-GB" sz="1400" dirty="0"/>
              <a:t>types with different spatial coverage, </a:t>
            </a:r>
            <a:r>
              <a:rPr lang="en-GB" altLang="ja-JP" sz="1400" dirty="0"/>
              <a:t>e.g. smartphone, fixed mount device, laptop</a:t>
            </a:r>
          </a:p>
          <a:p>
            <a:pPr lvl="1"/>
            <a:r>
              <a:rPr lang="en-US" altLang="ja-JP" sz="1400" dirty="0"/>
              <a:t>Assume smart phone as the baseline</a:t>
            </a:r>
            <a:endParaRPr lang="en-GB" altLang="ja-JP" sz="1400" dirty="0"/>
          </a:p>
          <a:p>
            <a:pPr lvl="2"/>
            <a:r>
              <a:rPr lang="en-GB" sz="1400" dirty="0"/>
              <a:t>Full sphere is FFS. If full sphere cannot be achieved, other solutions to compensate the insufficient EIRP ranges shall be identified.</a:t>
            </a:r>
          </a:p>
          <a:p>
            <a:pPr lvl="1"/>
            <a:r>
              <a:rPr lang="en-GB" sz="1400" dirty="0"/>
              <a:t>How to </a:t>
            </a:r>
            <a:r>
              <a:rPr lang="en-GB" sz="1400" dirty="0" smtClean="0"/>
              <a:t>categorise </a:t>
            </a:r>
            <a:r>
              <a:rPr lang="en-GB" sz="1400" dirty="0"/>
              <a:t>the UE type is FFS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21100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EIRP Power 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639" y="1825625"/>
            <a:ext cx="10890161" cy="4351338"/>
          </a:xfrm>
        </p:spPr>
        <p:txBody>
          <a:bodyPr>
            <a:normAutofit/>
          </a:bodyPr>
          <a:lstStyle/>
          <a:p>
            <a:r>
              <a:rPr lang="en-GB" sz="2000" dirty="0" smtClean="0"/>
              <a:t>Background:</a:t>
            </a:r>
          </a:p>
          <a:p>
            <a:pPr lvl="1"/>
            <a:r>
              <a:rPr lang="en-GB" sz="1800" dirty="0" smtClean="0"/>
              <a:t>R4-1609665, On Introducing High EIRP UE for NR, Sumitomo Elec. Industries, Ltd</a:t>
            </a:r>
          </a:p>
          <a:p>
            <a:pPr lvl="1"/>
            <a:r>
              <a:rPr lang="en-GB" sz="1800" dirty="0" smtClean="0"/>
              <a:t>R4-1609808, EIS definition for UE in </a:t>
            </a:r>
            <a:r>
              <a:rPr lang="en-GB" sz="1800" dirty="0" err="1" smtClean="0"/>
              <a:t>mmWave</a:t>
            </a:r>
            <a:r>
              <a:rPr lang="en-GB" sz="1800" dirty="0" smtClean="0"/>
              <a:t>, NTT DOCOMO INC.</a:t>
            </a:r>
          </a:p>
          <a:p>
            <a:r>
              <a:rPr lang="en-GB" sz="2000" dirty="0"/>
              <a:t>Study how to specify </a:t>
            </a:r>
            <a:r>
              <a:rPr lang="en-GB" sz="2000" dirty="0" smtClean="0"/>
              <a:t>different </a:t>
            </a:r>
            <a:r>
              <a:rPr lang="en-GB" sz="2000" dirty="0"/>
              <a:t>power classes for </a:t>
            </a:r>
            <a:r>
              <a:rPr lang="en-GB" sz="2000" dirty="0" smtClean="0"/>
              <a:t>EIRP </a:t>
            </a:r>
            <a:r>
              <a:rPr lang="en-GB" altLang="ja-JP" sz="2000" dirty="0"/>
              <a:t>based on evaluations in previous slides</a:t>
            </a:r>
            <a:r>
              <a:rPr lang="en-GB" altLang="ja-JP" sz="2000" dirty="0" smtClean="0"/>
              <a:t>.</a:t>
            </a:r>
          </a:p>
          <a:p>
            <a:r>
              <a:rPr lang="en-US" sz="2000" dirty="0"/>
              <a:t>Develop requirements for one power class as </a:t>
            </a:r>
            <a:r>
              <a:rPr lang="en-US" sz="2000" dirty="0" smtClean="0"/>
              <a:t>priority</a:t>
            </a:r>
          </a:p>
          <a:p>
            <a:pPr lvl="1"/>
            <a:r>
              <a:rPr lang="en-US" sz="1600" dirty="0" smtClean="0"/>
              <a:t>After requirements are understood for one PC, then, other PCs will be added.</a:t>
            </a: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212640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ACLR</a:t>
            </a:r>
            <a:endParaRPr lang="en-US" strike="sngStrike" dirty="0">
              <a:solidFill>
                <a:srgbClr val="0033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3945"/>
            <a:ext cx="10515600" cy="4743018"/>
          </a:xfrm>
        </p:spPr>
        <p:txBody>
          <a:bodyPr>
            <a:normAutofit/>
          </a:bodyPr>
          <a:lstStyle/>
          <a:p>
            <a:r>
              <a:rPr lang="en-GB" sz="1800" dirty="0" smtClean="0"/>
              <a:t>Background:</a:t>
            </a:r>
          </a:p>
          <a:p>
            <a:pPr lvl="1"/>
            <a:r>
              <a:rPr lang="en-GB" sz="1400" dirty="0" smtClean="0"/>
              <a:t>R4-1609816</a:t>
            </a:r>
            <a:r>
              <a:rPr lang="en-GB" sz="1400" dirty="0"/>
              <a:t>, On ACLR with Beamforming, Qualcomm Incorporated</a:t>
            </a:r>
          </a:p>
          <a:p>
            <a:pPr lvl="1"/>
            <a:r>
              <a:rPr lang="en-GB" sz="1400" dirty="0"/>
              <a:t>R4-1610279, On mm wave ACLR for 45GHz and 70GHz, Ericsson France S.A.S</a:t>
            </a:r>
          </a:p>
          <a:p>
            <a:pPr lvl="1"/>
            <a:r>
              <a:rPr lang="en-GB" sz="1400" dirty="0" smtClean="0"/>
              <a:t>R4-1609667, The </a:t>
            </a:r>
            <a:r>
              <a:rPr lang="en-GB" sz="1400" dirty="0"/>
              <a:t>impact of IM3 and input PSD on </a:t>
            </a:r>
            <a:r>
              <a:rPr lang="en-GB" sz="1400" dirty="0" smtClean="0"/>
              <a:t>ACLR, ZTE </a:t>
            </a:r>
            <a:r>
              <a:rPr lang="en-GB" sz="1400" dirty="0"/>
              <a:t>Corporation</a:t>
            </a:r>
          </a:p>
          <a:p>
            <a:pPr lvl="1"/>
            <a:r>
              <a:rPr lang="en-US" sz="1400" dirty="0" smtClean="0"/>
              <a:t>R4-1609942, On </a:t>
            </a:r>
            <a:r>
              <a:rPr lang="en-US" sz="1400" dirty="0"/>
              <a:t>UE ACLR </a:t>
            </a:r>
            <a:r>
              <a:rPr lang="en-US" sz="1400" dirty="0" err="1" smtClean="0"/>
              <a:t>metric,Ericsson</a:t>
            </a:r>
            <a:endParaRPr lang="en-US" sz="1400" dirty="0" smtClean="0"/>
          </a:p>
          <a:p>
            <a:pPr lvl="1"/>
            <a:r>
              <a:rPr lang="en-GB" sz="1400" dirty="0" smtClean="0"/>
              <a:t>R4-1609591, On </a:t>
            </a:r>
            <a:r>
              <a:rPr lang="en-GB" sz="1400" dirty="0"/>
              <a:t>mm-wave UE ACLR for 30, 45 and 70 </a:t>
            </a:r>
            <a:r>
              <a:rPr lang="en-GB" sz="1400" dirty="0" smtClean="0"/>
              <a:t>GHz, Ericsson</a:t>
            </a:r>
          </a:p>
          <a:p>
            <a:r>
              <a:rPr lang="en-GB" sz="1800" dirty="0" smtClean="0"/>
              <a:t>ACLR to be defined in TRP</a:t>
            </a:r>
            <a:endParaRPr lang="en-GB" sz="1800" dirty="0"/>
          </a:p>
          <a:p>
            <a:r>
              <a:rPr lang="fi-FI" sz="1800" dirty="0" smtClean="0"/>
              <a:t>Study feasible ACLR levels for mmWave UE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2043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1800" dirty="0" smtClean="0"/>
              <a:t>Background: </a:t>
            </a:r>
          </a:p>
          <a:p>
            <a:pPr lvl="1"/>
            <a:r>
              <a:rPr lang="en-GB" sz="1800" dirty="0" smtClean="0"/>
              <a:t>R4-1609648, Non-contiguous </a:t>
            </a:r>
            <a:r>
              <a:rPr lang="en-GB" sz="1800" dirty="0"/>
              <a:t>allocations and MPR with </a:t>
            </a:r>
            <a:r>
              <a:rPr lang="en-GB" sz="1800" dirty="0" smtClean="0"/>
              <a:t>OFDM, Qualcomm </a:t>
            </a:r>
            <a:r>
              <a:rPr lang="en-GB" sz="1800" dirty="0"/>
              <a:t>Incorporated</a:t>
            </a:r>
          </a:p>
          <a:p>
            <a:pPr lvl="1"/>
            <a:r>
              <a:rPr lang="en-US" sz="1800" dirty="0" smtClean="0"/>
              <a:t>R4-1609868, Metric </a:t>
            </a:r>
            <a:r>
              <a:rPr lang="en-US" sz="1800" dirty="0"/>
              <a:t>on UE RF </a:t>
            </a:r>
            <a:r>
              <a:rPr lang="en-US" sz="1800" dirty="0" err="1"/>
              <a:t>Tx</a:t>
            </a:r>
            <a:r>
              <a:rPr lang="en-US" sz="1800" dirty="0"/>
              <a:t> requirements in </a:t>
            </a:r>
            <a:r>
              <a:rPr lang="en-US" sz="1800" dirty="0" err="1" smtClean="0"/>
              <a:t>mmWave</a:t>
            </a:r>
            <a:r>
              <a:rPr lang="en-US" sz="1800" dirty="0" smtClean="0"/>
              <a:t>, NTT </a:t>
            </a:r>
            <a:r>
              <a:rPr lang="en-US" sz="1800" dirty="0"/>
              <a:t>DOCOMO, INC.</a:t>
            </a:r>
          </a:p>
          <a:p>
            <a:pPr lvl="1"/>
            <a:r>
              <a:rPr lang="en-GB" sz="1800" dirty="0" smtClean="0"/>
              <a:t>R4-1610166, Simulation </a:t>
            </a:r>
            <a:r>
              <a:rPr lang="en-GB" sz="1800" dirty="0"/>
              <a:t>of results for NR coexistence study: summary and ACIR </a:t>
            </a:r>
            <a:r>
              <a:rPr lang="en-GB" sz="1800" dirty="0" smtClean="0"/>
              <a:t>proposals, Qualcomm </a:t>
            </a:r>
            <a:r>
              <a:rPr lang="en-GB" sz="1800" dirty="0"/>
              <a:t>Incorporated</a:t>
            </a:r>
          </a:p>
          <a:p>
            <a:pPr lvl="1"/>
            <a:r>
              <a:rPr lang="en-GB" sz="1800" dirty="0" smtClean="0"/>
              <a:t>R4-1609350, Consideration </a:t>
            </a:r>
            <a:r>
              <a:rPr lang="en-GB" sz="1800" dirty="0"/>
              <a:t>on operating band unwanted </a:t>
            </a:r>
            <a:r>
              <a:rPr lang="en-GB" sz="1800" dirty="0" smtClean="0"/>
              <a:t>emissions, Samsung</a:t>
            </a:r>
            <a:endParaRPr lang="en-GB" sz="1800" dirty="0"/>
          </a:p>
          <a:p>
            <a:pPr lvl="1"/>
            <a:r>
              <a:rPr lang="en-GB" sz="1800" dirty="0" smtClean="0"/>
              <a:t>R4-1609418, Further </a:t>
            </a:r>
            <a:r>
              <a:rPr lang="en-GB" sz="1800" dirty="0"/>
              <a:t>consideration on spectrum emission </a:t>
            </a:r>
            <a:r>
              <a:rPr lang="en-GB" sz="1800" dirty="0" smtClean="0"/>
              <a:t>mask, Huawei</a:t>
            </a:r>
            <a:r>
              <a:rPr lang="en-GB" sz="1800" dirty="0"/>
              <a:t>, </a:t>
            </a:r>
            <a:r>
              <a:rPr lang="en-GB" sz="1800" dirty="0" err="1" smtClean="0"/>
              <a:t>Hisilicon</a:t>
            </a:r>
            <a:endParaRPr lang="en-GB" sz="1800" dirty="0" smtClean="0"/>
          </a:p>
          <a:p>
            <a:pPr lvl="1"/>
            <a:r>
              <a:rPr lang="en-GB" sz="1800" dirty="0"/>
              <a:t>R4-1610010	Link budget considerations for radiated modulation quality </a:t>
            </a:r>
            <a:r>
              <a:rPr lang="en-GB" sz="1800" dirty="0" smtClean="0"/>
              <a:t>measurements, ROHDE </a:t>
            </a:r>
            <a:r>
              <a:rPr lang="en-GB" sz="1800" dirty="0"/>
              <a:t>&amp; </a:t>
            </a:r>
            <a:r>
              <a:rPr lang="en-GB" sz="1800" dirty="0" smtClean="0"/>
              <a:t>SCHWARZ</a:t>
            </a:r>
            <a:endParaRPr lang="en-GB" sz="1800" dirty="0"/>
          </a:p>
          <a:p>
            <a:r>
              <a:rPr lang="fi-FI" sz="1800" dirty="0" smtClean="0"/>
              <a:t>Study feasibility of FCC emission requirements for defining SEM for mmWave</a:t>
            </a:r>
          </a:p>
          <a:p>
            <a:pPr lvl="1"/>
            <a:r>
              <a:rPr lang="fi-FI" sz="1800" dirty="0" smtClean="0"/>
              <a:t>Up to 10 % of Channel BW: -5 dBm / MHz</a:t>
            </a:r>
          </a:p>
          <a:p>
            <a:pPr lvl="1"/>
            <a:r>
              <a:rPr lang="fi-FI" sz="1800" dirty="0" smtClean="0"/>
              <a:t>From 10 % onwards: -13 dBm / MHz</a:t>
            </a:r>
          </a:p>
          <a:p>
            <a:r>
              <a:rPr lang="fi-FI" sz="1800" dirty="0" smtClean="0"/>
              <a:t>Assume SEM is measured as TRP with fixed BF (i.e., not to integrate </a:t>
            </a:r>
            <a:r>
              <a:rPr lang="en-US" altLang="ja-JP" sz="1800" dirty="0" smtClean="0"/>
              <a:t>the </a:t>
            </a:r>
            <a:r>
              <a:rPr lang="en-US" altLang="ja-JP" sz="1800" dirty="0"/>
              <a:t>peak of </a:t>
            </a:r>
            <a:r>
              <a:rPr lang="en-US" altLang="ja-JP" sz="1800" dirty="0" smtClean="0"/>
              <a:t>beams)</a:t>
            </a:r>
            <a:endParaRPr lang="fi-FI" sz="1800" dirty="0" smtClean="0"/>
          </a:p>
          <a:p>
            <a:r>
              <a:rPr lang="fi-FI" sz="1800" dirty="0" smtClean="0"/>
              <a:t>Assume different numerologies and RB allocations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4553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Emissions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5509"/>
            <a:ext cx="10515600" cy="4701454"/>
          </a:xfrm>
        </p:spPr>
        <p:txBody>
          <a:bodyPr>
            <a:normAutofit lnSpcReduction="10000"/>
          </a:bodyPr>
          <a:lstStyle/>
          <a:p>
            <a:r>
              <a:rPr lang="fi-FI" sz="2400" dirty="0" smtClean="0"/>
              <a:t>Background</a:t>
            </a:r>
            <a:endParaRPr lang="en-US" sz="2400" dirty="0" smtClean="0"/>
          </a:p>
          <a:p>
            <a:pPr lvl="1"/>
            <a:r>
              <a:rPr lang="en-US" sz="2000" dirty="0" smtClean="0"/>
              <a:t>R4-1609870, UE to UE coexistence between below 6 GHz and </a:t>
            </a:r>
            <a:r>
              <a:rPr lang="en-US" sz="2000" dirty="0" err="1" smtClean="0"/>
              <a:t>mmWave</a:t>
            </a:r>
            <a:r>
              <a:rPr lang="en-US" sz="2000" dirty="0" smtClean="0"/>
              <a:t>, NTT DOCOMO, INC.</a:t>
            </a:r>
          </a:p>
          <a:p>
            <a:pPr lvl="1"/>
            <a:r>
              <a:rPr lang="en-GB" sz="2000" dirty="0" smtClean="0"/>
              <a:t>R4-1609627, NR </a:t>
            </a:r>
            <a:r>
              <a:rPr lang="en-GB" sz="2000" dirty="0"/>
              <a:t>unwanted emissions for BS and </a:t>
            </a:r>
            <a:r>
              <a:rPr lang="en-GB" sz="2000" dirty="0" smtClean="0"/>
              <a:t>UE, Ericsson</a:t>
            </a:r>
            <a:endParaRPr lang="en-GB" sz="2000" dirty="0"/>
          </a:p>
          <a:p>
            <a:pPr lvl="1"/>
            <a:r>
              <a:rPr lang="en-GB" sz="2000" dirty="0" smtClean="0"/>
              <a:t>R4-1609237, Discussion </a:t>
            </a:r>
            <a:r>
              <a:rPr lang="en-GB" sz="2000" dirty="0"/>
              <a:t>on UE to UE and in-device co-existence between </a:t>
            </a:r>
            <a:r>
              <a:rPr lang="en-GB" sz="2000" dirty="0" err="1"/>
              <a:t>mmW</a:t>
            </a:r>
            <a:r>
              <a:rPr lang="en-GB" sz="2000" dirty="0"/>
              <a:t> NR and sub-6GHz NR and </a:t>
            </a:r>
            <a:r>
              <a:rPr lang="en-GB" sz="2000" dirty="0" smtClean="0"/>
              <a:t>LTE, Skyworks </a:t>
            </a:r>
            <a:r>
              <a:rPr lang="en-GB" sz="2000" dirty="0"/>
              <a:t>Solutions Inc.</a:t>
            </a:r>
          </a:p>
          <a:p>
            <a:r>
              <a:rPr lang="fi-FI" sz="2400" dirty="0" smtClean="0"/>
              <a:t>UE-to-UE co-existence</a:t>
            </a:r>
          </a:p>
          <a:p>
            <a:pPr lvl="1"/>
            <a:r>
              <a:rPr lang="fi-FI" sz="2000" dirty="0" smtClean="0"/>
              <a:t>mmWave -&gt; sub-6GHz</a:t>
            </a:r>
          </a:p>
          <a:p>
            <a:pPr lvl="2"/>
            <a:r>
              <a:rPr lang="fi-FI" sz="1600" dirty="0" smtClean="0"/>
              <a:t>-50dBm/MHz should be guaranteed by TRP.</a:t>
            </a:r>
          </a:p>
          <a:p>
            <a:pPr lvl="1"/>
            <a:r>
              <a:rPr lang="fi-FI" sz="2000" dirty="0" smtClean="0"/>
              <a:t>Sub 6GHz -&gt; mmWave </a:t>
            </a:r>
          </a:p>
          <a:p>
            <a:pPr lvl="2"/>
            <a:r>
              <a:rPr lang="fi-FI" sz="1600" dirty="0" smtClean="0"/>
              <a:t>Study if </a:t>
            </a:r>
            <a:r>
              <a:rPr lang="fi-FI" altLang="ja-JP" sz="1600" dirty="0"/>
              <a:t>-</a:t>
            </a:r>
            <a:r>
              <a:rPr lang="fi-FI" altLang="ja-JP" sz="1600" dirty="0" smtClean="0"/>
              <a:t>50dBm/MHz can be satisfied</a:t>
            </a:r>
            <a:r>
              <a:rPr lang="fi-FI" sz="1600" dirty="0" smtClean="0"/>
              <a:t> based on legacy devices (e.g. PA, Filter, Switch)</a:t>
            </a:r>
          </a:p>
          <a:p>
            <a:pPr lvl="2"/>
            <a:r>
              <a:rPr lang="fi-FI" sz="1600" dirty="0" smtClean="0"/>
              <a:t>In parallel actual required level should also be investigated from system point of view.</a:t>
            </a:r>
            <a:endParaRPr lang="en-US" sz="2000" dirty="0" smtClean="0"/>
          </a:p>
          <a:p>
            <a:r>
              <a:rPr lang="fi-FI" sz="2400" dirty="0" smtClean="0"/>
              <a:t>Study feasibility of general emission requirement of -30 dBm / MHz</a:t>
            </a:r>
          </a:p>
          <a:p>
            <a:pPr lvl="1"/>
            <a:r>
              <a:rPr lang="fi-FI" sz="2000" dirty="0" smtClean="0"/>
              <a:t>Consider feasibility of post PA filtering </a:t>
            </a:r>
          </a:p>
          <a:p>
            <a:pPr lvl="1"/>
            <a:r>
              <a:rPr lang="fi-FI" sz="2000" dirty="0" smtClean="0"/>
              <a:t>Study harmonics and other spurious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67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NSA device </a:t>
            </a:r>
            <a:r>
              <a:rPr lang="en-US" altLang="zh-CN" smtClean="0"/>
              <a:t>IDC study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GB" altLang="zh-CN" dirty="0" smtClean="0"/>
              <a:t>Background contributions</a:t>
            </a:r>
          </a:p>
          <a:p>
            <a:pPr marL="685800" lvl="2">
              <a:spcBef>
                <a:spcPts val="1000"/>
              </a:spcBef>
            </a:pPr>
            <a:r>
              <a:rPr lang="en-GB" altLang="zh-CN" sz="1600" dirty="0" smtClean="0"/>
              <a:t> </a:t>
            </a:r>
            <a:r>
              <a:rPr lang="en-GB" altLang="zh-CN" dirty="0" smtClean="0"/>
              <a:t>R4-1609237, Discussion on UE to UE and in-device co-existence between </a:t>
            </a:r>
            <a:r>
              <a:rPr lang="en-GB" altLang="zh-CN" dirty="0" err="1" smtClean="0"/>
              <a:t>mmW</a:t>
            </a:r>
            <a:r>
              <a:rPr lang="en-GB" altLang="zh-CN" dirty="0" smtClean="0"/>
              <a:t> NR and sub-6GHz NR and LTE, Skyworks Solutions Inc. </a:t>
            </a:r>
            <a:endParaRPr lang="fi-FI" altLang="zh-CN" dirty="0" smtClean="0"/>
          </a:p>
          <a:p>
            <a:r>
              <a:rPr lang="fi-FI" sz="2400" dirty="0" smtClean="0"/>
              <a:t>Study in-device co-existence between sub-6GHz and mmWave</a:t>
            </a:r>
          </a:p>
          <a:p>
            <a:pPr lvl="1"/>
            <a:r>
              <a:rPr lang="fi-FI" sz="2000" dirty="0" smtClean="0"/>
              <a:t>Required </a:t>
            </a:r>
            <a:r>
              <a:rPr lang="fi-FI" sz="2000" dirty="0"/>
              <a:t>and achievable isolation (including PCB) between them.</a:t>
            </a:r>
          </a:p>
          <a:p>
            <a:pPr lvl="1"/>
            <a:r>
              <a:rPr lang="fi-FI" sz="2000" dirty="0"/>
              <a:t>Harmonic levels</a:t>
            </a:r>
            <a:r>
              <a:rPr lang="fi-FI" altLang="ja-JP" sz="2000" dirty="0"/>
              <a:t> </a:t>
            </a:r>
            <a:r>
              <a:rPr lang="fi-FI" sz="2000" dirty="0"/>
              <a:t>and noise </a:t>
            </a:r>
            <a:r>
              <a:rPr lang="fi-FI" altLang="ja-JP" sz="2000" dirty="0"/>
              <a:t>and LO mixing issue </a:t>
            </a:r>
            <a:endParaRPr lang="fi-FI" sz="2000" dirty="0"/>
          </a:p>
          <a:p>
            <a:pPr lvl="1"/>
            <a:r>
              <a:rPr lang="fi-FI" sz="2000" dirty="0"/>
              <a:t>IMD generated between sub-6Hz and mmWave TX</a:t>
            </a:r>
          </a:p>
          <a:p>
            <a:pPr lvl="1"/>
            <a:r>
              <a:rPr lang="fi-FI" sz="2000" dirty="0"/>
              <a:t>Receiver </a:t>
            </a:r>
            <a:r>
              <a:rPr lang="fi-FI" sz="2000" dirty="0" smtClean="0"/>
              <a:t>blocking</a:t>
            </a:r>
          </a:p>
          <a:p>
            <a:pPr lvl="1"/>
            <a:r>
              <a:rPr lang="fi-FI" altLang="ja-JP" sz="2000" dirty="0"/>
              <a:t>Other expected NSA issues</a:t>
            </a:r>
          </a:p>
          <a:p>
            <a:pPr lvl="1"/>
            <a:endParaRPr lang="fi-FI" sz="2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083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271"/>
            <a:ext cx="10515600" cy="1325563"/>
          </a:xfrm>
        </p:spPr>
        <p:txBody>
          <a:bodyPr/>
          <a:lstStyle/>
          <a:p>
            <a:r>
              <a:rPr lang="fi-FI" dirty="0" smtClean="0"/>
              <a:t>Blocking &amp;</a:t>
            </a:r>
            <a:r>
              <a:rPr lang="fi-FI" dirty="0" smtClean="0">
                <a:solidFill>
                  <a:srgbClr val="0033CC"/>
                </a:solidFill>
              </a:rPr>
              <a:t> </a:t>
            </a:r>
            <a:r>
              <a:rPr lang="fi-FI" dirty="0" smtClean="0"/>
              <a:t>ACS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840"/>
            <a:ext cx="10515600" cy="5852160"/>
          </a:xfrm>
        </p:spPr>
        <p:txBody>
          <a:bodyPr>
            <a:noAutofit/>
          </a:bodyPr>
          <a:lstStyle/>
          <a:p>
            <a:r>
              <a:rPr lang="en-GB" sz="1200" dirty="0" smtClean="0"/>
              <a:t>Background documents for this topic</a:t>
            </a:r>
          </a:p>
          <a:p>
            <a:pPr lvl="1"/>
            <a:r>
              <a:rPr lang="en-GB" sz="1200" dirty="0" smtClean="0"/>
              <a:t>R4-1609756, Out-of-band blockers in the mm-wave spectrum, Qualcomm Incorporated</a:t>
            </a:r>
          </a:p>
          <a:p>
            <a:pPr lvl="1"/>
            <a:r>
              <a:rPr lang="en-GB" sz="1200" dirty="0" smtClean="0"/>
              <a:t>R4-1610006, NR blocking requirements for </a:t>
            </a:r>
            <a:r>
              <a:rPr lang="en-GB" sz="1200" dirty="0" err="1" smtClean="0"/>
              <a:t>mmWave</a:t>
            </a:r>
            <a:r>
              <a:rPr lang="en-GB" sz="1200" dirty="0" smtClean="0"/>
              <a:t>, Huawei, </a:t>
            </a:r>
            <a:r>
              <a:rPr lang="en-GB" sz="1200" dirty="0" err="1" smtClean="0"/>
              <a:t>Hisilicon</a:t>
            </a:r>
            <a:endParaRPr lang="en-GB" sz="1200" dirty="0" smtClean="0"/>
          </a:p>
          <a:p>
            <a:r>
              <a:rPr lang="fi-FI" sz="1200" dirty="0" smtClean="0"/>
              <a:t>Out of band blocking</a:t>
            </a:r>
          </a:p>
          <a:p>
            <a:pPr lvl="1"/>
            <a:r>
              <a:rPr lang="fi-FI" sz="1200" dirty="0" smtClean="0"/>
              <a:t>Study radio environment at NR mmWave to identify worst case blocking scenarios and </a:t>
            </a:r>
            <a:r>
              <a:rPr lang="fi-FI" altLang="ja-JP" sz="1200" dirty="0" smtClean="0"/>
              <a:t>required attenuation</a:t>
            </a:r>
          </a:p>
          <a:p>
            <a:pPr lvl="1"/>
            <a:r>
              <a:rPr lang="fi-FI" sz="1200" dirty="0" smtClean="0"/>
              <a:t>Study feasibility of requirements within following options</a:t>
            </a:r>
          </a:p>
          <a:p>
            <a:pPr lvl="2"/>
            <a:r>
              <a:rPr lang="fi-FI" sz="1200" dirty="0" smtClean="0"/>
              <a:t>Blocker from UE receive beam peak direction</a:t>
            </a:r>
          </a:p>
          <a:p>
            <a:pPr lvl="2"/>
            <a:r>
              <a:rPr lang="fi-FI" sz="1200" dirty="0" smtClean="0"/>
              <a:t>Blocker from all directions</a:t>
            </a:r>
          </a:p>
          <a:p>
            <a:pPr lvl="2"/>
            <a:r>
              <a:rPr lang="fi-FI" sz="1200" dirty="0" smtClean="0"/>
              <a:t>Blocker from one randomly selected direction </a:t>
            </a:r>
          </a:p>
          <a:p>
            <a:r>
              <a:rPr lang="fi-FI" sz="1200" dirty="0" smtClean="0"/>
              <a:t>In-band blocking</a:t>
            </a:r>
            <a:endParaRPr lang="fi-FI" sz="1200" strike="sngStrike" dirty="0" smtClean="0"/>
          </a:p>
          <a:p>
            <a:pPr lvl="1"/>
            <a:r>
              <a:rPr lang="fi-FI" sz="1200" dirty="0" smtClean="0"/>
              <a:t>Study feasible scenarios for in-band blocking assuming</a:t>
            </a:r>
          </a:p>
          <a:p>
            <a:pPr lvl="2"/>
            <a:r>
              <a:rPr lang="fi-FI" sz="1200" dirty="0"/>
              <a:t>C</a:t>
            </a:r>
            <a:r>
              <a:rPr lang="fi-FI" sz="1200" dirty="0" smtClean="0"/>
              <a:t>o-located NR BS</a:t>
            </a:r>
          </a:p>
          <a:p>
            <a:pPr lvl="2"/>
            <a:r>
              <a:rPr lang="fi-FI" sz="1200" dirty="0" smtClean="0"/>
              <a:t>Non-colocated NR BS</a:t>
            </a:r>
          </a:p>
          <a:p>
            <a:pPr lvl="1"/>
            <a:r>
              <a:rPr lang="fi-FI" sz="1200" dirty="0" smtClean="0"/>
              <a:t>Study feasibility of blocker levels for UE</a:t>
            </a:r>
          </a:p>
          <a:p>
            <a:pPr lvl="2"/>
            <a:r>
              <a:rPr lang="fi-FI" sz="1200" dirty="0"/>
              <a:t>A</a:t>
            </a:r>
            <a:r>
              <a:rPr lang="fi-FI" sz="1200" dirty="0" smtClean="0"/>
              <a:t>ssume </a:t>
            </a:r>
            <a:r>
              <a:rPr lang="fi-FI" sz="1200" dirty="0"/>
              <a:t>blocker from outside receiver beam </a:t>
            </a:r>
            <a:r>
              <a:rPr lang="fi-FI" sz="1200" dirty="0" smtClean="0"/>
              <a:t>direction</a:t>
            </a:r>
          </a:p>
          <a:p>
            <a:pPr lvl="2"/>
            <a:r>
              <a:rPr lang="fi-FI" sz="1200" dirty="0" smtClean="0"/>
              <a:t>Assume </a:t>
            </a:r>
            <a:r>
              <a:rPr lang="fi-FI" sz="1200" dirty="0"/>
              <a:t>blocker from UE receive beam peak </a:t>
            </a:r>
            <a:r>
              <a:rPr lang="fi-FI" sz="1200" dirty="0" smtClean="0"/>
              <a:t>direction</a:t>
            </a:r>
          </a:p>
          <a:p>
            <a:r>
              <a:rPr lang="fi-FI" sz="1200" dirty="0" smtClean="0"/>
              <a:t>ACS</a:t>
            </a:r>
          </a:p>
          <a:p>
            <a:pPr lvl="1"/>
            <a:r>
              <a:rPr lang="en-US" sz="1200" dirty="0"/>
              <a:t>Study feasible </a:t>
            </a:r>
            <a:r>
              <a:rPr lang="en-US" sz="1200" dirty="0" smtClean="0"/>
              <a:t>ACS </a:t>
            </a:r>
            <a:r>
              <a:rPr lang="en-US" sz="1200" dirty="0"/>
              <a:t>levels for </a:t>
            </a:r>
            <a:r>
              <a:rPr lang="en-US" sz="1200" dirty="0" err="1"/>
              <a:t>mmWave</a:t>
            </a:r>
            <a:r>
              <a:rPr lang="en-US" sz="1200" dirty="0"/>
              <a:t> </a:t>
            </a:r>
            <a:r>
              <a:rPr lang="en-US" sz="1200" dirty="0" smtClean="0"/>
              <a:t>UE </a:t>
            </a:r>
            <a:endParaRPr lang="en-US" sz="1200" strike="sngStrike" dirty="0" smtClean="0"/>
          </a:p>
          <a:p>
            <a:pPr lvl="1"/>
            <a:r>
              <a:rPr lang="fi-FI" sz="1200" dirty="0" smtClean="0"/>
              <a:t>Study feasilibity and  impact ro requirements of defining requirements</a:t>
            </a:r>
          </a:p>
          <a:p>
            <a:pPr lvl="2"/>
            <a:r>
              <a:rPr lang="fi-FI" sz="1200" dirty="0" smtClean="0"/>
              <a:t>For </a:t>
            </a:r>
            <a:r>
              <a:rPr lang="fi-FI" sz="1200" dirty="0"/>
              <a:t>beam direction</a:t>
            </a:r>
          </a:p>
          <a:p>
            <a:pPr lvl="2"/>
            <a:r>
              <a:rPr lang="fi-FI" sz="1200" dirty="0"/>
              <a:t>As TRP, measured over all angles</a:t>
            </a:r>
          </a:p>
          <a:p>
            <a:endParaRPr lang="fi-FI" sz="1200" strike="sngStrike" dirty="0"/>
          </a:p>
          <a:p>
            <a:pPr lvl="1"/>
            <a:endParaRPr lang="fi-FI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2106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</TotalTime>
  <Words>948</Words>
  <Application>Microsoft Office PowerPoint</Application>
  <PresentationFormat>Widescreen</PresentationFormat>
  <Paragraphs>136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宋体</vt:lpstr>
      <vt:lpstr>Arial</vt:lpstr>
      <vt:lpstr>Calibri</vt:lpstr>
      <vt:lpstr>Calibri Light</vt:lpstr>
      <vt:lpstr>Office Theme</vt:lpstr>
      <vt:lpstr>WF for UE RF Aspects</vt:lpstr>
      <vt:lpstr>UE reference architecture issues</vt:lpstr>
      <vt:lpstr>EIS EIRP Directional requirements</vt:lpstr>
      <vt:lpstr>EIRP Power classes</vt:lpstr>
      <vt:lpstr>ACLR</vt:lpstr>
      <vt:lpstr>SEM</vt:lpstr>
      <vt:lpstr>Emissions</vt:lpstr>
      <vt:lpstr>NSA device IDC study</vt:lpstr>
      <vt:lpstr>Blocking &amp; ACS</vt:lpstr>
      <vt:lpstr>Other OTA requirements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User_R4#81</dc:creator>
  <cp:lastModifiedBy>Qualcomm User_R4#81</cp:lastModifiedBy>
  <cp:revision>81</cp:revision>
  <dcterms:created xsi:type="dcterms:W3CDTF">2016-11-16T18:07:01Z</dcterms:created>
  <dcterms:modified xsi:type="dcterms:W3CDTF">2016-11-18T23:19:23Z</dcterms:modified>
</cp:coreProperties>
</file>