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7" r:id="rId3"/>
    <p:sldId id="275" r:id="rId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401" autoAdjust="0"/>
  </p:normalViewPr>
  <p:slideViewPr>
    <p:cSldViewPr>
      <p:cViewPr>
        <p:scale>
          <a:sx n="70" d="100"/>
          <a:sy n="70" d="100"/>
        </p:scale>
        <p:origin x="-1386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11/18/2016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‹N°›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‹N°›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</a:t>
            </a:r>
            <a:r>
              <a:rPr lang="en-US" dirty="0" smtClean="0">
                <a:ea typeface="+mj-ea"/>
              </a:rPr>
              <a:t>NR studies in </a:t>
            </a:r>
            <a:br>
              <a:rPr lang="en-US" dirty="0" smtClean="0">
                <a:ea typeface="+mj-ea"/>
              </a:rPr>
            </a:br>
            <a:r>
              <a:rPr lang="en-US" dirty="0" smtClean="0">
                <a:ea typeface="+mj-ea"/>
              </a:rPr>
              <a:t>6-24GHz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sv-SE" sz="2400" b="1" dirty="0" smtClean="0">
                <a:solidFill>
                  <a:schemeClr val="tx1"/>
                </a:solidFill>
              </a:rPr>
              <a:t>Source: </a:t>
            </a:r>
            <a:r>
              <a:rPr lang="en-US" altLang="sv-SE" sz="2400" dirty="0">
                <a:solidFill>
                  <a:schemeClr val="tx1"/>
                </a:solidFill>
              </a:rPr>
              <a:t>Orange, Deutsche </a:t>
            </a:r>
            <a:r>
              <a:rPr lang="en-US" altLang="sv-SE" sz="2400" dirty="0" smtClean="0">
                <a:solidFill>
                  <a:schemeClr val="tx1"/>
                </a:solidFill>
              </a:rPr>
              <a:t>Telekom, Dish</a:t>
            </a:r>
            <a:endParaRPr lang="en-US" altLang="sv-SE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altLang="sv-SE" sz="24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sv-SE" sz="2400" b="1" dirty="0" smtClean="0">
                <a:solidFill>
                  <a:schemeClr val="tx1"/>
                </a:solidFill>
              </a:rPr>
              <a:t>Agenda </a:t>
            </a:r>
            <a:r>
              <a:rPr lang="en-US" altLang="sv-SE" sz="2400" b="1" dirty="0">
                <a:solidFill>
                  <a:schemeClr val="tx1"/>
                </a:solidFill>
              </a:rPr>
              <a:t>Item:</a:t>
            </a:r>
            <a:r>
              <a:rPr lang="en-US" altLang="sv-SE" sz="2400" dirty="0">
                <a:solidFill>
                  <a:schemeClr val="tx1"/>
                </a:solidFill>
              </a:rPr>
              <a:t>	</a:t>
            </a:r>
            <a:r>
              <a:rPr lang="en-US" altLang="sv-SE" sz="2400" dirty="0" smtClean="0">
                <a:solidFill>
                  <a:schemeClr val="tx1"/>
                </a:solidFill>
              </a:rPr>
              <a:t>11.4</a:t>
            </a:r>
            <a:endParaRPr lang="en-US" altLang="sv-SE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sv-SE" sz="2400" b="1" dirty="0">
                <a:solidFill>
                  <a:schemeClr val="tx1"/>
                </a:solidFill>
              </a:rPr>
              <a:t>Document </a:t>
            </a:r>
            <a:r>
              <a:rPr lang="en-US" altLang="sv-SE" sz="2400" b="1" dirty="0" smtClean="0">
                <a:solidFill>
                  <a:schemeClr val="tx1"/>
                </a:solidFill>
              </a:rPr>
              <a:t>for:</a:t>
            </a:r>
            <a:r>
              <a:rPr lang="en-US" altLang="sv-SE" sz="2400" dirty="0">
                <a:solidFill>
                  <a:schemeClr val="tx1"/>
                </a:solidFill>
              </a:rPr>
              <a:t> </a:t>
            </a:r>
            <a:r>
              <a:rPr lang="en-US" altLang="sv-SE" sz="2400" dirty="0" smtClean="0">
                <a:solidFill>
                  <a:schemeClr val="tx1"/>
                </a:solidFill>
              </a:rPr>
              <a:t>Approval</a:t>
            </a:r>
            <a:endParaRPr lang="en-US" altLang="sv-SE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altLang="sv-SE" sz="300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64120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</a:t>
            </a:r>
            <a:r>
              <a:rPr lang="en-US" altLang="sv-SE" sz="2000" b="1" dirty="0" smtClean="0">
                <a:cs typeface="Arial" panose="020B0604020202020204" pitchFamily="34" charset="0"/>
              </a:rPr>
              <a:t>81</a:t>
            </a:r>
            <a:r>
              <a:rPr lang="en-US" altLang="sv-SE" sz="2400" b="1" dirty="0">
                <a:cs typeface="Arial" panose="020B0604020202020204" pitchFamily="34" charset="0"/>
              </a:rPr>
              <a:t>				</a:t>
            </a:r>
            <a:r>
              <a:rPr lang="en-US" altLang="sv-SE" sz="2400" b="1" dirty="0" smtClean="0">
                <a:cs typeface="Arial" panose="020B0604020202020204" pitchFamily="34" charset="0"/>
              </a:rPr>
              <a:t>                </a:t>
            </a:r>
            <a:r>
              <a:rPr lang="en-US" altLang="sv-SE" sz="2000" b="1" dirty="0" err="1" smtClean="0">
                <a:cs typeface="Arial" panose="020B0604020202020204" pitchFamily="34" charset="0"/>
              </a:rPr>
              <a:t>Tdoc</a:t>
            </a:r>
            <a:r>
              <a:rPr lang="en-US" altLang="sv-SE" sz="2000" b="1" dirty="0" smtClean="0">
                <a:cs typeface="Arial" panose="020B0604020202020204" pitchFamily="34" charset="0"/>
              </a:rPr>
              <a:t> </a:t>
            </a:r>
            <a:r>
              <a:rPr lang="en-US" altLang="sv-SE" sz="2000" b="1" dirty="0" smtClean="0">
                <a:cs typeface="Arial" panose="020B0604020202020204" pitchFamily="34" charset="0"/>
              </a:rPr>
              <a:t>R4-1610924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 smtClean="0">
                <a:cs typeface="Arial" panose="020B0604020202020204" pitchFamily="34" charset="0"/>
              </a:rPr>
              <a:t>Reno, USA, 14</a:t>
            </a:r>
            <a:r>
              <a:rPr lang="en-US" altLang="sv-SE" sz="20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000" b="1" dirty="0" smtClean="0">
                <a:cs typeface="Arial" panose="020B0604020202020204" pitchFamily="34" charset="0"/>
              </a:rPr>
              <a:t> </a:t>
            </a:r>
            <a:r>
              <a:rPr lang="en-US" altLang="sv-SE" sz="2000" b="1" dirty="0">
                <a:cs typeface="Arial" panose="020B0604020202020204" pitchFamily="34" charset="0"/>
              </a:rPr>
              <a:t>– </a:t>
            </a:r>
            <a:r>
              <a:rPr lang="en-US" altLang="sv-SE" sz="2000" b="1" dirty="0" smtClean="0">
                <a:cs typeface="Arial" panose="020B0604020202020204" pitchFamily="34" charset="0"/>
              </a:rPr>
              <a:t>18</a:t>
            </a:r>
            <a:r>
              <a:rPr lang="en-US" altLang="sv-SE" sz="20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000" b="1" dirty="0" smtClean="0">
                <a:cs typeface="Arial" panose="020B0604020202020204" pitchFamily="34" charset="0"/>
              </a:rPr>
              <a:t> November 2016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/>
              <a:t>Background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341438"/>
            <a:ext cx="8425184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dirty="0" smtClean="0"/>
              <a:t>According to the NR SID description, </a:t>
            </a:r>
            <a:r>
              <a:rPr lang="en-GB" sz="2000" dirty="0"/>
              <a:t>RAN4 shall study the RF aspects for the whole spectrum ranging up to 100 GHz. </a:t>
            </a:r>
            <a:endParaRPr lang="fr-FR" sz="2000" dirty="0"/>
          </a:p>
          <a:p>
            <a:pPr>
              <a:defRPr/>
            </a:pPr>
            <a:r>
              <a:rPr lang="en-GB" sz="2000" dirty="0"/>
              <a:t>Currently, coexistence studies, RF requirements and testability discussions are mainly focusing on frequencies above 24 </a:t>
            </a:r>
            <a:r>
              <a:rPr lang="en-GB" sz="2000" dirty="0" smtClean="0"/>
              <a:t>GHz and below 6GHz.</a:t>
            </a:r>
            <a:endParaRPr lang="en-US" sz="2000" dirty="0" smtClean="0"/>
          </a:p>
          <a:p>
            <a:pPr>
              <a:defRPr/>
            </a:pPr>
            <a:r>
              <a:rPr lang="en-US" sz="2000" dirty="0" smtClean="0"/>
              <a:t>In RAN4#80 and RAN4#81, the frequency range 6-24 GHz for NR has been discussed</a:t>
            </a:r>
          </a:p>
          <a:p>
            <a:pPr lvl="1">
              <a:defRPr/>
            </a:pPr>
            <a:r>
              <a:rPr lang="en-US" sz="1800" dirty="0" smtClean="0"/>
              <a:t>Several frequency </a:t>
            </a:r>
            <a:r>
              <a:rPr lang="en-US" sz="1800" dirty="0"/>
              <a:t>bands </a:t>
            </a:r>
            <a:r>
              <a:rPr lang="en-US" sz="1800" dirty="0" smtClean="0"/>
              <a:t>have been identified in this range, with high potential to </a:t>
            </a:r>
            <a:r>
              <a:rPr lang="en-US" sz="1800" dirty="0"/>
              <a:t>be used in the future for mobile </a:t>
            </a:r>
            <a:r>
              <a:rPr lang="en-US" sz="1800" dirty="0" smtClean="0"/>
              <a:t>services:</a:t>
            </a:r>
          </a:p>
          <a:p>
            <a:pPr lvl="2">
              <a:buFontTx/>
              <a:buChar char="-"/>
              <a:defRPr/>
            </a:pPr>
            <a:r>
              <a:rPr lang="en-GB" sz="1800" dirty="0" smtClean="0"/>
              <a:t>5.925 </a:t>
            </a:r>
            <a:r>
              <a:rPr lang="en-GB" sz="1800" dirty="0"/>
              <a:t>– 8.5 </a:t>
            </a:r>
            <a:r>
              <a:rPr lang="en-GB" sz="1800" dirty="0" smtClean="0"/>
              <a:t>GHz</a:t>
            </a:r>
          </a:p>
          <a:p>
            <a:pPr lvl="2">
              <a:buFontTx/>
              <a:buChar char="-"/>
              <a:defRPr/>
            </a:pPr>
            <a:r>
              <a:rPr lang="en-GB" sz="1800" dirty="0" smtClean="0"/>
              <a:t>10 </a:t>
            </a:r>
            <a:r>
              <a:rPr lang="en-GB" sz="1800" dirty="0"/>
              <a:t>- 10.6 </a:t>
            </a:r>
            <a:r>
              <a:rPr lang="en-GB" sz="1800" dirty="0" smtClean="0"/>
              <a:t>GHz</a:t>
            </a:r>
          </a:p>
          <a:p>
            <a:pPr lvl="2">
              <a:buFontTx/>
              <a:buChar char="-"/>
              <a:defRPr/>
            </a:pPr>
            <a:r>
              <a:rPr lang="en-GB" sz="1800" dirty="0" smtClean="0"/>
              <a:t>21.4 </a:t>
            </a:r>
            <a:r>
              <a:rPr lang="en-GB" sz="1800" dirty="0"/>
              <a:t>- 22 </a:t>
            </a:r>
            <a:r>
              <a:rPr lang="en-GB" sz="1800" dirty="0" smtClean="0"/>
              <a:t>GHz</a:t>
            </a:r>
          </a:p>
          <a:p>
            <a:pPr lvl="1">
              <a:defRPr/>
            </a:pPr>
            <a:r>
              <a:rPr lang="en-US" sz="1800" dirty="0" smtClean="0"/>
              <a:t>Applicability of existing studies and potential new studies to </a:t>
            </a:r>
            <a:r>
              <a:rPr lang="en-US" sz="1800" dirty="0"/>
              <a:t>address the requirements for this frequency </a:t>
            </a:r>
            <a:r>
              <a:rPr lang="en-US" sz="1800" dirty="0" smtClean="0"/>
              <a:t>range have been discussed.</a:t>
            </a:r>
            <a:endParaRPr lang="en-US" sz="1800" dirty="0"/>
          </a:p>
          <a:p>
            <a:pPr marL="57150" lvl="0" indent="0" defTabSz="457200" eaLnBrk="1" fontAlgn="auto" hangingPunct="1">
              <a:spcAft>
                <a:spcPts val="0"/>
              </a:spcAft>
              <a:buNone/>
            </a:pPr>
            <a:endParaRPr kumimoji="1" lang="en-US" altLang="zh-CN" sz="2000" b="1" dirty="0" smtClean="0">
              <a:solidFill>
                <a:prstClr val="black"/>
              </a:solidFill>
              <a:ea typeface="宋体"/>
            </a:endParaRPr>
          </a:p>
          <a:p>
            <a:pPr marL="57150" lvl="0" indent="0" defTabSz="457200" eaLnBrk="1" fontAlgn="auto" hangingPunct="1">
              <a:spcAft>
                <a:spcPts val="0"/>
              </a:spcAft>
              <a:buNone/>
            </a:pPr>
            <a:r>
              <a:rPr kumimoji="1" lang="en-US" altLang="zh-CN" sz="1600" b="1" dirty="0" smtClean="0">
                <a:solidFill>
                  <a:prstClr val="black"/>
                </a:solidFill>
                <a:ea typeface="宋体"/>
              </a:rPr>
              <a:t>[</a:t>
            </a:r>
            <a:r>
              <a:rPr kumimoji="1" lang="en-US" altLang="zh-CN" sz="1600" b="1" dirty="0">
                <a:solidFill>
                  <a:prstClr val="black"/>
                </a:solidFill>
                <a:ea typeface="宋体"/>
              </a:rPr>
              <a:t>1]</a:t>
            </a:r>
            <a:r>
              <a:rPr kumimoji="1" lang="zh-CN" altLang="en-US" sz="1600" b="1" dirty="0">
                <a:solidFill>
                  <a:prstClr val="black"/>
                </a:solidFill>
                <a:ea typeface="宋体"/>
              </a:rPr>
              <a:t> </a:t>
            </a:r>
            <a:r>
              <a:rPr kumimoji="1" lang="en-GB" altLang="zh-CN" sz="1600" b="1" dirty="0">
                <a:solidFill>
                  <a:prstClr val="black"/>
                </a:solidFill>
                <a:ea typeface="宋体"/>
              </a:rPr>
              <a:t>R4- 166417</a:t>
            </a:r>
            <a:r>
              <a:rPr kumimoji="1" lang="zh-CN" altLang="zh-CN" sz="1600" b="1" dirty="0" smtClean="0">
                <a:solidFill>
                  <a:prstClr val="black"/>
                </a:solidFill>
                <a:ea typeface="宋体"/>
              </a:rPr>
              <a:t>,</a:t>
            </a:r>
            <a:r>
              <a:rPr kumimoji="1" lang="en-GB" altLang="zh-CN" sz="1600" b="1" dirty="0" smtClean="0">
                <a:solidFill>
                  <a:prstClr val="black"/>
                </a:solidFill>
                <a:ea typeface="宋体"/>
              </a:rPr>
              <a:t> </a:t>
            </a:r>
            <a:r>
              <a:rPr kumimoji="1" lang="en-GB" altLang="zh-CN" sz="1600" b="1" dirty="0">
                <a:solidFill>
                  <a:prstClr val="black"/>
                </a:solidFill>
                <a:ea typeface="宋体"/>
              </a:rPr>
              <a:t>Spectrum for New </a:t>
            </a:r>
            <a:r>
              <a:rPr kumimoji="1" lang="en-GB" altLang="zh-CN" sz="1600" b="1" dirty="0" smtClean="0">
                <a:solidFill>
                  <a:prstClr val="black"/>
                </a:solidFill>
                <a:ea typeface="宋体"/>
              </a:rPr>
              <a:t>Radio</a:t>
            </a:r>
            <a:r>
              <a:rPr kumimoji="1" lang="zh-CN" altLang="zh-CN" sz="1600" b="1" dirty="0" smtClean="0">
                <a:solidFill>
                  <a:prstClr val="black"/>
                </a:solidFill>
                <a:ea typeface="宋体"/>
              </a:rPr>
              <a:t>,</a:t>
            </a:r>
            <a:r>
              <a:rPr kumimoji="1" lang="en-GB" altLang="zh-CN" sz="1600" b="1" dirty="0" smtClean="0">
                <a:solidFill>
                  <a:prstClr val="black"/>
                </a:solidFill>
                <a:ea typeface="宋体"/>
              </a:rPr>
              <a:t> Orange</a:t>
            </a:r>
            <a:endParaRPr kumimoji="1" lang="en-US" altLang="zh-CN" sz="1600" b="1" dirty="0">
              <a:solidFill>
                <a:prstClr val="black"/>
              </a:solidFill>
              <a:ea typeface="宋体"/>
            </a:endParaRPr>
          </a:p>
          <a:p>
            <a:pPr marL="57150" lvl="0" indent="0" defTabSz="457200" eaLnBrk="1" fontAlgn="auto" hangingPunct="1">
              <a:spcAft>
                <a:spcPts val="0"/>
              </a:spcAft>
              <a:buNone/>
            </a:pPr>
            <a:r>
              <a:rPr kumimoji="1" lang="en-US" altLang="zh-CN" sz="1600" b="1" dirty="0">
                <a:solidFill>
                  <a:prstClr val="black"/>
                </a:solidFill>
                <a:ea typeface="宋体"/>
              </a:rPr>
              <a:t>[2] R4- 1610239,</a:t>
            </a:r>
            <a:r>
              <a:rPr kumimoji="1" lang="zh-CN" altLang="zh-CN" sz="1600" b="1" dirty="0" smtClean="0">
                <a:solidFill>
                  <a:prstClr val="black"/>
                </a:solidFill>
                <a:ea typeface="宋体"/>
              </a:rPr>
              <a:t> </a:t>
            </a:r>
            <a:r>
              <a:rPr kumimoji="1" lang="en-US" altLang="zh-CN" sz="1600" b="1" dirty="0">
                <a:solidFill>
                  <a:prstClr val="black"/>
                </a:solidFill>
                <a:ea typeface="宋体"/>
              </a:rPr>
              <a:t>NR studies on frequency range 6-24 GHz,</a:t>
            </a:r>
            <a:r>
              <a:rPr kumimoji="1" lang="zh-CN" altLang="en-US" sz="1600" b="1" dirty="0" smtClean="0">
                <a:solidFill>
                  <a:prstClr val="black"/>
                </a:solidFill>
                <a:ea typeface="宋体"/>
              </a:rPr>
              <a:t> </a:t>
            </a:r>
            <a:r>
              <a:rPr kumimoji="1" lang="en-GB" altLang="zh-CN" sz="1600" b="1" dirty="0" smtClean="0">
                <a:solidFill>
                  <a:prstClr val="black"/>
                </a:solidFill>
                <a:ea typeface="宋体"/>
              </a:rPr>
              <a:t>Orange</a:t>
            </a:r>
            <a:endParaRPr kumimoji="1" lang="en-US" altLang="zh-CN" sz="1600" b="1" dirty="0">
              <a:solidFill>
                <a:prstClr val="black"/>
              </a:solidFill>
              <a:ea typeface="宋体"/>
            </a:endParaRPr>
          </a:p>
          <a:p>
            <a:pPr>
              <a:defRPr/>
            </a:pPr>
            <a:endParaRPr lang="en-US" sz="2400" dirty="0" smtClean="0"/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fi-FI" altLang="en-US" sz="2000" dirty="0"/>
          </a:p>
          <a:p>
            <a:pPr lvl="1"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45028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en-US" dirty="0" smtClean="0"/>
              <a:t>Way forward</a:t>
            </a:r>
            <a:endParaRPr lang="en-US" altLang="sv-SE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99715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 sz="2000" dirty="0" smtClean="0"/>
              <a:t>Identify frequency ranges in 6-24 GHz, where existing NR studies cannot be applied. </a:t>
            </a:r>
          </a:p>
          <a:p>
            <a:pPr>
              <a:spcBef>
                <a:spcPts val="0"/>
              </a:spcBef>
            </a:pPr>
            <a:endParaRPr lang="en-GB" sz="2000" dirty="0" smtClean="0"/>
          </a:p>
          <a:p>
            <a:pPr>
              <a:spcBef>
                <a:spcPts val="0"/>
              </a:spcBef>
            </a:pPr>
            <a:r>
              <a:rPr lang="en-GB" sz="2000" dirty="0" smtClean="0"/>
              <a:t>Prioritize candidate carrier </a:t>
            </a:r>
            <a:r>
              <a:rPr lang="en-GB" sz="2000" dirty="0"/>
              <a:t>frequencies </a:t>
            </a:r>
            <a:r>
              <a:rPr lang="en-GB" sz="2000" dirty="0" smtClean="0"/>
              <a:t>in identified ranges. The prioritization should be </a:t>
            </a:r>
            <a:r>
              <a:rPr lang="en-GB" sz="2000" dirty="0"/>
              <a:t>based </a:t>
            </a:r>
            <a:r>
              <a:rPr lang="en-GB" sz="2000" dirty="0" smtClean="0"/>
              <a:t>on operators demands. 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Example carrier frequencies: 8 GHz, 10 GHz</a:t>
            </a:r>
          </a:p>
          <a:p>
            <a:pPr>
              <a:spcBef>
                <a:spcPts val="0"/>
              </a:spcBef>
            </a:pPr>
            <a:endParaRPr lang="en-GB" sz="2000" dirty="0" smtClean="0"/>
          </a:p>
          <a:p>
            <a:pPr>
              <a:spcBef>
                <a:spcPts val="0"/>
              </a:spcBef>
            </a:pPr>
            <a:r>
              <a:rPr lang="en-GB" sz="2000" dirty="0" smtClean="0"/>
              <a:t>Agree on simulation assumptions for co-existence studies </a:t>
            </a:r>
            <a:endParaRPr lang="en-GB" sz="2000" dirty="0"/>
          </a:p>
          <a:p>
            <a:pPr lvl="1">
              <a:spcBef>
                <a:spcPts val="0"/>
              </a:spcBef>
            </a:pPr>
            <a:r>
              <a:rPr lang="en-US" sz="1800" dirty="0"/>
              <a:t>R</a:t>
            </a:r>
            <a:r>
              <a:rPr lang="en-US" sz="1800" dirty="0" smtClean="0"/>
              <a:t>euse </a:t>
            </a:r>
            <a:r>
              <a:rPr lang="en-US" sz="1800" dirty="0"/>
              <a:t>as much as possible the existing simulation assumptions for NR for frequencies above </a:t>
            </a:r>
            <a:r>
              <a:rPr lang="en-US" sz="1800" dirty="0" smtClean="0"/>
              <a:t>24GHz</a:t>
            </a:r>
          </a:p>
          <a:p>
            <a:pPr lvl="1">
              <a:spcBef>
                <a:spcPts val="0"/>
              </a:spcBef>
            </a:pPr>
            <a:r>
              <a:rPr lang="en-US" sz="1800" dirty="0" smtClean="0"/>
              <a:t>Discuss the </a:t>
            </a:r>
            <a:r>
              <a:rPr lang="en-US" sz="1800" dirty="0"/>
              <a:t>applicability of antenna configuration and beamforming parameters for both BS and </a:t>
            </a:r>
            <a:r>
              <a:rPr lang="en-US" sz="1800" dirty="0" smtClean="0"/>
              <a:t>UE</a:t>
            </a:r>
          </a:p>
          <a:p>
            <a:pPr>
              <a:spcBef>
                <a:spcPts val="0"/>
              </a:spcBef>
            </a:pPr>
            <a:endParaRPr lang="en-US" sz="2000" dirty="0" smtClean="0"/>
          </a:p>
          <a:p>
            <a:pPr>
              <a:spcBef>
                <a:spcPts val="0"/>
              </a:spcBef>
            </a:pPr>
            <a:r>
              <a:rPr lang="en-US" sz="2000" dirty="0" smtClean="0"/>
              <a:t>Other aspects (</a:t>
            </a:r>
            <a:r>
              <a:rPr lang="en-GB" sz="2000" dirty="0" smtClean="0"/>
              <a:t>co-existence simulations, </a:t>
            </a:r>
            <a:r>
              <a:rPr lang="en-GB" sz="2000" dirty="0"/>
              <a:t>OTA/conducted requirements and testability, etc</a:t>
            </a:r>
            <a:r>
              <a:rPr lang="en-GB" sz="2000" dirty="0" smtClean="0"/>
              <a:t>.)</a:t>
            </a:r>
            <a:r>
              <a:rPr lang="en-US" sz="2000" dirty="0" smtClean="0"/>
              <a:t> to be discussed during the WI phase.</a:t>
            </a:r>
            <a:endParaRPr lang="fi-FI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29203</TotalTime>
  <Words>266</Words>
  <Application>Microsoft Office PowerPoint</Application>
  <PresentationFormat>Affichage à l'écran (4:3)</PresentationFormat>
  <Paragraphs>33</Paragraphs>
  <Slides>3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Office 主题</vt:lpstr>
      <vt:lpstr>Way forward on NR studies in  6-24GHz</vt:lpstr>
      <vt:lpstr>Background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/>
  <cp:lastModifiedBy>AH</cp:lastModifiedBy>
  <cp:revision>295</cp:revision>
  <dcterms:created xsi:type="dcterms:W3CDTF">2014-03-20T14:32:54Z</dcterms:created>
  <dcterms:modified xsi:type="dcterms:W3CDTF">2016-11-18T21:30:33Z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