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62" r:id="rId3"/>
    <p:sldId id="268" r:id="rId4"/>
    <p:sldId id="266" r:id="rId5"/>
    <p:sldId id="265" r:id="rId6"/>
    <p:sldId id="263"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0120483" initials="0"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1" d="100"/>
          <a:sy n="91" d="100"/>
        </p:scale>
        <p:origin x="-1374"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F75EA1-9B1D-42D8-944B-5231F4C97D78}" type="datetimeFigureOut">
              <a:rPr lang="en-GB" smtClean="0"/>
              <a:pPr/>
              <a:t>19/11/2016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C7AF479-0C87-48F8-8D35-71EF34ADAF6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F75EA1-9B1D-42D8-944B-5231F4C97D78}" type="datetimeFigureOut">
              <a:rPr lang="en-GB" smtClean="0"/>
              <a:pPr/>
              <a:t>19/11/2016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7AF479-0C87-48F8-8D35-71EF34ADAF6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a:t>WF on OTA requirement compliance range</a:t>
            </a:r>
          </a:p>
        </p:txBody>
      </p:sp>
      <p:sp>
        <p:nvSpPr>
          <p:cNvPr id="5" name="Subtitle 4"/>
          <p:cNvSpPr>
            <a:spLocks noGrp="1"/>
          </p:cNvSpPr>
          <p:nvPr>
            <p:ph type="subTitle" idx="1"/>
          </p:nvPr>
        </p:nvSpPr>
        <p:spPr/>
        <p:txBody>
          <a:bodyPr/>
          <a:lstStyle/>
          <a:p>
            <a:r>
              <a:rPr lang="en-US" altLang="ja-JP" dirty="0"/>
              <a:t>NTT DOCOMO</a:t>
            </a:r>
            <a:endParaRPr lang="en-GB" dirty="0"/>
          </a:p>
        </p:txBody>
      </p:sp>
      <p:sp>
        <p:nvSpPr>
          <p:cNvPr id="2" name="Rectangle 1"/>
          <p:cNvSpPr/>
          <p:nvPr/>
        </p:nvSpPr>
        <p:spPr>
          <a:xfrm>
            <a:off x="179512" y="116632"/>
            <a:ext cx="8856984" cy="646331"/>
          </a:xfrm>
          <a:prstGeom prst="rect">
            <a:avLst/>
          </a:prstGeom>
        </p:spPr>
        <p:txBody>
          <a:bodyPr wrap="square">
            <a:spAutoFit/>
          </a:bodyPr>
          <a:lstStyle/>
          <a:p>
            <a:pPr>
              <a:spcBef>
                <a:spcPct val="0"/>
              </a:spcBef>
              <a:buNone/>
            </a:pPr>
            <a:r>
              <a:rPr lang="en-GB" altLang="zh-CN" b="1" dirty="0">
                <a:latin typeface="Arial" panose="020B0604020202020204" pitchFamily="34" charset="0"/>
                <a:cs typeface="Times New Roman" panose="02020603050405020304" pitchFamily="18" charset="0"/>
              </a:rPr>
              <a:t>3GPP TSG-RAN WG4 Meeting #8</a:t>
            </a:r>
            <a:r>
              <a:rPr lang="en-US" altLang="ja-JP" b="1" dirty="0">
                <a:latin typeface="Arial" panose="020B0604020202020204" pitchFamily="34" charset="0"/>
                <a:cs typeface="Times New Roman" panose="02020603050405020304" pitchFamily="18" charset="0"/>
              </a:rPr>
              <a:t>1</a:t>
            </a:r>
            <a:r>
              <a:rPr lang="en-GB" altLang="zh-CN" b="1" dirty="0">
                <a:latin typeface="Arial" panose="020B0604020202020204" pitchFamily="34" charset="0"/>
                <a:cs typeface="Times New Roman" panose="02020603050405020304" pitchFamily="18" charset="0"/>
              </a:rPr>
              <a:t> 				</a:t>
            </a:r>
            <a:r>
              <a:rPr lang="en-GB" altLang="zh-CN" b="1" dirty="0">
                <a:latin typeface="Arial" panose="020B0604020202020204" pitchFamily="34" charset="0"/>
                <a:cs typeface="Arial" panose="020B0604020202020204" pitchFamily="34" charset="0"/>
              </a:rPr>
              <a:t>R4-16</a:t>
            </a:r>
            <a:r>
              <a:rPr lang="en-US" altLang="ja-JP" b="1" dirty="0">
                <a:latin typeface="Arial" panose="020B0604020202020204" pitchFamily="34" charset="0"/>
                <a:cs typeface="Arial" panose="020B0604020202020204" pitchFamily="34" charset="0"/>
              </a:rPr>
              <a:t>10800</a:t>
            </a:r>
            <a:endParaRPr lang="en-GB" altLang="zh-CN" b="1" dirty="0">
              <a:latin typeface="Arial" panose="020B0604020202020204" pitchFamily="34" charset="0"/>
              <a:cs typeface="Arial" panose="020B0604020202020204" pitchFamily="34" charset="0"/>
            </a:endParaRPr>
          </a:p>
          <a:p>
            <a:pPr>
              <a:spcBef>
                <a:spcPct val="0"/>
              </a:spcBef>
              <a:buNone/>
            </a:pPr>
            <a:r>
              <a:rPr lang="en-US" altLang="ja-JP" b="1" dirty="0">
                <a:latin typeface="Arial" panose="020B0604020202020204" pitchFamily="34" charset="0"/>
                <a:cs typeface="Arial" panose="020B0604020202020204" pitchFamily="34" charset="0"/>
              </a:rPr>
              <a:t>Reno</a:t>
            </a:r>
            <a:r>
              <a:rPr lang="en-GB" altLang="zh-CN" b="1" dirty="0">
                <a:latin typeface="Arial" panose="020B0604020202020204" pitchFamily="34" charset="0"/>
                <a:cs typeface="Arial" panose="020B0604020202020204" pitchFamily="34" charset="0"/>
              </a:rPr>
              <a:t>, </a:t>
            </a:r>
            <a:r>
              <a:rPr lang="en-US" altLang="ja-JP" b="1" dirty="0">
                <a:latin typeface="Arial" panose="020B0604020202020204" pitchFamily="34" charset="0"/>
                <a:cs typeface="Arial" panose="020B0604020202020204" pitchFamily="34" charset="0"/>
              </a:rPr>
              <a:t>USA</a:t>
            </a:r>
            <a:r>
              <a:rPr lang="en-GB" altLang="zh-CN" b="1" dirty="0">
                <a:latin typeface="Arial" panose="020B0604020202020204" pitchFamily="34" charset="0"/>
                <a:cs typeface="Arial" panose="020B0604020202020204" pitchFamily="34" charset="0"/>
              </a:rPr>
              <a:t>, 1</a:t>
            </a:r>
            <a:r>
              <a:rPr lang="en-US" altLang="ja-JP" b="1" dirty="0">
                <a:latin typeface="Arial" panose="020B0604020202020204" pitchFamily="34" charset="0"/>
                <a:cs typeface="Arial" panose="020B0604020202020204" pitchFamily="34" charset="0"/>
              </a:rPr>
              <a:t>4</a:t>
            </a:r>
            <a:r>
              <a:rPr lang="en-GB" altLang="zh-CN" b="1" dirty="0">
                <a:latin typeface="Arial" panose="020B0604020202020204" pitchFamily="34" charset="0"/>
                <a:cs typeface="Arial" panose="020B0604020202020204" pitchFamily="34" charset="0"/>
              </a:rPr>
              <a:t> – 18 November, 2016</a:t>
            </a:r>
          </a:p>
        </p:txBody>
      </p:sp>
    </p:spTree>
    <p:extLst>
      <p:ext uri="{BB962C8B-B14F-4D97-AF65-F5344CB8AC3E}">
        <p14:creationId xmlns:p14="http://schemas.microsoft.com/office/powerpoint/2010/main" val="2947886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8614"/>
            <a:ext cx="8229600" cy="706090"/>
          </a:xfrm>
        </p:spPr>
        <p:txBody>
          <a:bodyPr>
            <a:normAutofit fontScale="90000"/>
          </a:bodyPr>
          <a:lstStyle/>
          <a:p>
            <a:r>
              <a:rPr lang="en-GB" dirty="0"/>
              <a:t>Background</a:t>
            </a:r>
          </a:p>
        </p:txBody>
      </p:sp>
      <p:sp>
        <p:nvSpPr>
          <p:cNvPr id="3" name="Content Placeholder 2"/>
          <p:cNvSpPr>
            <a:spLocks noGrp="1"/>
          </p:cNvSpPr>
          <p:nvPr>
            <p:ph idx="1"/>
          </p:nvPr>
        </p:nvSpPr>
        <p:spPr>
          <a:xfrm>
            <a:off x="457200" y="836712"/>
            <a:ext cx="8229600" cy="4968552"/>
          </a:xfrm>
        </p:spPr>
        <p:txBody>
          <a:bodyPr>
            <a:normAutofit fontScale="70000" lnSpcReduction="20000"/>
          </a:bodyPr>
          <a:lstStyle/>
          <a:p>
            <a:r>
              <a:rPr lang="en-GB" altLang="ja-JP" dirty="0"/>
              <a:t>For OTA requirements, such as EIRP accuracy [1] and EVM [2], it was agreed that manufacturers declared the directions sets where each OTA requirement could be specified.</a:t>
            </a:r>
          </a:p>
          <a:p>
            <a:endParaRPr lang="en-GB" altLang="ja-JP" dirty="0"/>
          </a:p>
          <a:p>
            <a:r>
              <a:rPr lang="en-GB" altLang="ja-JP" dirty="0" smtClean="0"/>
              <a:t>However</a:t>
            </a:r>
            <a:r>
              <a:rPr lang="en-GB" altLang="ja-JP" dirty="0"/>
              <a:t>, in general, these directions sets would be different because each requirement attributes different physical factors. </a:t>
            </a:r>
          </a:p>
          <a:p>
            <a:endParaRPr lang="en-GB" altLang="ja-JP" dirty="0"/>
          </a:p>
          <a:p>
            <a:r>
              <a:rPr lang="en-GB" dirty="0"/>
              <a:t>At this meeting, the contribution on OTA requirement compliance range for </a:t>
            </a:r>
            <a:r>
              <a:rPr lang="en-GB" dirty="0" err="1"/>
              <a:t>eAAS</a:t>
            </a:r>
            <a:r>
              <a:rPr lang="en-GB" dirty="0"/>
              <a:t> BS was submitted and discussed[3]. </a:t>
            </a:r>
          </a:p>
          <a:p>
            <a:pPr lvl="1"/>
            <a:r>
              <a:rPr lang="en-GB" dirty="0"/>
              <a:t>It discusses the necessity of </a:t>
            </a:r>
            <a:r>
              <a:rPr lang="en-GB" altLang="ja-JP" dirty="0"/>
              <a:t>the common range where performance can meet for all requirements. </a:t>
            </a:r>
            <a:endParaRPr lang="en-GB" dirty="0"/>
          </a:p>
          <a:p>
            <a:endParaRPr lang="en-GB" dirty="0"/>
          </a:p>
          <a:p>
            <a:r>
              <a:rPr lang="en-GB" dirty="0"/>
              <a:t>Following the discussion in </a:t>
            </a:r>
            <a:r>
              <a:rPr lang="en-GB" dirty="0" err="1"/>
              <a:t>eAAS</a:t>
            </a:r>
            <a:r>
              <a:rPr lang="en-GB" dirty="0"/>
              <a:t> evening </a:t>
            </a:r>
            <a:r>
              <a:rPr lang="en-GB" dirty="0" err="1"/>
              <a:t>adhoc</a:t>
            </a:r>
            <a:r>
              <a:rPr lang="en-GB" dirty="0"/>
              <a:t>, this WF is captured</a:t>
            </a:r>
            <a:r>
              <a:rPr lang="ja-JP" altLang="en-US" dirty="0"/>
              <a:t> </a:t>
            </a:r>
            <a:r>
              <a:rPr lang="en-US" altLang="ja-JP" dirty="0"/>
              <a:t>the agreements</a:t>
            </a:r>
            <a:r>
              <a:rPr lang="en-GB" dirty="0"/>
              <a:t> on declaration of common OTA requirement compliance coverage and open issues for following meetings. </a:t>
            </a:r>
          </a:p>
        </p:txBody>
      </p:sp>
    </p:spTree>
    <p:extLst>
      <p:ext uri="{BB962C8B-B14F-4D97-AF65-F5344CB8AC3E}">
        <p14:creationId xmlns:p14="http://schemas.microsoft.com/office/powerpoint/2010/main" val="375236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103" y="0"/>
            <a:ext cx="8229600" cy="525761"/>
          </a:xfrm>
        </p:spPr>
        <p:txBody>
          <a:bodyPr>
            <a:normAutofit fontScale="90000"/>
          </a:bodyPr>
          <a:lstStyle/>
          <a:p>
            <a:r>
              <a:rPr lang="en-GB" sz="3600" dirty="0"/>
              <a:t>Way Forward</a:t>
            </a:r>
          </a:p>
        </p:txBody>
      </p:sp>
      <p:sp>
        <p:nvSpPr>
          <p:cNvPr id="3" name="Content Placeholder 2"/>
          <p:cNvSpPr>
            <a:spLocks noGrp="1"/>
          </p:cNvSpPr>
          <p:nvPr>
            <p:ph idx="1"/>
          </p:nvPr>
        </p:nvSpPr>
        <p:spPr>
          <a:xfrm>
            <a:off x="323528" y="620688"/>
            <a:ext cx="8229600" cy="5760640"/>
          </a:xfrm>
          <a:noFill/>
        </p:spPr>
        <p:txBody>
          <a:bodyPr>
            <a:noAutofit/>
          </a:bodyPr>
          <a:lstStyle/>
          <a:p>
            <a:pPr marL="0" indent="0">
              <a:buNone/>
            </a:pPr>
            <a:r>
              <a:rPr lang="en-GB" sz="1600" u="sng" dirty="0"/>
              <a:t>Followings are agreements i</a:t>
            </a:r>
            <a:r>
              <a:rPr lang="en-GB" altLang="ja-JP" sz="1600" u="sng" dirty="0"/>
              <a:t>n RAN4#81</a:t>
            </a:r>
            <a:r>
              <a:rPr lang="en-GB" sz="1600" u="sng" dirty="0" smtClean="0"/>
              <a:t>:</a:t>
            </a:r>
          </a:p>
          <a:p>
            <a:pPr marL="0" indent="0">
              <a:buNone/>
            </a:pPr>
            <a:endParaRPr lang="en-GB" sz="1600" u="sng" dirty="0"/>
          </a:p>
          <a:p>
            <a:r>
              <a:rPr lang="en-US" altLang="ja-JP" sz="2400" dirty="0" smtClean="0"/>
              <a:t>As </a:t>
            </a:r>
            <a:r>
              <a:rPr lang="en-US" altLang="ja-JP" sz="2400" dirty="0"/>
              <a:t>mandatory, manufacturers need to declare a common peak directions set(s) (hereafter called “OTA compliance peak directions set” in this WF.  Final naming is FFS).</a:t>
            </a:r>
            <a:r>
              <a:rPr lang="en-US" altLang="ja-JP" sz="2400" dirty="0">
                <a:solidFill>
                  <a:srgbClr val="FF0000"/>
                </a:solidFill>
              </a:rPr>
              <a:t> </a:t>
            </a:r>
            <a:r>
              <a:rPr lang="en-US" altLang="ja-JP" sz="2400" dirty="0"/>
              <a:t>Any requirement specified at the peak direction is met in “OTA compliance peak directions set”.</a:t>
            </a:r>
            <a:endParaRPr lang="en-US" altLang="ja-JP" sz="2400" strike="sngStrike" dirty="0"/>
          </a:p>
          <a:p>
            <a:endParaRPr lang="en-US" altLang="ja-JP" sz="1600" dirty="0">
              <a:solidFill>
                <a:srgbClr val="FF0000"/>
              </a:solidFill>
            </a:endParaRPr>
          </a:p>
          <a:p>
            <a:endParaRPr lang="en-US" altLang="ja-JP" sz="1600" dirty="0">
              <a:solidFill>
                <a:srgbClr val="FF0000"/>
              </a:solidFill>
            </a:endParaRPr>
          </a:p>
          <a:p>
            <a:endParaRPr lang="en-US" altLang="ja-JP" sz="1600" dirty="0">
              <a:solidFill>
                <a:srgbClr val="FF0000"/>
              </a:solidFill>
            </a:endParaRPr>
          </a:p>
          <a:p>
            <a:endParaRPr lang="en-US" altLang="ja-JP" sz="1600" dirty="0">
              <a:solidFill>
                <a:srgbClr val="FF0000"/>
              </a:solidFill>
            </a:endParaRPr>
          </a:p>
          <a:p>
            <a:endParaRPr lang="en-US" altLang="ja-JP" sz="1600" dirty="0">
              <a:solidFill>
                <a:srgbClr val="FF0000"/>
              </a:solidFill>
            </a:endParaRPr>
          </a:p>
          <a:p>
            <a:endParaRPr lang="en-US" altLang="ja-JP" sz="1600" dirty="0">
              <a:solidFill>
                <a:srgbClr val="FF0000"/>
              </a:solidFill>
            </a:endParaRPr>
          </a:p>
          <a:p>
            <a:endParaRPr lang="en-GB" sz="1600" dirty="0"/>
          </a:p>
          <a:p>
            <a:endParaRPr lang="en-GB" sz="1600" dirty="0"/>
          </a:p>
          <a:p>
            <a:endParaRPr lang="en-GB" sz="1600" dirty="0"/>
          </a:p>
          <a:p>
            <a:endParaRPr lang="en-GB" sz="1600" dirty="0"/>
          </a:p>
          <a:p>
            <a:endParaRPr lang="en-GB" sz="1600" dirty="0"/>
          </a:p>
          <a:p>
            <a:pPr marL="457200" lvl="1" indent="0">
              <a:buNone/>
            </a:pPr>
            <a:endParaRPr lang="en-GB" sz="1200" dirty="0"/>
          </a:p>
          <a:p>
            <a:endParaRPr lang="en-GB" sz="1600" dirty="0"/>
          </a:p>
          <a:p>
            <a:endParaRPr lang="en-GB" sz="1600" dirty="0"/>
          </a:p>
          <a:p>
            <a:endParaRPr lang="en-GB" sz="1600" dirty="0"/>
          </a:p>
          <a:p>
            <a:endParaRPr lang="en-GB" sz="1600" dirty="0"/>
          </a:p>
          <a:p>
            <a:endParaRPr lang="en-GB" sz="1600" dirty="0"/>
          </a:p>
          <a:p>
            <a:pPr marL="0" indent="0">
              <a:buNone/>
            </a:pPr>
            <a:endParaRPr lang="en-GB" sz="1600" dirty="0"/>
          </a:p>
        </p:txBody>
      </p:sp>
      <p:sp>
        <p:nvSpPr>
          <p:cNvPr id="29" name="Rectangle 54"/>
          <p:cNvSpPr>
            <a:spLocks noChangeArrowheads="1"/>
          </p:cNvSpPr>
          <p:nvPr/>
        </p:nvSpPr>
        <p:spPr bwMode="auto">
          <a:xfrm>
            <a:off x="1547664" y="206084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14567269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103" y="0"/>
            <a:ext cx="8229600" cy="525761"/>
          </a:xfrm>
        </p:spPr>
        <p:txBody>
          <a:bodyPr>
            <a:normAutofit fontScale="90000"/>
          </a:bodyPr>
          <a:lstStyle/>
          <a:p>
            <a:r>
              <a:rPr lang="en-GB" sz="3600" dirty="0"/>
              <a:t>Way Forward</a:t>
            </a:r>
          </a:p>
        </p:txBody>
      </p:sp>
      <p:sp>
        <p:nvSpPr>
          <p:cNvPr id="3" name="Content Placeholder 2"/>
          <p:cNvSpPr>
            <a:spLocks noGrp="1"/>
          </p:cNvSpPr>
          <p:nvPr>
            <p:ph idx="1"/>
          </p:nvPr>
        </p:nvSpPr>
        <p:spPr>
          <a:xfrm>
            <a:off x="323528" y="620688"/>
            <a:ext cx="8229600" cy="5760640"/>
          </a:xfrm>
          <a:noFill/>
        </p:spPr>
        <p:txBody>
          <a:bodyPr>
            <a:noAutofit/>
          </a:bodyPr>
          <a:lstStyle/>
          <a:p>
            <a:pPr marL="0" indent="0">
              <a:buNone/>
            </a:pPr>
            <a:r>
              <a:rPr lang="en-GB" sz="2400" u="sng" dirty="0"/>
              <a:t>Followings are agreements i</a:t>
            </a:r>
            <a:r>
              <a:rPr lang="en-GB" altLang="ja-JP" sz="2400" u="sng" dirty="0"/>
              <a:t>n RAN4#81</a:t>
            </a:r>
            <a:r>
              <a:rPr lang="en-GB" sz="2400" u="sng" dirty="0" smtClean="0"/>
              <a:t>:</a:t>
            </a:r>
          </a:p>
          <a:p>
            <a:pPr marL="0" indent="0">
              <a:buNone/>
            </a:pPr>
            <a:endParaRPr lang="en-US" altLang="ja-JP" sz="2400" dirty="0">
              <a:solidFill>
                <a:srgbClr val="FF0000"/>
              </a:solidFill>
            </a:endParaRPr>
          </a:p>
          <a:p>
            <a:r>
              <a:rPr lang="en-US" altLang="ja-JP" sz="2000" dirty="0">
                <a:solidFill>
                  <a:schemeClr val="tx1"/>
                </a:solidFill>
              </a:rPr>
              <a:t>As </a:t>
            </a:r>
            <a:r>
              <a:rPr lang="en-US" altLang="ja-JP" sz="2000" dirty="0" smtClean="0">
                <a:solidFill>
                  <a:schemeClr val="tx1"/>
                </a:solidFill>
              </a:rPr>
              <a:t>mandatory</a:t>
            </a:r>
            <a:r>
              <a:rPr lang="en-US" altLang="ja-JP" sz="2000" dirty="0">
                <a:solidFill>
                  <a:schemeClr val="tx1"/>
                </a:solidFill>
              </a:rPr>
              <a:t>, </a:t>
            </a:r>
            <a:r>
              <a:rPr lang="en-US" altLang="ja-JP" sz="2000" dirty="0" smtClean="0">
                <a:solidFill>
                  <a:schemeClr val="tx1"/>
                </a:solidFill>
              </a:rPr>
              <a:t>manufacturers </a:t>
            </a:r>
            <a:r>
              <a:rPr lang="en-US" altLang="ja-JP" sz="2000" dirty="0">
                <a:solidFill>
                  <a:schemeClr val="tx1"/>
                </a:solidFill>
              </a:rPr>
              <a:t>need to declare a common direction ranges set(s) (hereafter called “OTA compliance </a:t>
            </a:r>
            <a:r>
              <a:rPr lang="en-US" altLang="ja-JP" sz="2000" dirty="0"/>
              <a:t>coverage” in this WF.  Final naming is FFS). </a:t>
            </a:r>
          </a:p>
          <a:p>
            <a:r>
              <a:rPr lang="en-US" altLang="ja-JP" sz="2000" dirty="0" smtClean="0"/>
              <a:t>All </a:t>
            </a:r>
            <a:r>
              <a:rPr lang="en-US" altLang="ja-JP" sz="2000" dirty="0"/>
              <a:t>OTA requirements must be met in the “OTA compliance coverage” (under the corresponding inherent conditions required for each requirement) with exception to the requirements that are specified at the peak direction or as a TRP.</a:t>
            </a:r>
          </a:p>
          <a:p>
            <a:r>
              <a:rPr lang="en-US" altLang="ja-JP" sz="2000" dirty="0"/>
              <a:t>In case a requirement that is not specified as peak direction or TRP but has a condition of a peak direction apply to it, then the peak direction must be within the “OTA compliance peak </a:t>
            </a:r>
            <a:r>
              <a:rPr lang="en-US" altLang="ja-JP" sz="2000" dirty="0" smtClean="0"/>
              <a:t>directions </a:t>
            </a:r>
            <a:r>
              <a:rPr lang="en-US" altLang="ja-JP" sz="2000" dirty="0"/>
              <a:t>set” </a:t>
            </a:r>
            <a:r>
              <a:rPr lang="en-US" altLang="ja-JP" sz="2000" dirty="0" smtClean="0"/>
              <a:t>.</a:t>
            </a:r>
            <a:endParaRPr lang="en-US" altLang="ja-JP" sz="2000" strike="sngStrike" dirty="0">
              <a:highlight>
                <a:srgbClr val="FFFF00"/>
              </a:highlight>
            </a:endParaRPr>
          </a:p>
          <a:p>
            <a:pPr marL="342900" lvl="1" indent="-342900">
              <a:buFont typeface="Arial" pitchFamily="34" charset="0"/>
              <a:buChar char="•"/>
            </a:pPr>
            <a:r>
              <a:rPr lang="en-US" altLang="ja-JP" sz="2000" dirty="0">
                <a:solidFill>
                  <a:schemeClr val="tx1"/>
                </a:solidFill>
              </a:rPr>
              <a:t>“OTA compliance peak directions </a:t>
            </a:r>
            <a:r>
              <a:rPr lang="en-US" altLang="ja-JP" sz="2000" dirty="0" smtClean="0">
                <a:solidFill>
                  <a:schemeClr val="tx1"/>
                </a:solidFill>
              </a:rPr>
              <a:t>set” </a:t>
            </a:r>
            <a:r>
              <a:rPr lang="en-US" altLang="ja-JP" sz="2000" dirty="0" smtClean="0"/>
              <a:t>is </a:t>
            </a:r>
            <a:r>
              <a:rPr lang="en-US" altLang="ja-JP" sz="2000" dirty="0" smtClean="0">
                <a:solidFill>
                  <a:schemeClr val="tx1"/>
                </a:solidFill>
              </a:rPr>
              <a:t>a </a:t>
            </a:r>
            <a:r>
              <a:rPr lang="en-US" altLang="ja-JP" sz="2000" dirty="0"/>
              <a:t>subset of </a:t>
            </a:r>
            <a:r>
              <a:rPr lang="en-US" altLang="ja-JP" sz="2000" dirty="0">
                <a:solidFill>
                  <a:schemeClr val="tx1"/>
                </a:solidFill>
              </a:rPr>
              <a:t>“OTA compliance </a:t>
            </a:r>
            <a:r>
              <a:rPr lang="en-US" altLang="ja-JP" sz="2000" dirty="0" smtClean="0"/>
              <a:t>coverage</a:t>
            </a:r>
            <a:r>
              <a:rPr lang="en-US" altLang="ja-JP" sz="2000" dirty="0" smtClean="0">
                <a:solidFill>
                  <a:schemeClr val="tx1"/>
                </a:solidFill>
              </a:rPr>
              <a:t>”. </a:t>
            </a:r>
            <a:endParaRPr lang="en-US" altLang="ja-JP" sz="2000" dirty="0">
              <a:solidFill>
                <a:schemeClr val="tx1"/>
              </a:solidFill>
            </a:endParaRPr>
          </a:p>
          <a:p>
            <a:pPr marL="342900" lvl="1" indent="-342900">
              <a:buFont typeface="Arial" pitchFamily="34" charset="0"/>
              <a:buChar char="•"/>
            </a:pPr>
            <a:endParaRPr lang="en-US" altLang="ja-JP" sz="2400" dirty="0"/>
          </a:p>
          <a:p>
            <a:pPr marL="342900" lvl="1" indent="-342900">
              <a:buFont typeface="Arial" pitchFamily="34" charset="0"/>
              <a:buChar char="•"/>
            </a:pPr>
            <a:endParaRPr lang="en-US" altLang="ja-JP" sz="2400" dirty="0"/>
          </a:p>
          <a:p>
            <a:pPr marL="342900" lvl="1" indent="-342900">
              <a:buFont typeface="Arial" pitchFamily="34" charset="0"/>
              <a:buChar char="•"/>
            </a:pPr>
            <a:endParaRPr lang="en-US" altLang="ja-JP" sz="2400" dirty="0"/>
          </a:p>
          <a:p>
            <a:pPr marL="342900" lvl="1" indent="-342900">
              <a:buFont typeface="Arial" pitchFamily="34" charset="0"/>
              <a:buChar char="•"/>
            </a:pPr>
            <a:endParaRPr lang="en-US" altLang="ja-JP" sz="2400" dirty="0"/>
          </a:p>
          <a:p>
            <a:pPr marL="342900" lvl="1" indent="-342900">
              <a:buFont typeface="Arial" pitchFamily="34" charset="0"/>
              <a:buChar char="•"/>
            </a:pPr>
            <a:endParaRPr lang="en-US" altLang="ja-JP" sz="2400" dirty="0"/>
          </a:p>
          <a:p>
            <a:pPr marL="342900" lvl="1" indent="-342900">
              <a:buFont typeface="Arial" pitchFamily="34" charset="0"/>
              <a:buChar char="•"/>
            </a:pPr>
            <a:endParaRPr lang="en-US" altLang="ja-JP" sz="2400" dirty="0"/>
          </a:p>
          <a:p>
            <a:pPr marL="342900" lvl="1" indent="-342900">
              <a:buFont typeface="Arial" pitchFamily="34" charset="0"/>
              <a:buChar char="•"/>
            </a:pPr>
            <a:endParaRPr lang="en-US" altLang="ja-JP" sz="2400" dirty="0"/>
          </a:p>
          <a:p>
            <a:endParaRPr lang="en-US" sz="2400" dirty="0">
              <a:highlight>
                <a:srgbClr val="FFFF00"/>
              </a:highlight>
            </a:endParaRPr>
          </a:p>
          <a:p>
            <a:endParaRPr lang="en-GB" sz="1800" dirty="0">
              <a:highlight>
                <a:srgbClr val="FFFF00"/>
              </a:highlight>
            </a:endParaRPr>
          </a:p>
          <a:p>
            <a:endParaRPr lang="en-GB" sz="2400" dirty="0"/>
          </a:p>
          <a:p>
            <a:endParaRPr lang="en-GB" sz="2400" dirty="0"/>
          </a:p>
          <a:p>
            <a:endParaRPr lang="en-GB" sz="2400" dirty="0"/>
          </a:p>
          <a:p>
            <a:endParaRPr lang="en-GB" sz="2400" dirty="0"/>
          </a:p>
          <a:p>
            <a:endParaRPr lang="en-GB" sz="2400" dirty="0"/>
          </a:p>
          <a:p>
            <a:endParaRPr lang="en-GB" sz="2400" dirty="0"/>
          </a:p>
          <a:p>
            <a:pPr marL="457200" lvl="1" indent="0">
              <a:buNone/>
            </a:pPr>
            <a:endParaRPr lang="en-GB" sz="1800" dirty="0"/>
          </a:p>
          <a:p>
            <a:endParaRPr lang="en-GB" sz="2400" dirty="0"/>
          </a:p>
          <a:p>
            <a:endParaRPr lang="en-GB" sz="2400" dirty="0"/>
          </a:p>
          <a:p>
            <a:endParaRPr lang="en-GB" sz="2400" dirty="0"/>
          </a:p>
          <a:p>
            <a:endParaRPr lang="en-GB" sz="2400" dirty="0"/>
          </a:p>
          <a:p>
            <a:endParaRPr lang="en-GB" sz="2400" dirty="0"/>
          </a:p>
          <a:p>
            <a:pPr marL="0" indent="0">
              <a:buNone/>
            </a:pPr>
            <a:endParaRPr lang="en-GB" sz="2400" dirty="0"/>
          </a:p>
        </p:txBody>
      </p:sp>
      <p:sp>
        <p:nvSpPr>
          <p:cNvPr id="29" name="Rectangle 54"/>
          <p:cNvSpPr>
            <a:spLocks noChangeArrowheads="1"/>
          </p:cNvSpPr>
          <p:nvPr/>
        </p:nvSpPr>
        <p:spPr bwMode="auto">
          <a:xfrm>
            <a:off x="1547664" y="206084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25219305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548680"/>
            <a:ext cx="8229600" cy="6048672"/>
          </a:xfrm>
          <a:noFill/>
        </p:spPr>
        <p:txBody>
          <a:bodyPr>
            <a:noAutofit/>
          </a:bodyPr>
          <a:lstStyle/>
          <a:p>
            <a:pPr marL="0" indent="0">
              <a:buNone/>
            </a:pPr>
            <a:endParaRPr lang="en-GB" altLang="ja-JP" sz="1600" u="sng" dirty="0"/>
          </a:p>
          <a:p>
            <a:pPr marL="0" indent="0">
              <a:buNone/>
            </a:pPr>
            <a:r>
              <a:rPr lang="en-GB" altLang="ja-JP" sz="1600" u="sng" dirty="0"/>
              <a:t>Following is open issue need to be addressed:</a:t>
            </a:r>
            <a:endParaRPr lang="en-US" altLang="ja-JP" sz="1600" u="sng" dirty="0"/>
          </a:p>
          <a:p>
            <a:pPr lvl="1"/>
            <a:endParaRPr lang="en-GB" sz="1200" dirty="0"/>
          </a:p>
          <a:p>
            <a:r>
              <a:rPr lang="en-US" altLang="ja-JP" sz="2000" dirty="0"/>
              <a:t>Whether “OTA compliance coverage” for  DL(TX) and “OTA compliance coverage” for UL(RX) should be aligned or not.</a:t>
            </a:r>
            <a:endParaRPr lang="en-GB" sz="1600" dirty="0"/>
          </a:p>
          <a:p>
            <a:r>
              <a:rPr lang="en-GB" altLang="ja-JP" sz="2000" dirty="0"/>
              <a:t>Definitions and names of “OTA compliance peak directions set” and “OTA compliance coverage” need to be agreed</a:t>
            </a:r>
            <a:r>
              <a:rPr lang="en-GB" altLang="ja-JP" sz="2000" dirty="0" smtClean="0"/>
              <a:t>.</a:t>
            </a:r>
          </a:p>
          <a:p>
            <a:r>
              <a:rPr lang="en-GB" altLang="ja-JP" sz="2000" dirty="0" smtClean="0"/>
              <a:t>Companies encouraged to submit their view on which core RF requirements belong with each directions set for the next meeting.</a:t>
            </a:r>
            <a:endParaRPr lang="en-US" altLang="ja-JP" sz="2000" dirty="0"/>
          </a:p>
          <a:p>
            <a:endParaRPr lang="en-GB" sz="1600" dirty="0"/>
          </a:p>
          <a:p>
            <a:endParaRPr lang="en-GB" sz="1600" dirty="0"/>
          </a:p>
          <a:p>
            <a:endParaRPr lang="en-GB" sz="1600" dirty="0"/>
          </a:p>
          <a:p>
            <a:endParaRPr lang="en-GB" sz="1600" dirty="0"/>
          </a:p>
          <a:p>
            <a:endParaRPr lang="en-GB" sz="1600" dirty="0"/>
          </a:p>
          <a:p>
            <a:endParaRPr lang="en-GB" sz="1600" dirty="0"/>
          </a:p>
          <a:p>
            <a:pPr marL="457200" lvl="1" indent="0">
              <a:buNone/>
            </a:pPr>
            <a:endParaRPr lang="en-GB" sz="1200" dirty="0"/>
          </a:p>
          <a:p>
            <a:endParaRPr lang="en-GB" sz="1600" dirty="0"/>
          </a:p>
          <a:p>
            <a:endParaRPr lang="en-GB" sz="1600" dirty="0"/>
          </a:p>
          <a:p>
            <a:endParaRPr lang="en-GB" sz="1600" dirty="0"/>
          </a:p>
          <a:p>
            <a:endParaRPr lang="en-GB" sz="1600" dirty="0"/>
          </a:p>
          <a:p>
            <a:endParaRPr lang="en-GB" sz="1600" dirty="0"/>
          </a:p>
          <a:p>
            <a:pPr marL="0" indent="0">
              <a:buNone/>
            </a:pPr>
            <a:endParaRPr lang="en-GB" sz="1600" dirty="0"/>
          </a:p>
        </p:txBody>
      </p:sp>
    </p:spTree>
    <p:extLst>
      <p:ext uri="{BB962C8B-B14F-4D97-AF65-F5344CB8AC3E}">
        <p14:creationId xmlns:p14="http://schemas.microsoft.com/office/powerpoint/2010/main" val="1286349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References</a:t>
            </a:r>
          </a:p>
        </p:txBody>
      </p:sp>
      <p:sp>
        <p:nvSpPr>
          <p:cNvPr id="3" name="Content Placeholder 2"/>
          <p:cNvSpPr>
            <a:spLocks noGrp="1"/>
          </p:cNvSpPr>
          <p:nvPr>
            <p:ph idx="1"/>
          </p:nvPr>
        </p:nvSpPr>
        <p:spPr/>
        <p:txBody>
          <a:bodyPr>
            <a:normAutofit/>
          </a:bodyPr>
          <a:lstStyle/>
          <a:p>
            <a:pPr marL="0" indent="0">
              <a:buNone/>
            </a:pPr>
            <a:r>
              <a:rPr lang="en-GB" dirty="0"/>
              <a:t>[1] </a:t>
            </a:r>
            <a:r>
              <a:rPr lang="en-US" altLang="ja-JP" dirty="0"/>
              <a:t>TS 37.105 v.13.1.0 July 2016</a:t>
            </a:r>
          </a:p>
          <a:p>
            <a:pPr marL="0" indent="0">
              <a:buNone/>
            </a:pPr>
            <a:endParaRPr lang="en-US" dirty="0"/>
          </a:p>
          <a:p>
            <a:pPr marL="0" lvl="0" indent="0">
              <a:buNone/>
            </a:pPr>
            <a:r>
              <a:rPr lang="en-GB" dirty="0"/>
              <a:t>[2] </a:t>
            </a:r>
            <a:r>
              <a:rPr lang="en-US" altLang="ja-JP" dirty="0"/>
              <a:t>R4-168873, “WF on OTA EVM requirement for AAS”, NEC.</a:t>
            </a:r>
            <a:endParaRPr lang="ja-JP" altLang="ja-JP" dirty="0"/>
          </a:p>
          <a:p>
            <a:pPr marL="0" indent="0">
              <a:buNone/>
            </a:pPr>
            <a:endParaRPr lang="en-GB" dirty="0"/>
          </a:p>
          <a:p>
            <a:pPr marL="0" indent="0">
              <a:buNone/>
            </a:pPr>
            <a:r>
              <a:rPr lang="en-GB" dirty="0"/>
              <a:t>[3] R4-1609731, </a:t>
            </a:r>
            <a:r>
              <a:rPr lang="en-US" altLang="ja-JP" dirty="0"/>
              <a:t>OTA requirements compliance range</a:t>
            </a:r>
            <a:r>
              <a:rPr lang="en-GB" dirty="0"/>
              <a:t>, NTT DOCOMO</a:t>
            </a:r>
          </a:p>
          <a:p>
            <a:pPr marL="0" indent="0">
              <a:buNone/>
            </a:pPr>
            <a:endParaRPr lang="en-GB" dirty="0"/>
          </a:p>
          <a:p>
            <a:endParaRPr lang="en-GB" dirty="0"/>
          </a:p>
        </p:txBody>
      </p:sp>
    </p:spTree>
    <p:extLst>
      <p:ext uri="{BB962C8B-B14F-4D97-AF65-F5344CB8AC3E}">
        <p14:creationId xmlns:p14="http://schemas.microsoft.com/office/powerpoint/2010/main" val="38386510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4469</TotalTime>
  <Words>438</Words>
  <Application>Microsoft Office PowerPoint</Application>
  <PresentationFormat>画面に合わせる (4:3)</PresentationFormat>
  <Paragraphs>83</Paragraphs>
  <Slides>6</Slides>
  <Notes>0</Notes>
  <HiddenSlides>0</HiddenSlides>
  <MMClips>0</MMClips>
  <ScaleCrop>false</ScaleCrop>
  <HeadingPairs>
    <vt:vector size="4" baseType="variant">
      <vt:variant>
        <vt:lpstr>テーマ</vt:lpstr>
      </vt:variant>
      <vt:variant>
        <vt:i4>1</vt:i4>
      </vt:variant>
      <vt:variant>
        <vt:lpstr>スライド タイトル</vt:lpstr>
      </vt:variant>
      <vt:variant>
        <vt:i4>6</vt:i4>
      </vt:variant>
    </vt:vector>
  </HeadingPairs>
  <TitlesOfParts>
    <vt:vector size="7" baseType="lpstr">
      <vt:lpstr>Office Theme</vt:lpstr>
      <vt:lpstr>WF on OTA requirement compliance range</vt:lpstr>
      <vt:lpstr>Background</vt:lpstr>
      <vt:lpstr>Way Forward</vt:lpstr>
      <vt:lpstr>Way Forward</vt:lpstr>
      <vt:lpstr>PowerPoint プレゼンテーション</vt:lpstr>
      <vt:lpstr>References</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rk</dc:creator>
  <cp:lastModifiedBy>DOCOMO</cp:lastModifiedBy>
  <cp:revision>127</cp:revision>
  <dcterms:created xsi:type="dcterms:W3CDTF">2016-10-11T09:27:43Z</dcterms:created>
  <dcterms:modified xsi:type="dcterms:W3CDTF">2016-11-18T23:46:30Z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1479487397</vt:lpwstr>
  </property>
</Properties>
</file>