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56" r:id="rId6"/>
    <p:sldId id="361" r:id="rId7"/>
    <p:sldId id="348" r:id="rId8"/>
    <p:sldId id="360" r:id="rId9"/>
    <p:sldId id="36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7" autoAdjust="0"/>
    <p:restoredTop sz="87234" autoAdjust="0"/>
  </p:normalViewPr>
  <p:slideViewPr>
    <p:cSldViewPr>
      <p:cViewPr varScale="1">
        <p:scale>
          <a:sx n="121" d="100"/>
          <a:sy n="121" d="100"/>
        </p:scale>
        <p:origin x="137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18.11.2016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1715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17158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64027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V2V power imbalance tests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LGE, Huawei,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Qualcomm Inc., Ericsson, CATT, </a:t>
            </a:r>
            <a:r>
              <a:rPr lang="en-US" altLang="en-US" sz="2800" dirty="0" smtClean="0">
                <a:solidFill>
                  <a:srgbClr val="898989"/>
                </a:solidFill>
              </a:rPr>
              <a:t>Intel,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951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#81</a:t>
            </a:r>
            <a:br>
              <a:rPr lang="en-US" altLang="zh-CN" sz="1800" b="1" dirty="0" smtClean="0"/>
            </a:br>
            <a:r>
              <a:rPr lang="en-GB" sz="1800" b="1" dirty="0"/>
              <a:t>Reno, Nevada, USA, 14 - 18 November,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8.19.4.2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R4-1610701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During Rel-12, Power imbalance test for D2D was introduced [</a:t>
            </a:r>
            <a:r>
              <a:rPr lang="en-GB" altLang="ko-KR" sz="2000" dirty="0" smtClean="0"/>
              <a:t>R4-155118]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/>
              <a:t>purpose of power imbalance test is to check the demodulation performance when receiving PSSCH transmissions from two </a:t>
            </a:r>
            <a:r>
              <a:rPr lang="en-US" altLang="ko-KR" sz="1600" dirty="0" err="1"/>
              <a:t>sidelink</a:t>
            </a:r>
            <a:r>
              <a:rPr lang="en-US" altLang="ko-KR" sz="1600" dirty="0"/>
              <a:t> UEs with large power imbalance in one </a:t>
            </a:r>
            <a:r>
              <a:rPr lang="en-US" altLang="ko-KR" sz="1600" dirty="0" err="1"/>
              <a:t>subframe</a:t>
            </a:r>
            <a:r>
              <a:rPr lang="en-US" altLang="ko-KR" sz="1600" dirty="0" smtClean="0"/>
              <a:t>.</a:t>
            </a:r>
          </a:p>
          <a:p>
            <a:r>
              <a:rPr lang="en-GB" altLang="ko-KR" sz="2000" dirty="0" smtClean="0"/>
              <a:t>For information, following methodology was used for power imbalance of Rel-12 D2D</a:t>
            </a:r>
          </a:p>
          <a:p>
            <a:endParaRPr lang="en-GB" altLang="ko-KR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endParaRPr lang="en-GB" altLang="zh-CN" sz="2000" dirty="0"/>
          </a:p>
          <a:p>
            <a:endParaRPr lang="en-GB" altLang="zh-CN" sz="2000" dirty="0" smtClean="0"/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target requirement </a:t>
            </a:r>
            <a:r>
              <a:rPr lang="en-US" altLang="zh-CN" sz="1600" dirty="0" smtClean="0"/>
              <a:t>ICS = -21 </a:t>
            </a:r>
            <a:r>
              <a:rPr lang="en-US" altLang="zh-CN" sz="1600" dirty="0" err="1" smtClean="0"/>
              <a:t>dBc</a:t>
            </a:r>
            <a:r>
              <a:rPr lang="en-US" altLang="zh-CN" sz="1600" dirty="0" smtClean="0"/>
              <a:t> depends on IBE </a:t>
            </a:r>
            <a:endParaRPr lang="en-US" altLang="zh-CN" sz="160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 smtClean="0"/>
              <a:t>Select </a:t>
            </a:r>
            <a:r>
              <a:rPr lang="en-US" altLang="zh-CN" sz="1600" dirty="0"/>
              <a:t>SINR2 from simulation results for decoding SNR@70% throughput point. </a:t>
            </a:r>
          </a:p>
          <a:p>
            <a:pPr lvl="1"/>
            <a:r>
              <a:rPr lang="en-US" altLang="zh-CN" sz="1600" dirty="0" smtClean="0"/>
              <a:t>Select </a:t>
            </a:r>
            <a:r>
              <a:rPr lang="en-US" altLang="zh-CN" sz="1600" dirty="0"/>
              <a:t>SNR2 such that SNR2 &gt;&gt; SINR2 (e.g., 5dB higher)</a:t>
            </a:r>
          </a:p>
          <a:p>
            <a:pPr lvl="1"/>
            <a:r>
              <a:rPr lang="en-US" altLang="zh-CN" sz="1600" dirty="0" smtClean="0"/>
              <a:t>Compute </a:t>
            </a:r>
            <a:r>
              <a:rPr lang="en-US" altLang="zh-CN" sz="1600" dirty="0"/>
              <a:t>SNR1 from the relation: SINR2 = SNR2 – 10*log10(10^((SNR1 + ICS)/10)+1).</a:t>
            </a:r>
          </a:p>
          <a:p>
            <a:endParaRPr lang="en-US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024375"/>
              </p:ext>
            </p:extLst>
          </p:nvPr>
        </p:nvGraphicFramePr>
        <p:xfrm>
          <a:off x="2362200" y="2743200"/>
          <a:ext cx="3867150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Visio" r:id="rId3" imgW="3864043" imgH="2149595" progId="Visio.Drawing.11">
                  <p:embed/>
                </p:oleObj>
              </mc:Choice>
              <mc:Fallback>
                <p:oleObj name="Visio" r:id="rId3" imgW="3864043" imgH="2149595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743200"/>
                        <a:ext cx="3867150" cy="215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For Rel-14 V2V, PSCCH is always transmitted with its scheduled PSSCH with 3 dB higher PSD.</a:t>
            </a:r>
          </a:p>
          <a:p>
            <a:pPr lvl="1"/>
            <a:r>
              <a:rPr lang="en-US" altLang="ko-KR" sz="1600" dirty="0" smtClean="0"/>
              <a:t>Link 1 will be  more affect on Link 2 receiving performance.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개체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77630"/>
              </p:ext>
            </p:extLst>
          </p:nvPr>
        </p:nvGraphicFramePr>
        <p:xfrm>
          <a:off x="1887145" y="2362200"/>
          <a:ext cx="5369709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Visio" r:id="rId3" imgW="3819410" imgH="2628990" progId="Visio.Drawing.11">
                  <p:embed/>
                </p:oleObj>
              </mc:Choice>
              <mc:Fallback>
                <p:oleObj name="Visio" r:id="rId3" imgW="3819410" imgH="262899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t="6847" b="6847"/>
                      <a:stretch>
                        <a:fillRect/>
                      </a:stretch>
                    </p:blipFill>
                    <p:spPr bwMode="auto">
                      <a:xfrm>
                        <a:off x="1887145" y="2362200"/>
                        <a:ext cx="5369709" cy="3200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958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r>
              <a:rPr lang="en-US" dirty="0" smtClean="0"/>
              <a:t>Agree on introducing power imbalance test for V2V demodulation requirements</a:t>
            </a:r>
          </a:p>
          <a:p>
            <a:pPr lvl="1"/>
            <a:r>
              <a:rPr lang="en-US" dirty="0" smtClean="0"/>
              <a:t>Reuse existing D2D methodology as baseline</a:t>
            </a:r>
            <a:endParaRPr lang="en-US" altLang="ko-KR" dirty="0" smtClean="0"/>
          </a:p>
          <a:p>
            <a:pPr lvl="1"/>
            <a:r>
              <a:rPr lang="en-US" dirty="0" smtClean="0"/>
              <a:t>Once ICS and SINR2 values are decided, SNR1 and SNR2 value can be calculated by agreed equation.</a:t>
            </a:r>
          </a:p>
          <a:p>
            <a:endParaRPr lang="en-US" dirty="0" smtClean="0"/>
          </a:p>
          <a:p>
            <a:r>
              <a:rPr lang="en-US" dirty="0" smtClean="0"/>
              <a:t>How to handle 3 dB boosted PSCCH impact</a:t>
            </a:r>
          </a:p>
          <a:p>
            <a:pPr lvl="1"/>
            <a:r>
              <a:rPr lang="en-US" dirty="0" smtClean="0"/>
              <a:t>Option 1. Consider modified SNR calculation equation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US" sz="2000" dirty="0"/>
              <a:t>SINR2 = SNR2 – </a:t>
            </a:r>
            <a:r>
              <a:rPr lang="en-US" sz="2000" dirty="0" smtClean="0"/>
              <a:t>10*log10(</a:t>
            </a:r>
            <a:r>
              <a:rPr lang="el-GR" sz="2000" dirty="0" smtClean="0"/>
              <a:t>α</a:t>
            </a:r>
            <a:r>
              <a:rPr lang="en-US" sz="2000" dirty="0" smtClean="0"/>
              <a:t> * 10</a:t>
            </a:r>
            <a:r>
              <a:rPr lang="en-US" sz="2000" baseline="30000" dirty="0" smtClean="0"/>
              <a:t>((</a:t>
            </a:r>
            <a:r>
              <a:rPr lang="en-US" sz="2000" baseline="30000" dirty="0"/>
              <a:t>SNR1+ICS)/10)</a:t>
            </a:r>
            <a:r>
              <a:rPr lang="en-US" sz="2000" dirty="0"/>
              <a:t> + </a:t>
            </a:r>
            <a:r>
              <a:rPr lang="en-US" sz="2000" dirty="0" smtClean="0"/>
              <a:t>1)</a:t>
            </a:r>
          </a:p>
          <a:p>
            <a:pPr lvl="3"/>
            <a:r>
              <a:rPr lang="el-GR" altLang="ko-KR" sz="1800" dirty="0"/>
              <a:t>α</a:t>
            </a:r>
            <a:r>
              <a:rPr lang="en-US" sz="1800" dirty="0" smtClean="0"/>
              <a:t> = </a:t>
            </a:r>
            <a:r>
              <a:rPr lang="en-US" altLang="ko-KR" sz="1800" dirty="0"/>
              <a:t>(2*N</a:t>
            </a:r>
            <a:r>
              <a:rPr lang="en-US" altLang="ko-KR" sz="1800" baseline="-25000" dirty="0"/>
              <a:t>PRB-PSCCH</a:t>
            </a:r>
            <a:r>
              <a:rPr lang="en-US" altLang="ko-KR" sz="1800" dirty="0"/>
              <a:t>+N</a:t>
            </a:r>
            <a:r>
              <a:rPr lang="en-US" altLang="ko-KR" sz="1800" baseline="-25000" dirty="0"/>
              <a:t>PRB-PSSCH</a:t>
            </a:r>
            <a:r>
              <a:rPr lang="en-US" altLang="ko-KR" sz="1800" dirty="0"/>
              <a:t>)/(N</a:t>
            </a:r>
            <a:r>
              <a:rPr lang="en-US" altLang="ko-KR" sz="1800" baseline="-25000" dirty="0"/>
              <a:t>PRB-PSCCH</a:t>
            </a:r>
            <a:r>
              <a:rPr lang="en-US" altLang="ko-KR" sz="1800" dirty="0"/>
              <a:t>+N</a:t>
            </a:r>
            <a:r>
              <a:rPr lang="en-US" altLang="ko-KR" sz="1800" baseline="-25000" dirty="0"/>
              <a:t>PRB-PSSCH</a:t>
            </a:r>
            <a:r>
              <a:rPr lang="en-US" altLang="ko-KR" sz="1800" dirty="0"/>
              <a:t>)</a:t>
            </a:r>
            <a:endParaRPr lang="en-US" sz="1800" dirty="0" smtClean="0"/>
          </a:p>
          <a:p>
            <a:pPr lvl="1"/>
            <a:r>
              <a:rPr lang="en-US" dirty="0" smtClean="0"/>
              <a:t>Option 2. Use non-adjacent PSCCH/PSCCH transmission</a:t>
            </a:r>
          </a:p>
          <a:p>
            <a:pPr lvl="1"/>
            <a:r>
              <a:rPr lang="en-US" dirty="0" smtClean="0"/>
              <a:t>Option 3. Other options is not precluded.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4830763"/>
          </a:xfrm>
        </p:spPr>
        <p:txBody>
          <a:bodyPr/>
          <a:lstStyle/>
          <a:p>
            <a:r>
              <a:rPr lang="en-GB" altLang="zh-CN" dirty="0" smtClean="0"/>
              <a:t>ICS(In-Channel Selectivity) values</a:t>
            </a:r>
          </a:p>
          <a:p>
            <a:pPr lvl="1"/>
            <a:r>
              <a:rPr lang="en-GB" altLang="zh-CN" dirty="0" smtClean="0"/>
              <a:t>Option 1. Reuse existing D2D ICS value of -21 </a:t>
            </a:r>
            <a:r>
              <a:rPr lang="en-GB" altLang="zh-CN" dirty="0" err="1" smtClean="0"/>
              <a:t>dBc</a:t>
            </a:r>
            <a:r>
              <a:rPr lang="en-GB" altLang="zh-CN" dirty="0" smtClean="0"/>
              <a:t>.</a:t>
            </a:r>
            <a:endParaRPr lang="en-GB" altLang="zh-CN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Option 2. </a:t>
            </a:r>
            <a:r>
              <a:rPr lang="en-US" dirty="0" smtClean="0"/>
              <a:t>Defer until </a:t>
            </a:r>
            <a:r>
              <a:rPr lang="en-US" dirty="0"/>
              <a:t>IBE requirement is finalized in RF </a:t>
            </a:r>
            <a:r>
              <a:rPr lang="en-US" dirty="0" smtClean="0"/>
              <a:t>room</a:t>
            </a:r>
            <a:r>
              <a:rPr lang="en-GB" dirty="0"/>
              <a:t>.</a:t>
            </a:r>
            <a:endParaRPr lang="en-GB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Other options are not precluded.</a:t>
            </a:r>
          </a:p>
          <a:p>
            <a:endParaRPr lang="en-GB" dirty="0" smtClean="0"/>
          </a:p>
          <a:p>
            <a:r>
              <a:rPr lang="en-GB" dirty="0" smtClean="0"/>
              <a:t>In next meeting, interesting companies are encouraged to propose specific ICS value based on analysis.</a:t>
            </a:r>
            <a:endParaRPr lang="en-US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assumptions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410200"/>
          </a:xfrm>
        </p:spPr>
        <p:txBody>
          <a:bodyPr/>
          <a:lstStyle/>
          <a:p>
            <a:r>
              <a:rPr lang="en-GB" dirty="0" smtClean="0"/>
              <a:t>In next meeting, interesting companies are encouraged to submit simulation results to decide SINR2 values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r>
              <a:rPr lang="en-US" altLang="ko-KR" dirty="0" smtClean="0"/>
              <a:t>Detailed </a:t>
            </a:r>
            <a:r>
              <a:rPr lang="en-US" altLang="ko-KR" dirty="0"/>
              <a:t>test configuration including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Fo</a:t>
            </a:r>
            <a:r>
              <a:rPr lang="en-US" altLang="ko-KR" dirty="0" smtClean="0"/>
              <a:t>/To parameters </a:t>
            </a:r>
            <a:r>
              <a:rPr lang="en-US" altLang="ko-KR" dirty="0"/>
              <a:t>will be discussed in next meeting.</a:t>
            </a:r>
            <a:endParaRPr lang="en-GB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494001"/>
              </p:ext>
            </p:extLst>
          </p:nvPr>
        </p:nvGraphicFramePr>
        <p:xfrm>
          <a:off x="213436" y="2514600"/>
          <a:ext cx="8781770" cy="28740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4564"/>
                <a:gridCol w="5947206"/>
              </a:tblGrid>
              <a:tr h="21337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V2V Test/Simulation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parameter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Proposals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2133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To evaluate SINR2 for power imbalance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100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AGC settling </a:t>
                      </a:r>
                      <a:r>
                        <a:rPr lang="en-US" sz="1400" dirty="0" smtClean="0">
                          <a:effectLst/>
                        </a:rPr>
                        <a:t>time</a:t>
                      </a:r>
                      <a:r>
                        <a:rPr lang="en-US" sz="1400" baseline="30000" dirty="0" smtClean="0">
                          <a:effectLst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QPSK: 1 symbol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54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Tx</a:t>
                      </a:r>
                      <a:r>
                        <a:rPr lang="en-US" sz="1400" dirty="0">
                          <a:effectLst/>
                        </a:rPr>
                        <a:t> EVM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213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 channel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Static : H = [ 1; 1]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219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Doppler spectrum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N/A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311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</a:rPr>
                        <a:t>Relative Timing &amp; Frequency error</a:t>
                      </a:r>
                      <a:br>
                        <a:rPr lang="en-US" altLang="ko-KR" sz="1400" dirty="0" smtClean="0">
                          <a:effectLst/>
                        </a:rPr>
                      </a:br>
                      <a:r>
                        <a:rPr lang="en-US" altLang="ko-KR" sz="1400" dirty="0" smtClean="0">
                          <a:effectLst/>
                        </a:rPr>
                        <a:t>(considering </a:t>
                      </a:r>
                      <a:r>
                        <a:rPr lang="en-US" altLang="ko-KR" sz="1400" dirty="0" err="1" smtClean="0">
                          <a:effectLst/>
                        </a:rPr>
                        <a:t>Tx</a:t>
                      </a:r>
                      <a:r>
                        <a:rPr lang="en-US" altLang="ko-KR" sz="1400" dirty="0" smtClean="0">
                          <a:effectLst/>
                        </a:rPr>
                        <a:t> and Rx)</a:t>
                      </a:r>
                      <a:endParaRPr lang="ko-KR" altLang="ko-KR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[12] </a:t>
                      </a:r>
                      <a:r>
                        <a:rPr lang="en-US" sz="1400" dirty="0" err="1" smtClean="0">
                          <a:effectLst/>
                        </a:rPr>
                        <a:t>Ts</a:t>
                      </a:r>
                      <a:r>
                        <a:rPr lang="en-US" sz="1400" dirty="0" smtClean="0">
                          <a:effectLst/>
                        </a:rPr>
                        <a:t> / </a:t>
                      </a:r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[600] Hz</a:t>
                      </a:r>
                      <a:endParaRPr lang="ko-KR" altLang="ko-KR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0" marR="62860" marT="0" marB="0" anchor="ctr"/>
                </a:tc>
              </a:tr>
              <a:tr h="277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HARQ </a:t>
                      </a:r>
                      <a:r>
                        <a:rPr lang="en-US" sz="1400" dirty="0" smtClean="0">
                          <a:effectLst/>
                        </a:rPr>
                        <a:t>retransmissions</a:t>
                      </a:r>
                      <a:r>
                        <a:rPr lang="en-US" sz="1400" baseline="30000" dirty="0" smtClean="0">
                          <a:effectLst/>
                        </a:rPr>
                        <a:t>2</a:t>
                      </a:r>
                      <a:endParaRPr lang="ko-KR" sz="1600" baseline="30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[0]</a:t>
                      </a:r>
                    </a:p>
                  </a:txBody>
                  <a:tcPr marL="62860" marR="6286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PSSCH RMC</a:t>
                      </a:r>
                      <a:endParaRPr lang="ko-KR" altLang="ko-KR" sz="1400" b="1" kern="120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</a:rPr>
                        <a:t>[3]</a:t>
                      </a:r>
                      <a:r>
                        <a:rPr lang="en-US" altLang="ko-KR" sz="1600" dirty="0" smtClean="0">
                          <a:effectLst/>
                        </a:rPr>
                        <a:t> PRB with MCS10 (QPSK, R=2/3)</a:t>
                      </a:r>
                      <a:endParaRPr lang="ko-KR" altLang="ko-KR" sz="18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0" marR="62860" marT="0" marB="0" anchor="ctr"/>
                </a:tc>
              </a:tr>
              <a:tr h="2133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Performance </a:t>
                      </a:r>
                      <a:r>
                        <a:rPr lang="en-US" sz="1400" dirty="0" smtClean="0">
                          <a:effectLst/>
                        </a:rPr>
                        <a:t>metric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SNR</a:t>
                      </a:r>
                      <a:r>
                        <a:rPr lang="en-US" sz="1400" baseline="-25000" dirty="0" smtClean="0">
                          <a:effectLst/>
                        </a:rPr>
                        <a:t>PSSCH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@ </a:t>
                      </a:r>
                      <a:r>
                        <a:rPr lang="en-US" sz="1400" dirty="0" smtClean="0">
                          <a:effectLst/>
                        </a:rPr>
                        <a:t>x% [BLER</a:t>
                      </a:r>
                      <a:r>
                        <a:rPr lang="en-US" sz="1400" dirty="0">
                          <a:effectLst/>
                        </a:rPr>
                        <a:t>]/[Throughput]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0" marR="62860" marT="0" marB="0" anchor="ctr"/>
                </a:tc>
              </a:tr>
              <a:tr h="108958">
                <a:tc gridSpan="2">
                  <a:txBody>
                    <a:bodyPr/>
                    <a:lstStyle/>
                    <a:p>
                      <a:pPr marL="576000" indent="-576000">
                        <a:spcAft>
                          <a:spcPts val="0"/>
                        </a:spcAft>
                      </a:pPr>
                      <a:r>
                        <a:rPr lang="en-GB" altLang="ko-KR" sz="1400" baseline="0" dirty="0" smtClean="0">
                          <a:solidFill>
                            <a:schemeClr val="bg1"/>
                          </a:solidFill>
                          <a:effectLst/>
                        </a:rPr>
                        <a:t>Note 1. Not used for demodulation</a:t>
                      </a:r>
                    </a:p>
                    <a:p>
                      <a:pPr marL="576000" marR="0" indent="-576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</a:rPr>
                        <a:t>Note 2. Soft-combining</a:t>
                      </a:r>
                      <a:r>
                        <a:rPr lang="en-GB" altLang="ko-KR" sz="1400" baseline="0" dirty="0" smtClean="0">
                          <a:effectLst/>
                        </a:rPr>
                        <a:t> is used if HARQ retransmission is used</a:t>
                      </a:r>
                    </a:p>
                  </a:txBody>
                  <a:tcPr marL="62860" marR="6286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40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infopath/2007/PartnerControls"/>
    <ds:schemaRef ds:uri="17c5c574-4f42-45b3-8a7f-77d8e859d074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66EEDB98-F073-460B-B9B0-9643F9FE785E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9489</TotalTime>
  <Words>453</Words>
  <Application>Microsoft Office PowerPoint</Application>
  <PresentationFormat>화면 슬라이드 쇼(4:3)</PresentationFormat>
  <Paragraphs>84</Paragraphs>
  <Slides>6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宋体</vt:lpstr>
      <vt:lpstr>맑은 고딕</vt:lpstr>
      <vt:lpstr>Arial</vt:lpstr>
      <vt:lpstr>Calibri</vt:lpstr>
      <vt:lpstr>Times New Roman</vt:lpstr>
      <vt:lpstr>Office Theme</vt:lpstr>
      <vt:lpstr>Visio</vt:lpstr>
      <vt:lpstr>WF on V2V power imbalance tests</vt:lpstr>
      <vt:lpstr>Background</vt:lpstr>
      <vt:lpstr>Background</vt:lpstr>
      <vt:lpstr>Way Forward</vt:lpstr>
      <vt:lpstr>Way Forward</vt:lpstr>
      <vt:lpstr>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정만영/수석연구원/차세대표준(연)ACS팀(manyoung.jung@lge.com)</cp:lastModifiedBy>
  <cp:revision>783</cp:revision>
  <dcterms:created xsi:type="dcterms:W3CDTF">2013-05-13T16:02:00Z</dcterms:created>
  <dcterms:modified xsi:type="dcterms:W3CDTF">2016-11-18T21:22:00Z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(2)enNWcm/xplEmyq24SapRBYa4p9TiZxsCt7nfWa8YyNj9KhyTg7Xs+vuHFzqNbduGarsTGgcy
6QBPDZPnWIBBVw5tJZqEMCkPbeSyUJ6OyVqVC59cXefT4I63GRa1jHK3ngQ+DuJMVYU4K2gm
nalsd7IGIOPOlgq4UXTyfF4BmT1APvgzI1BObQwPhkWULXVIdAZNMNsC53KftnoNqj276xtb
9Mz4RnhMJSg+S1/zq6</vt:lpwstr>
  </property>
  <property fmtid="{D5CDD505-2E9C-101B-9397-08002B2CF9AE}" pid="14" name="_2015_ms_pID_7253431">
    <vt:lpwstr>eIJP0tFC72QIZxpdPHewz9QtpDEC7iaKbDRTIHAu1Uy5vmLR//+6vf
vZnweOUy7MZtfKcpujwAww0rvpK8My6jN19DqWZAolFFyg90DJSGZHyrd/oT2OSVzyU1+6vi
dy6lMuHi2BYFcTBE26pYcDAuBM8Xb/yb791RAOU5aobs7g==</vt:lpwstr>
  </property>
  <property fmtid="{D5CDD505-2E9C-101B-9397-08002B2CF9AE}" pid="15" name="sflag">
    <vt:lpwstr>1476119564</vt:lpwstr>
  </property>
</Properties>
</file>