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4" r:id="rId4"/>
    <p:sldId id="263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  <p:cmAuthor id="2" name="Ericsson" initials="KU" lastIdx="1" clrIdx="1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501" autoAdjust="0"/>
    <p:restoredTop sz="88690" autoAdjust="0"/>
  </p:normalViewPr>
  <p:slideViewPr>
    <p:cSldViewPr snapToGrid="0">
      <p:cViewPr varScale="1">
        <p:scale>
          <a:sx n="60" d="100"/>
          <a:sy n="60" d="100"/>
        </p:scale>
        <p:origin x="8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243E2-CD32-47B4-9D18-A7A1ABA51A98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29CBC-6CC9-4E28-903E-3ED2EF9118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1944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29CBC-6CC9-4E28-903E-3ED2EF9118F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1621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29CBC-6CC9-4E28-903E-3ED2EF9118F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1687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29CBC-6CC9-4E28-903E-3ED2EF9118F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599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29CBC-6CC9-4E28-903E-3ED2EF9118F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82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5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39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2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39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71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0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F40B0-CA27-47FB-ADEF-89CA5DE7EDD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assumptions for SI acquisition for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Ericsson, Intel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Nevada, USA, 14-18, November, 2016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b="1" dirty="0">
                <a:latin typeface="Arial" charset="0"/>
                <a:ea typeface="Batang" pitchFamily="18" charset="-127"/>
                <a:cs typeface="Times New Roman" pitchFamily="18" charset="0"/>
              </a:rPr>
              <a:t>Agenda item</a:t>
            </a: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: 5.6.4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R4-1610599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09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MIB-NB/SIB1-NB/SIB2-NB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MIB-NB TTI = 640ms</a:t>
            </a:r>
          </a:p>
          <a:p>
            <a:r>
              <a:rPr lang="en-US" dirty="0"/>
              <a:t>SIB1-NB TTI = 2560ms</a:t>
            </a:r>
          </a:p>
          <a:p>
            <a:r>
              <a:rPr lang="en-US" dirty="0"/>
              <a:t>SIB2-NB TTI is up to </a:t>
            </a:r>
            <a:r>
              <a:rPr lang="en-US" dirty="0" err="1"/>
              <a:t>eNB</a:t>
            </a:r>
            <a:r>
              <a:rPr lang="en-US" dirty="0"/>
              <a:t> scheduling</a:t>
            </a:r>
          </a:p>
          <a:p>
            <a:r>
              <a:rPr lang="en-US" dirty="0"/>
              <a:t>Candidate algorithms to acquire MIB-NB/SIB1-NB/SIB2-NB</a:t>
            </a:r>
          </a:p>
          <a:p>
            <a:pPr lvl="1" hangingPunct="0"/>
            <a:r>
              <a:rPr lang="en-US" dirty="0"/>
              <a:t>Baseline: The “keep trying” decoder is definition is: The decoder simply “keeps trying” to decode the transmitted NPBCH frames until the decoder eventually gets lucky and decodes it correctly. With this solution there is a trade-off between coverage gain and decoding time (i.e. the number of decoding attempts). [Refer to R1-132908] </a:t>
            </a:r>
          </a:p>
          <a:p>
            <a:pPr lvl="1" hangingPunct="0"/>
            <a:r>
              <a:rPr lang="en-US" dirty="0"/>
              <a:t>Other algorithms are not precluded</a:t>
            </a:r>
          </a:p>
          <a:p>
            <a:pPr hangingPunct="0"/>
            <a:r>
              <a:rPr lang="en-US" dirty="0"/>
              <a:t>MIB-NB/SIB1-NB/SIB2-NB acquisition delay =  99%-</a:t>
            </a:r>
            <a:r>
              <a:rPr lang="en-US" dirty="0" err="1"/>
              <a:t>ile</a:t>
            </a:r>
            <a:r>
              <a:rPr lang="en-US" dirty="0"/>
              <a:t> of the number of frames required to successfully decode the MIB-NB/SIB1-NB/SIB2-NB</a:t>
            </a:r>
          </a:p>
          <a:p>
            <a:pPr hangingPunct="0"/>
            <a:r>
              <a:rPr lang="en-US" dirty="0"/>
              <a:t>To obtain MIB-NB/SIB1-NB/SIB2-NB acquisition delay, companies are encouraged to provide CDF of MIB-NB/SIB1-NB/SIB2-NB acquisition time based on the simulation results in the following slides</a:t>
            </a:r>
          </a:p>
          <a:p>
            <a:pPr hangingPunct="0"/>
            <a:r>
              <a:rPr lang="en-GB" dirty="0"/>
              <a:t>All the impairment margin such as DC leakage should be considered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483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69" y="256068"/>
            <a:ext cx="11627841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7905351"/>
              </p:ext>
            </p:extLst>
          </p:nvPr>
        </p:nvGraphicFramePr>
        <p:xfrm>
          <a:off x="838200" y="1825625"/>
          <a:ext cx="630936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  <a:p>
                      <a:r>
                        <a:rPr lang="en-US" dirty="0"/>
                        <a:t>Normal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  <a:p>
                      <a:r>
                        <a:rPr lang="en-US" dirty="0"/>
                        <a:t>Enhanced Coverage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-6dB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26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/>
          <a:lstStyle/>
          <a:p>
            <a:r>
              <a:rPr lang="en-US" dirty="0"/>
              <a:t>Simulation assumption for SIB1-NB acquisition in RRM test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4681169"/>
              </p:ext>
            </p:extLst>
          </p:nvPr>
        </p:nvGraphicFramePr>
        <p:xfrm>
          <a:off x="838200" y="1825625"/>
          <a:ext cx="6309360" cy="394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  <a:p>
                      <a:r>
                        <a:rPr lang="en-US" dirty="0"/>
                        <a:t>Normal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  <a:p>
                      <a:r>
                        <a:rPr lang="en-US" dirty="0"/>
                        <a:t>Enhanced Coverage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988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253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SIB2-NB acquisition in RRM test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329957"/>
              </p:ext>
            </p:extLst>
          </p:nvPr>
        </p:nvGraphicFramePr>
        <p:xfrm>
          <a:off x="838200" y="1975820"/>
          <a:ext cx="9037320" cy="3661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244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301244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301244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</a:tblGrid>
              <a:tr h="315089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1508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244108"/>
                  </a:ext>
                </a:extLst>
              </a:tr>
              <a:tr h="34066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1508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1508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TBS (si-TB-r13)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387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WindowLength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960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460667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RepetitionPattern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every2ndRF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every2ndRF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850771"/>
                  </a:ext>
                </a:extLst>
              </a:tr>
              <a:tr h="31508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-12dB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0" y="5922019"/>
            <a:ext cx="770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(*) Refer to TS36.331 V.13.3.0 5.2.3a</a:t>
            </a:r>
          </a:p>
        </p:txBody>
      </p:sp>
    </p:spTree>
    <p:extLst>
      <p:ext uri="{BB962C8B-B14F-4D97-AF65-F5344CB8AC3E}">
        <p14:creationId xmlns:p14="http://schemas.microsoft.com/office/powerpoint/2010/main" val="4193308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361</Words>
  <Application>Microsoft Office PowerPoint</Application>
  <PresentationFormat>Widescreen</PresentationFormat>
  <Paragraphs>94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Batang</vt:lpstr>
      <vt:lpstr>MS PGothic</vt:lpstr>
      <vt:lpstr>Arial</vt:lpstr>
      <vt:lpstr>Calibri</vt:lpstr>
      <vt:lpstr>Calibri Light</vt:lpstr>
      <vt:lpstr>Times New Roman</vt:lpstr>
      <vt:lpstr>Office Theme</vt:lpstr>
      <vt:lpstr>Simulation assumptions for SI acquisition for NB-IoT</vt:lpstr>
      <vt:lpstr>MIB-NB/SIB1-NB/SIB2-NB acquisition</vt:lpstr>
      <vt:lpstr>Simulation assumption for MIB-NB acquisition in RRM core requirements</vt:lpstr>
      <vt:lpstr>Simulation assumption for SIB1-NB acquisition in RRM test</vt:lpstr>
      <vt:lpstr>Simulation assumption for SIB2-NB acquisition in RRM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Kazuyoshi Uesaka</cp:lastModifiedBy>
  <cp:revision>86</cp:revision>
  <dcterms:created xsi:type="dcterms:W3CDTF">2016-10-11T11:14:10Z</dcterms:created>
  <dcterms:modified xsi:type="dcterms:W3CDTF">2016-11-17T16:44:18Z</dcterms:modified>
</cp:coreProperties>
</file>