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4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01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9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89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2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23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7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675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44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4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31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EA811-4808-46C5-B774-BE1061D05986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98C5D-56A7-4A13-9F6C-6ED3ACD73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79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Way forward on NR BS requirements prioritization for mm wave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R4-1610575, Ericsson</a:t>
            </a:r>
          </a:p>
        </p:txBody>
      </p:sp>
    </p:spTree>
    <p:extLst>
      <p:ext uri="{BB962C8B-B14F-4D97-AF65-F5344CB8AC3E}">
        <p14:creationId xmlns:p14="http://schemas.microsoft.com/office/powerpoint/2010/main" val="116025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Prioritization of requirements for mm wave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priorities are identified for requirements for mm wave</a:t>
            </a:r>
          </a:p>
          <a:p>
            <a:pPr lvl="1"/>
            <a:r>
              <a:rPr lang="en-US" dirty="0"/>
              <a:t>Priority 1: Priority 1 requirements will be addressed first during the </a:t>
            </a:r>
            <a:r>
              <a:rPr lang="en-US" altLang="ja-JP" dirty="0"/>
              <a:t>Rel-15 </a:t>
            </a:r>
            <a:r>
              <a:rPr lang="en-US" dirty="0"/>
              <a:t>WI phase as they form an essential minimum set of requirements</a:t>
            </a:r>
          </a:p>
          <a:p>
            <a:pPr lvl="1"/>
            <a:r>
              <a:rPr lang="en-US" dirty="0"/>
              <a:t>Priority 2: Priority 2 requirements will be addressed once priority 1 requirements are solved. It is </a:t>
            </a:r>
            <a:r>
              <a:rPr lang="en-US"/>
              <a:t>possible that priority </a:t>
            </a:r>
            <a:r>
              <a:rPr lang="en-US" dirty="0"/>
              <a:t>2 requirements will be completed in a later release than Rel-15.</a:t>
            </a:r>
          </a:p>
          <a:p>
            <a:pPr lvl="1"/>
            <a:endParaRPr lang="en-US" dirty="0"/>
          </a:p>
          <a:p>
            <a:r>
              <a:rPr lang="en-US" dirty="0"/>
              <a:t>The aim in the study item is to discuss and indicate a potential prioritization. The prioritization can be re-visited and altered later if needed. The WI will decide separately whether to follow the prioritization.</a:t>
            </a:r>
          </a:p>
        </p:txBody>
      </p:sp>
    </p:spTree>
    <p:extLst>
      <p:ext uri="{BB962C8B-B14F-4D97-AF65-F5344CB8AC3E}">
        <p14:creationId xmlns:p14="http://schemas.microsoft.com/office/powerpoint/2010/main" val="3212092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Prioritization of requirements for mm wave (TX)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2564101"/>
              </p:ext>
            </p:extLst>
          </p:nvPr>
        </p:nvGraphicFramePr>
        <p:xfrm>
          <a:off x="2106234" y="1260097"/>
          <a:ext cx="7180289" cy="60636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9989">
                  <a:extLst>
                    <a:ext uri="{9D8B030D-6E8A-4147-A177-3AD203B41FA5}">
                      <a16:colId xmlns:a16="http://schemas.microsoft.com/office/drawing/2014/main" val="624012327"/>
                    </a:ext>
                  </a:extLst>
                </a:gridCol>
                <a:gridCol w="1097304">
                  <a:extLst>
                    <a:ext uri="{9D8B030D-6E8A-4147-A177-3AD203B41FA5}">
                      <a16:colId xmlns:a16="http://schemas.microsoft.com/office/drawing/2014/main" val="851307194"/>
                    </a:ext>
                  </a:extLst>
                </a:gridCol>
                <a:gridCol w="4812996">
                  <a:extLst>
                    <a:ext uri="{9D8B030D-6E8A-4147-A177-3AD203B41FA5}">
                      <a16:colId xmlns:a16="http://schemas.microsoft.com/office/drawing/2014/main" val="1165151225"/>
                    </a:ext>
                  </a:extLst>
                </a:gridCol>
              </a:tblGrid>
              <a:tr h="279951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Requirement category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</a:rPr>
                        <a:t>Reason</a:t>
                      </a:r>
                      <a:r>
                        <a:rPr lang="sv-SE" sz="1200" dirty="0">
                          <a:effectLst/>
                        </a:rPr>
                        <a:t> for </a:t>
                      </a:r>
                      <a:r>
                        <a:rPr lang="sv-SE" sz="1200" dirty="0" err="1">
                          <a:effectLst/>
                        </a:rPr>
                        <a:t>priority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2630813694"/>
                  </a:ext>
                </a:extLst>
              </a:tr>
              <a:tr h="30178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Channel numbers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New channel numbers are essential for the new bands at higher frequencies.</a:t>
                      </a:r>
                      <a:endParaRPr lang="sv-SE" sz="1200" dirty="0">
                        <a:effectLst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2209101175"/>
                  </a:ext>
                </a:extLst>
              </a:tr>
              <a:tr h="30178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EIRP accuracy  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Basic beamforming requirement already existing for other systems</a:t>
                      </a:r>
                      <a:endParaRPr lang="sv-SE" sz="1200" dirty="0">
                        <a:effectLst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4236404246"/>
                  </a:ext>
                </a:extLst>
              </a:tr>
              <a:tr h="5496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Unwanted emissions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Including operating band and spurious emission in terms of absolute emissions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Essential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for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regulatory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compliance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and proper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coexistence</a:t>
                      </a:r>
                      <a:endParaRPr lang="sv-SE" sz="1200" dirty="0">
                        <a:effectLst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3146322261"/>
                  </a:ext>
                </a:extLst>
              </a:tr>
              <a:tr h="5496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band emissions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TBC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878134236"/>
                  </a:ext>
                </a:extLst>
              </a:tr>
              <a:tr h="64667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Transmit inter-mod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Needed for co-location, not essential for coexistence. 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3864240262"/>
                  </a:ext>
                </a:extLst>
              </a:tr>
              <a:tr h="43111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Signal quality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(EVM,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regulatory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signal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e.g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error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2(non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regulatory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signal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quality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EVM is a basic essential requirement to ensure that the transmitter works properly</a:t>
                      </a: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Assumption is that frequency error is needed for regulatory requirements</a:t>
                      </a:r>
                      <a:endParaRPr lang="sv-SE" sz="1200" dirty="0">
                        <a:effectLst/>
                      </a:endParaRP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</a:rPr>
                        <a:t>It </a:t>
                      </a:r>
                      <a:r>
                        <a:rPr lang="sv-SE" sz="1200" dirty="0" err="1">
                          <a:effectLst/>
                        </a:rPr>
                        <a:t>should</a:t>
                      </a:r>
                      <a:r>
                        <a:rPr lang="sv-SE" sz="1200" dirty="0">
                          <a:effectLst/>
                        </a:rPr>
                        <a:t> be </a:t>
                      </a:r>
                      <a:r>
                        <a:rPr lang="sv-SE" sz="1200" dirty="0" err="1">
                          <a:effectLst/>
                        </a:rPr>
                        <a:t>checked</a:t>
                      </a:r>
                      <a:r>
                        <a:rPr lang="sv-SE" sz="1200" dirty="0">
                          <a:effectLst/>
                        </a:rPr>
                        <a:t> </a:t>
                      </a:r>
                      <a:r>
                        <a:rPr lang="sv-SE" sz="1200" dirty="0" err="1">
                          <a:effectLst/>
                        </a:rPr>
                        <a:t>whether</a:t>
                      </a:r>
                      <a:r>
                        <a:rPr lang="sv-SE" sz="1200" dirty="0">
                          <a:effectLst/>
                        </a:rPr>
                        <a:t> TAE is </a:t>
                      </a:r>
                      <a:r>
                        <a:rPr lang="sv-SE" sz="1200" dirty="0" err="1">
                          <a:effectLst/>
                        </a:rPr>
                        <a:t>really</a:t>
                      </a:r>
                      <a:r>
                        <a:rPr lang="sv-SE" sz="1200" dirty="0">
                          <a:effectLst/>
                        </a:rPr>
                        <a:t> </a:t>
                      </a:r>
                      <a:r>
                        <a:rPr lang="sv-SE" sz="1200" dirty="0" err="1">
                          <a:effectLst/>
                        </a:rPr>
                        <a:t>needed</a:t>
                      </a:r>
                      <a:r>
                        <a:rPr lang="sv-SE" sz="1200" dirty="0">
                          <a:effectLst/>
                        </a:rPr>
                        <a:t> and </a:t>
                      </a:r>
                      <a:r>
                        <a:rPr lang="sv-SE" sz="1200" dirty="0" err="1">
                          <a:effectLst/>
                        </a:rPr>
                        <a:t>relate</a:t>
                      </a:r>
                      <a:r>
                        <a:rPr lang="sv-SE" sz="1200" dirty="0">
                          <a:effectLst/>
                        </a:rPr>
                        <a:t> to </a:t>
                      </a:r>
                      <a:r>
                        <a:rPr lang="sv-SE" sz="1200" dirty="0" err="1">
                          <a:effectLst/>
                        </a:rPr>
                        <a:t>regulatory</a:t>
                      </a:r>
                      <a:r>
                        <a:rPr lang="sv-SE" sz="1200" dirty="0">
                          <a:effectLst/>
                        </a:rPr>
                        <a:t> </a:t>
                      </a:r>
                      <a:r>
                        <a:rPr lang="sv-SE" sz="1200" dirty="0" err="1">
                          <a:effectLst/>
                        </a:rPr>
                        <a:t>requirements</a:t>
                      </a:r>
                      <a:r>
                        <a:rPr lang="sv-SE" sz="1200" dirty="0">
                          <a:effectLst/>
                        </a:rPr>
                        <a:t> at mm </a:t>
                      </a:r>
                      <a:r>
                        <a:rPr lang="sv-SE" sz="1200" dirty="0" err="1">
                          <a:effectLst/>
                        </a:rPr>
                        <a:t>wave</a:t>
                      </a:r>
                      <a:r>
                        <a:rPr lang="sv-SE" sz="1200" dirty="0">
                          <a:effectLst/>
                        </a:rPr>
                        <a:t>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141709018"/>
                  </a:ext>
                </a:extLst>
              </a:tr>
              <a:tr h="43111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Transmitter dynamics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719007529"/>
                  </a:ext>
                </a:extLst>
              </a:tr>
              <a:tr h="43111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Transmitter ON/OFF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power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&amp;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Essential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a TDD system to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work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properly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3260772449"/>
                  </a:ext>
                </a:extLst>
              </a:tr>
              <a:tr h="43111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Beam domain 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Requirement not yet identified; will be addressed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effectLst/>
                        </a:rPr>
                        <a:t> based on  R4-1610576</a:t>
                      </a:r>
                      <a:endParaRPr lang="sv-SE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518426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4697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Prioritization of requirements for mm wave (RX)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1684642"/>
              </p:ext>
            </p:extLst>
          </p:nvPr>
        </p:nvGraphicFramePr>
        <p:xfrm>
          <a:off x="2370300" y="1690688"/>
          <a:ext cx="7451399" cy="4841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7941">
                  <a:extLst>
                    <a:ext uri="{9D8B030D-6E8A-4147-A177-3AD203B41FA5}">
                      <a16:colId xmlns:a16="http://schemas.microsoft.com/office/drawing/2014/main" val="844028595"/>
                    </a:ext>
                  </a:extLst>
                </a:gridCol>
                <a:gridCol w="1311050">
                  <a:extLst>
                    <a:ext uri="{9D8B030D-6E8A-4147-A177-3AD203B41FA5}">
                      <a16:colId xmlns:a16="http://schemas.microsoft.com/office/drawing/2014/main" val="3143329633"/>
                    </a:ext>
                  </a:extLst>
                </a:gridCol>
                <a:gridCol w="4822408">
                  <a:extLst>
                    <a:ext uri="{9D8B030D-6E8A-4147-A177-3AD203B41FA5}">
                      <a16:colId xmlns:a16="http://schemas.microsoft.com/office/drawing/2014/main" val="3848752866"/>
                    </a:ext>
                  </a:extLst>
                </a:gridCol>
              </a:tblGrid>
              <a:tr h="681548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Requirement category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Priority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</a:rPr>
                        <a:t>Reason</a:t>
                      </a:r>
                      <a:r>
                        <a:rPr lang="sv-SE" sz="1200" dirty="0">
                          <a:effectLst/>
                        </a:rPr>
                        <a:t> for </a:t>
                      </a:r>
                      <a:r>
                        <a:rPr lang="sv-SE" sz="1200" dirty="0" err="1">
                          <a:effectLst/>
                        </a:rPr>
                        <a:t>priority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3462358053"/>
                  </a:ext>
                </a:extLst>
              </a:tr>
              <a:tr h="481128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Receiver sensitivity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solidFill>
                            <a:schemeClr val="tx1"/>
                          </a:solidFill>
                          <a:effectLst/>
                        </a:rPr>
                        <a:t>Basic </a:t>
                      </a:r>
                      <a:r>
                        <a:rPr lang="sv-SE" sz="1200" dirty="0" err="1">
                          <a:solidFill>
                            <a:schemeClr val="tx1"/>
                          </a:solidFill>
                          <a:effectLst/>
                        </a:rPr>
                        <a:t>requirement</a:t>
                      </a:r>
                      <a:r>
                        <a:rPr lang="sv-SE" sz="1200" dirty="0">
                          <a:solidFill>
                            <a:schemeClr val="tx1"/>
                          </a:solidFill>
                          <a:effectLst/>
                        </a:rPr>
                        <a:t> for the receiver.</a:t>
                      </a:r>
                      <a:endParaRPr lang="sv-SE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985569920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Receiver blocking</a:t>
                      </a:r>
                      <a:endParaRPr lang="sv-SE" sz="1200">
                        <a:effectLst/>
                      </a:endParaRPr>
                    </a:p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Essential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for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ensuring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that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co-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existence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works</a:t>
                      </a: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sv-SE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properly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2497089816"/>
                  </a:ext>
                </a:extLst>
              </a:tr>
              <a:tr h="481128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Receiver intermodulation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4016507540"/>
                  </a:ext>
                </a:extLst>
              </a:tr>
              <a:tr h="347891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Receiver dynamics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168039128"/>
                  </a:ext>
                </a:extLst>
              </a:tr>
              <a:tr h="6013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Receiver spurious emission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Assumption is that this is needed for regulatory requirements; could be changed if regulatory </a:t>
                      </a:r>
                      <a:r>
                        <a:rPr lang="en-US" sz="1200">
                          <a:effectLst/>
                        </a:rPr>
                        <a:t>requirements would later not need this.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897744998"/>
                  </a:ext>
                </a:extLst>
              </a:tr>
              <a:tr h="106240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Receiver in-channel  selectivity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2978822775"/>
                  </a:ext>
                </a:extLst>
              </a:tr>
              <a:tr h="54668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Receiver performance</a:t>
                      </a:r>
                      <a:endParaRPr lang="sv-SE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5602" marR="35602" marT="0" marB="0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600"/>
                        </a:spcAft>
                      </a:pPr>
                      <a:r>
                        <a:rPr lang="sv-SE" sz="1200" dirty="0">
                          <a:effectLst/>
                        </a:rPr>
                        <a:t>Not </a:t>
                      </a:r>
                      <a:r>
                        <a:rPr lang="sv-SE" sz="1200" dirty="0" err="1">
                          <a:effectLst/>
                        </a:rPr>
                        <a:t>essential</a:t>
                      </a:r>
                      <a:r>
                        <a:rPr lang="sv-SE" sz="1200" dirty="0">
                          <a:effectLst/>
                        </a:rPr>
                        <a:t> for </a:t>
                      </a:r>
                      <a:r>
                        <a:rPr lang="sv-SE" sz="1200" dirty="0" err="1">
                          <a:effectLst/>
                        </a:rPr>
                        <a:t>regulatory</a:t>
                      </a:r>
                      <a:r>
                        <a:rPr lang="sv-SE" sz="1200" dirty="0">
                          <a:effectLst/>
                        </a:rPr>
                        <a:t>, </a:t>
                      </a:r>
                      <a:r>
                        <a:rPr lang="sv-SE" sz="1200" dirty="0" err="1">
                          <a:effectLst/>
                        </a:rPr>
                        <a:t>coexistence</a:t>
                      </a:r>
                      <a:r>
                        <a:rPr lang="sv-SE" sz="1200" dirty="0">
                          <a:effectLst/>
                        </a:rPr>
                        <a:t> or </a:t>
                      </a:r>
                      <a:r>
                        <a:rPr lang="sv-SE" sz="1200" dirty="0" err="1">
                          <a:effectLst/>
                        </a:rPr>
                        <a:t>basic</a:t>
                      </a:r>
                      <a:r>
                        <a:rPr lang="sv-SE" sz="1200" dirty="0">
                          <a:effectLst/>
                        </a:rPr>
                        <a:t> </a:t>
                      </a:r>
                      <a:r>
                        <a:rPr lang="sv-SE" sz="1200" dirty="0" err="1">
                          <a:effectLst/>
                        </a:rPr>
                        <a:t>performance</a:t>
                      </a:r>
                      <a:r>
                        <a:rPr lang="sv-SE" sz="1200" dirty="0">
                          <a:effectLst/>
                        </a:rPr>
                        <a:t>.</a:t>
                      </a:r>
                      <a:endParaRPr lang="sv-S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602" marR="35602" marT="0" marB="0"/>
                </a:tc>
                <a:extLst>
                  <a:ext uri="{0D108BD9-81ED-4DB2-BD59-A6C34878D82A}">
                    <a16:rowId xmlns:a16="http://schemas.microsoft.com/office/drawing/2014/main" val="1037933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707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375</Words>
  <Application>Microsoft Office PowerPoint</Application>
  <PresentationFormat>Widescreen</PresentationFormat>
  <Paragraphs>64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游ゴシック</vt:lpstr>
      <vt:lpstr>Office Theme</vt:lpstr>
      <vt:lpstr>Way forward on NR BS requirements prioritization for mm wave</vt:lpstr>
      <vt:lpstr>Prioritization of requirements for mm wave</vt:lpstr>
      <vt:lpstr>Prioritization of requirements for mm wave (TX)</vt:lpstr>
      <vt:lpstr>Prioritization of requirements for mm wave (RX)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prioritization of requirements for mm wave</dc:title>
  <dc:creator>Thomas Chapman</dc:creator>
  <cp:lastModifiedBy>Thomas Chapman</cp:lastModifiedBy>
  <cp:revision>11</cp:revision>
  <dcterms:created xsi:type="dcterms:W3CDTF">2016-11-17T03:41:56Z</dcterms:created>
  <dcterms:modified xsi:type="dcterms:W3CDTF">2016-11-18T18:49:42Z</dcterms:modified>
</cp:coreProperties>
</file>