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8" r:id="rId4"/>
    <p:sldId id="257" r:id="rId5"/>
    <p:sldId id="264" r:id="rId6"/>
    <p:sldId id="267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917" autoAdjust="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2C15E-8E53-4041-94F8-8C1A8C79E3D9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C16DA0-CD26-454A-8228-C6F338739E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C16DA0-CD26-454A-8228-C6F338739E6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#81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Reno, Nevada, USA, 14 – 18 November 2016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120880" cy="888504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Nokia, </a:t>
            </a:r>
            <a:r>
              <a:rPr lang="en-US" altLang="zh-CN" dirty="0" smtClean="0">
                <a:solidFill>
                  <a:schemeClr val="tx1"/>
                </a:solidFill>
              </a:rPr>
              <a:t>[Ericsson], [ZTE], </a:t>
            </a:r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NB-</a:t>
            </a:r>
            <a:r>
              <a:rPr lang="en-US" altLang="zh-CN" sz="4400" dirty="0" err="1" smtClean="0"/>
              <a:t>IoT</a:t>
            </a:r>
            <a:r>
              <a:rPr lang="en-US" altLang="zh-CN" sz="4400" dirty="0" smtClean="0"/>
              <a:t>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80312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R4-1610559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During RAN4#80bis meeting, WF </a:t>
            </a:r>
            <a:r>
              <a:rPr lang="en-GB" altLang="zh-CN" sz="2800" dirty="0" smtClean="0"/>
              <a:t>R4-168720 about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 BS demodulation performance</a:t>
            </a:r>
            <a:r>
              <a:rPr lang="en-US" altLang="zh-CN" sz="2800" dirty="0" smtClean="0"/>
              <a:t> was approved.</a:t>
            </a:r>
          </a:p>
          <a:p>
            <a:r>
              <a:rPr lang="en-US" altLang="zh-CN" sz="2800" dirty="0" smtClean="0"/>
              <a:t>How to define the final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BS demodulation performances needs to be finalized in RAN4#81.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Margin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Add the STD from ideal results to companies’ averaged values with impairments as the final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BS demodulation performance requirements. </a:t>
            </a:r>
          </a:p>
          <a:p>
            <a:pPr lvl="1"/>
            <a:r>
              <a:rPr lang="en-US" altLang="zh-CN" sz="2400" dirty="0" smtClean="0"/>
              <a:t>The STD should be 2dB if larger than 2dB</a:t>
            </a:r>
          </a:p>
          <a:p>
            <a:r>
              <a:rPr lang="en-US" altLang="zh-CN" sz="2800" dirty="0" smtClean="0"/>
              <a:t>Please refer to </a:t>
            </a:r>
            <a:r>
              <a:rPr lang="en-GB" altLang="zh-CN" sz="2800" dirty="0" smtClean="0"/>
              <a:t>R4-1609438 “Summary for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 BS simulation results” for the detailed STD values from ideal results.</a:t>
            </a:r>
            <a:endParaRPr lang="en-US" altLang="zh-CN" sz="2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NPRACH Requirements</a:t>
            </a:r>
            <a:endParaRPr lang="zh-CN" altLang="en-US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755576" y="2276872"/>
          <a:ext cx="7776866" cy="218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672"/>
                <a:gridCol w="1970746"/>
                <a:gridCol w="2088233"/>
                <a:gridCol w="1944215"/>
              </a:tblGrid>
              <a:tr h="38524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Case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AVE</a:t>
                      </a:r>
                      <a:r>
                        <a:rPr lang="en-US" sz="1800" baseline="0" dirty="0" smtClean="0">
                          <a:solidFill>
                            <a:schemeClr val="bg1"/>
                          </a:solidFill>
                        </a:rPr>
                        <a:t> of Results with impairments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/>
                        <a:t>STD from ideal results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Final</a:t>
                      </a:r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</a:rPr>
                        <a:t> R</a:t>
                      </a:r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equirements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38524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AWGN 0Hz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Rep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 dirty="0" smtClean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-2.1</a:t>
                      </a:r>
                      <a:endParaRPr lang="en-US" sz="1400" b="1" i="0" u="none" strike="noStrike" kern="1200" dirty="0">
                        <a:solidFill>
                          <a:srgbClr val="00B05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8524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AWGN 0Hz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Rep32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-7.8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 dirty="0" smtClean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-6.8</a:t>
                      </a:r>
                      <a:endParaRPr lang="en-US" sz="1400" b="1" i="0" u="none" strike="noStrike" kern="1200" dirty="0">
                        <a:solidFill>
                          <a:srgbClr val="00B05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8524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EPA1 200Hz Rep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 dirty="0" smtClean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6.1</a:t>
                      </a:r>
                      <a:endParaRPr lang="en-US" sz="1400" b="1" i="0" u="none" strike="noStrike" kern="1200" dirty="0">
                        <a:solidFill>
                          <a:srgbClr val="00B05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8524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EPA1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200Hz Rep32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i="0" u="none" strike="noStrike" kern="1200" dirty="0" smtClean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0.5</a:t>
                      </a:r>
                      <a:endParaRPr lang="en-US" sz="1400" b="1" i="0" u="none" strike="noStrike" kern="1200" dirty="0">
                        <a:solidFill>
                          <a:srgbClr val="00B05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9552" y="1484784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b="1" dirty="0" smtClean="0"/>
              <a:t>Final NPRACH performance requirement shall be set as per the following “Final Requirements” values with square bracket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NPUSCH format 1 Requirements</a:t>
            </a:r>
            <a:endParaRPr lang="zh-CN" alt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467544" y="1700808"/>
          <a:ext cx="8229600" cy="469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1738536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AVE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Extra margin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Final</a:t>
                      </a:r>
                      <a:r>
                        <a:rPr lang="en-US" b="1" baseline="0" dirty="0" smtClean="0">
                          <a:solidFill>
                            <a:schemeClr val="bg1"/>
                          </a:solidFill>
                        </a:rPr>
                        <a:t> Requirements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3.75KHz rep1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-1.9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3.75KHz rep16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9.2</a:t>
                      </a:r>
                      <a:endParaRPr lang="en-US" altLang="zh-CN" sz="1200" b="1" i="0" u="none" strike="noStrike" kern="1200" dirty="0">
                        <a:solidFill>
                          <a:srgbClr val="00B05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3.75KHz rep64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-12.2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15KHz single-tone rep1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-2.4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15KHz single-tone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rep16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-8.4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-7.9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15KHz</a:t>
                      </a:r>
                      <a:r>
                        <a:rPr lang="en-US" sz="1200" baseline="0" dirty="0" smtClean="0"/>
                        <a:t> single-tone </a:t>
                      </a:r>
                      <a:r>
                        <a:rPr lang="en-US" sz="1200" dirty="0" smtClean="0"/>
                        <a:t>rep64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-11.4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15KHz multi-tone12 rep2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-0.1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15KHz multi-tone12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-8.6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-7.4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15KHz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multi-tone12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-13.1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-11.7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15KHz multi-tone6 rep2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-0.7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15KHz multi-tone6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-7.9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15KHz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multi-tone6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-12.2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-11.1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15KHz multi-tone3 rep2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-4.6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-4.0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15KHz multi-tone3 rep16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-8.3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-7.4</a:t>
                      </a:r>
                    </a:p>
                  </a:txBody>
                  <a:tcPr marL="9525" marR="9525" marT="9525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15KHz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multi-tone3 rep64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-9.1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7544" y="980728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b="1" dirty="0" smtClean="0"/>
              <a:t>Final NUSCH format 1 performance requirement shall be set as per the following</a:t>
            </a:r>
            <a:r>
              <a:rPr lang="en-US" altLang="zh-CN" b="1" dirty="0" smtClean="0"/>
              <a:t> “Final Requirements” </a:t>
            </a:r>
            <a:r>
              <a:rPr lang="en-US" b="1" dirty="0" smtClean="0"/>
              <a:t>values with square bracket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6453336"/>
            <a:ext cx="50405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Note: AVE: average of results with impairments; Extra margin: STD from ideal results</a:t>
            </a:r>
            <a:endParaRPr lang="zh-CN" alt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NPUSCH format 2 Requirements</a:t>
            </a:r>
            <a:endParaRPr lang="zh-CN" alt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611560" y="1988840"/>
          <a:ext cx="7704855" cy="344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39"/>
                <a:gridCol w="1981121"/>
                <a:gridCol w="1933623"/>
                <a:gridCol w="1629872"/>
              </a:tblGrid>
              <a:tr h="13602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AVE of results</a:t>
                      </a:r>
                      <a:r>
                        <a:rPr lang="en-US" baseline="0" dirty="0" smtClean="0"/>
                        <a:t> with impairments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STD</a:t>
                      </a:r>
                      <a:r>
                        <a:rPr lang="en-US" b="1" baseline="0" dirty="0" smtClean="0">
                          <a:solidFill>
                            <a:schemeClr val="bg1"/>
                          </a:solidFill>
                        </a:rPr>
                        <a:t> of ideal results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Final</a:t>
                      </a:r>
                      <a:r>
                        <a:rPr lang="en-US" b="1" baseline="0" dirty="0" smtClean="0">
                          <a:solidFill>
                            <a:schemeClr val="bg1"/>
                          </a:solidFill>
                        </a:rPr>
                        <a:t> Requirements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3.75KHz rep1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2.1-&gt;2.0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 smtClean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7.0</a:t>
                      </a:r>
                      <a:endParaRPr lang="en-US" altLang="zh-CN" sz="1200" b="1" i="0" u="none" strike="noStrike" kern="1200" dirty="0">
                        <a:solidFill>
                          <a:srgbClr val="00B05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-5.3</a:t>
                      </a:r>
                    </a:p>
                  </a:txBody>
                  <a:tcPr marL="9525" marR="9525" marT="9525" marB="0" anchor="ctr"/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3.75KHz rep64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2.5-&gt;2.0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10.9</a:t>
                      </a:r>
                      <a:endParaRPr lang="en-US" altLang="zh-CN" sz="1200" b="1" i="0" u="none" strike="noStrike" kern="1200" dirty="0">
                        <a:solidFill>
                          <a:srgbClr val="00B05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15KHz single rep1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6.3</a:t>
                      </a:r>
                    </a:p>
                  </a:txBody>
                  <a:tcPr marL="9525" marR="9525" marT="9525" marB="0" anchor="ctr"/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 single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rep16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-3.9</a:t>
                      </a:r>
                    </a:p>
                  </a:txBody>
                  <a:tcPr marL="9525" marR="9525" marT="9525" marB="0" anchor="ctr"/>
                </a:tc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15KHz</a:t>
                      </a:r>
                      <a:r>
                        <a:rPr lang="en-US" sz="1400" baseline="0" dirty="0" smtClean="0"/>
                        <a:t> single </a:t>
                      </a:r>
                      <a:r>
                        <a:rPr lang="en-US" sz="1400" dirty="0" smtClean="0"/>
                        <a:t>rep64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2.1-&gt;2.0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rgbClr val="00B050"/>
                          </a:solidFill>
                          <a:latin typeface="Arial"/>
                          <a:ea typeface="+mn-ea"/>
                          <a:cs typeface="+mn-cs"/>
                        </a:rPr>
                        <a:t>9.5</a:t>
                      </a:r>
                      <a:endParaRPr lang="en-US" altLang="zh-CN" sz="1200" b="1" i="0" u="none" strike="noStrike" kern="1200" dirty="0">
                        <a:solidFill>
                          <a:srgbClr val="00B05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1196752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b="1" dirty="0" smtClean="0"/>
              <a:t>Final NPUSCH format 2 performance requirement shall be set as per </a:t>
            </a:r>
            <a:r>
              <a:rPr lang="en-US" altLang="zh-CN" b="1" dirty="0" smtClean="0"/>
              <a:t>the following “Final Requirements”</a:t>
            </a:r>
            <a:r>
              <a:rPr lang="en-US" b="1" dirty="0" smtClean="0"/>
              <a:t> values with square bracket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18160</TotalTime>
  <Words>421</Words>
  <Application>Microsoft Office PowerPoint</Application>
  <PresentationFormat>全屏显示(4:3)</PresentationFormat>
  <Paragraphs>131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3GPP TSG-RAN WG4 Meeting #81   Reno, Nevada, USA, 14 – 18 November 2016</vt:lpstr>
      <vt:lpstr>Background</vt:lpstr>
      <vt:lpstr>Margin</vt:lpstr>
      <vt:lpstr>NPRACH Requirements</vt:lpstr>
      <vt:lpstr>NPUSCH format 1 Requirements</vt:lpstr>
      <vt:lpstr>NPUSCH format 2 Requirements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249</cp:revision>
  <dcterms:created xsi:type="dcterms:W3CDTF">2016-01-12T08:39:50Z</dcterms:created>
  <dcterms:modified xsi:type="dcterms:W3CDTF">2016-11-17T17:08:54Z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(3)qjN780WVrmWOrBecqV/V7XX66rxeiOB+ygR0GzqrzCtfVAKqVxXi+njthHy9OXgiXz9WhgDc
21nN1Qk7rMp/bfOTvxZGeml84ZIllgLhBor0Az41YLWtM6HP7kK9pLvXxI4piouvTkTy2Cbx
//rshWUUmRny83qVJvRRlhEu6LG2hdEq/5Vmd5sLpMlJ/avZdK74vY9JunRWIVewi5C2qeaQ
BTN1M8E8AFzo4vBDl9</vt:lpwstr>
  </property>
  <property fmtid="{D5CDD505-2E9C-101B-9397-08002B2CF9AE}" pid="3" name="_2015_ms_pID_7253431">
    <vt:lpwstr>pUORrFLeHP4asJgSxGuX5azrBOY7PbiQte6lF6h4M8krEL4jHKkaKz
evwLlBYzxG4DbANCRfu7owuEu7xFnyLJhf4EDAIFYPeyMIsKYda1jMyDManHHukbwHJE4WdA
wjSnX4WPci4lJlXJXhVEbzhJPzIP8+/JFB+a6XWXOlzzJR0AxWZQC1DtKYgnwnpkuz/OqfPr
OkaLTbvJt4fIlDmkhdSw2nOhStKIjt72K/BU</vt:lpwstr>
  </property>
  <property fmtid="{D5CDD505-2E9C-101B-9397-08002B2CF9AE}" pid="4" name="_2015_ms_pID_7253432">
    <vt:lpwstr>+Jb5yHdlOWMHrgTekkKE1keBTVPRunHZTdE8
KEm0AQ6YE/5SApvdyvL0gOD7j9hahg==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1477050178</vt:lpwstr>
  </property>
</Properties>
</file>