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77" r:id="rId3"/>
    <p:sldId id="272" r:id="rId4"/>
    <p:sldId id="281" r:id="rId5"/>
    <p:sldId id="274" r:id="rId6"/>
    <p:sldId id="278" r:id="rId7"/>
    <p:sldId id="275" r:id="rId8"/>
    <p:sldId id="279" r:id="rId9"/>
    <p:sldId id="273" r:id="rId10"/>
    <p:sldId id="280" r:id="rId11"/>
    <p:sldId id="282" r:id="rId12"/>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SimSun"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SimSun"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madur Rahman" initials="IR"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49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cs typeface="Arial" pitchFamily="34" charset="0"/>
              </a:defRPr>
            </a:lvl1pPr>
          </a:lstStyle>
          <a:p>
            <a:pPr>
              <a:defRPr/>
            </a:pPr>
            <a:endParaRPr lang="en-US" altLang="sv-SE"/>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pitchFamily="34" charset="0"/>
              </a:defRPr>
            </a:lvl1pPr>
          </a:lstStyle>
          <a:p>
            <a:pPr>
              <a:defRPr/>
            </a:pPr>
            <a:fld id="{3AC7B30B-57C5-430E-9E07-6854595C56A4}" type="datetimeFigureOut">
              <a:rPr lang="en-US" altLang="sv-SE"/>
              <a:pPr>
                <a:defRPr/>
              </a:pPr>
              <a:t>10/14/2016</a:t>
            </a:fld>
            <a:endParaRPr lang="en-US" altLang="sv-S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cs typeface="Arial" pitchFamily="34" charset="0"/>
              </a:defRPr>
            </a:lvl1pPr>
          </a:lstStyle>
          <a:p>
            <a:pPr>
              <a:defRPr/>
            </a:pPr>
            <a:endParaRPr lang="en-US" altLang="sv-S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703C08FC-A096-4C68-B1BE-B10D8539C320}" type="slidenum">
              <a:rPr lang="en-US" altLang="en-US"/>
              <a:pPr/>
              <a:t>‹#›</a:t>
            </a:fld>
            <a:endParaRPr lang="en-US" altLang="en-US"/>
          </a:p>
        </p:txBody>
      </p:sp>
    </p:spTree>
    <p:extLst>
      <p:ext uri="{BB962C8B-B14F-4D97-AF65-F5344CB8AC3E}">
        <p14:creationId xmlns:p14="http://schemas.microsoft.com/office/powerpoint/2010/main" val="95904427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sv-SE"/>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SimSun" panose="02010600030101010101" pitchFamily="2" charset="-122"/>
              </a:defRPr>
            </a:lvl1pPr>
            <a:lvl2pPr marL="742950" indent="-285750">
              <a:spcBef>
                <a:spcPct val="30000"/>
              </a:spcBef>
              <a:defRPr sz="1200">
                <a:solidFill>
                  <a:schemeClr val="tx1"/>
                </a:solidFill>
                <a:latin typeface="Calibri" panose="020F0502020204030204" pitchFamily="34" charset="0"/>
                <a:ea typeface="SimSun" panose="02010600030101010101" pitchFamily="2" charset="-122"/>
              </a:defRPr>
            </a:lvl2pPr>
            <a:lvl3pPr marL="1143000" indent="-228600">
              <a:spcBef>
                <a:spcPct val="30000"/>
              </a:spcBef>
              <a:defRPr sz="1200">
                <a:solidFill>
                  <a:schemeClr val="tx1"/>
                </a:solidFill>
                <a:latin typeface="Calibri" panose="020F0502020204030204" pitchFamily="34" charset="0"/>
                <a:ea typeface="SimSun" panose="02010600030101010101" pitchFamily="2" charset="-122"/>
              </a:defRPr>
            </a:lvl3pPr>
            <a:lvl4pPr marL="1600200" indent="-228600">
              <a:spcBef>
                <a:spcPct val="30000"/>
              </a:spcBef>
              <a:defRPr sz="1200">
                <a:solidFill>
                  <a:schemeClr val="tx1"/>
                </a:solidFill>
                <a:latin typeface="Calibri" panose="020F0502020204030204" pitchFamily="34" charset="0"/>
                <a:ea typeface="SimSun" panose="02010600030101010101" pitchFamily="2" charset="-122"/>
              </a:defRPr>
            </a:lvl4pPr>
            <a:lvl5pPr marL="2057400" indent="-228600">
              <a:spcBef>
                <a:spcPct val="30000"/>
              </a:spcBef>
              <a:defRPr sz="12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SimSun" panose="02010600030101010101" pitchFamily="2" charset="-122"/>
              </a:defRPr>
            </a:lvl9pPr>
          </a:lstStyle>
          <a:p>
            <a:pPr>
              <a:spcBef>
                <a:spcPct val="0"/>
              </a:spcBef>
            </a:pPr>
            <a:fld id="{2B201AAA-E908-4C1C-8521-D24AD4F5BF20}" type="slidenum">
              <a:rPr lang="en-US" altLang="sv-SE">
                <a:cs typeface="Arial" panose="020B0604020202020204" pitchFamily="34" charset="0"/>
              </a:rPr>
              <a:pPr>
                <a:spcBef>
                  <a:spcPct val="0"/>
                </a:spcBef>
              </a:pPr>
              <a:t>1</a:t>
            </a:fld>
            <a:endParaRPr lang="en-US" altLang="sv-SE">
              <a:cs typeface="Arial" panose="020B0604020202020204" pitchFamily="34" charset="0"/>
            </a:endParaRPr>
          </a:p>
        </p:txBody>
      </p:sp>
    </p:spTree>
    <p:extLst>
      <p:ext uri="{BB962C8B-B14F-4D97-AF65-F5344CB8AC3E}">
        <p14:creationId xmlns:p14="http://schemas.microsoft.com/office/powerpoint/2010/main" val="19080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F48FEA4C-64C2-4A22-8C3A-34802847581A}" type="datetimeFigureOut">
              <a:rPr lang="zh-CN" altLang="sv-SE"/>
              <a:pPr>
                <a:defRPr/>
              </a:pPr>
              <a:t>2016/10/14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2EDA1264-6763-4D17-926D-0D6D2E7EAEF9}" type="slidenum">
              <a:rPr lang="zh-CN" altLang="en-US"/>
              <a:pPr/>
              <a:t>‹#›</a:t>
            </a:fld>
            <a:endParaRPr lang="zh-CN" altLang="en-US"/>
          </a:p>
        </p:txBody>
      </p:sp>
    </p:spTree>
    <p:extLst>
      <p:ext uri="{BB962C8B-B14F-4D97-AF65-F5344CB8AC3E}">
        <p14:creationId xmlns:p14="http://schemas.microsoft.com/office/powerpoint/2010/main" val="1225879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AE54A58-563A-48C5-B634-42CB6C04D84E}" type="datetimeFigureOut">
              <a:rPr lang="zh-CN" altLang="sv-SE"/>
              <a:pPr>
                <a:defRPr/>
              </a:pPr>
              <a:t>2016/10/14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FC863E6E-46F9-4E1E-B879-68DFDADE6467}" type="slidenum">
              <a:rPr lang="zh-CN" altLang="en-US"/>
              <a:pPr/>
              <a:t>‹#›</a:t>
            </a:fld>
            <a:endParaRPr lang="zh-CN" altLang="en-US"/>
          </a:p>
        </p:txBody>
      </p:sp>
    </p:spTree>
    <p:extLst>
      <p:ext uri="{BB962C8B-B14F-4D97-AF65-F5344CB8AC3E}">
        <p14:creationId xmlns:p14="http://schemas.microsoft.com/office/powerpoint/2010/main" val="32242086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88AA26DE-51F2-4F0E-9F39-9F4F99D15B93}" type="datetimeFigureOut">
              <a:rPr lang="zh-CN" altLang="sv-SE"/>
              <a:pPr>
                <a:defRPr/>
              </a:pPr>
              <a:t>2016/10/14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895D3FE1-5279-4C40-9788-DE145D5B8477}" type="slidenum">
              <a:rPr lang="zh-CN" altLang="en-US"/>
              <a:pPr/>
              <a:t>‹#›</a:t>
            </a:fld>
            <a:endParaRPr lang="zh-CN" altLang="en-US"/>
          </a:p>
        </p:txBody>
      </p:sp>
    </p:spTree>
    <p:extLst>
      <p:ext uri="{BB962C8B-B14F-4D97-AF65-F5344CB8AC3E}">
        <p14:creationId xmlns:p14="http://schemas.microsoft.com/office/powerpoint/2010/main" val="4951939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251C49A3-B31A-44FB-9C21-F9F4CCD849C1}" type="datetimeFigureOut">
              <a:rPr lang="zh-CN" altLang="sv-SE"/>
              <a:pPr>
                <a:defRPr/>
              </a:pPr>
              <a:t>2016/10/14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CC54AEF9-6AC0-4D36-8D41-4B0C62C45032}" type="slidenum">
              <a:rPr lang="zh-CN" altLang="en-US"/>
              <a:pPr/>
              <a:t>‹#›</a:t>
            </a:fld>
            <a:endParaRPr lang="zh-CN" altLang="en-US"/>
          </a:p>
        </p:txBody>
      </p:sp>
    </p:spTree>
    <p:extLst>
      <p:ext uri="{BB962C8B-B14F-4D97-AF65-F5344CB8AC3E}">
        <p14:creationId xmlns:p14="http://schemas.microsoft.com/office/powerpoint/2010/main" val="1123393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7E7B66C9-3E16-430F-B137-DBB040BB7364}" type="datetimeFigureOut">
              <a:rPr lang="zh-CN" altLang="sv-SE"/>
              <a:pPr>
                <a:defRPr/>
              </a:pPr>
              <a:t>2016/10/14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DDE59903-29D1-4908-AC1A-7571AA077D9D}" type="slidenum">
              <a:rPr lang="zh-CN" altLang="en-US"/>
              <a:pPr/>
              <a:t>‹#›</a:t>
            </a:fld>
            <a:endParaRPr lang="zh-CN" altLang="en-US"/>
          </a:p>
        </p:txBody>
      </p:sp>
    </p:spTree>
    <p:extLst>
      <p:ext uri="{BB962C8B-B14F-4D97-AF65-F5344CB8AC3E}">
        <p14:creationId xmlns:p14="http://schemas.microsoft.com/office/powerpoint/2010/main" val="2114166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D1EB66E3-1A08-44FF-A487-1902B128CF79}" type="datetimeFigureOut">
              <a:rPr lang="zh-CN" altLang="sv-SE"/>
              <a:pPr>
                <a:defRPr/>
              </a:pPr>
              <a:t>2016/10/14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74B195B8-6669-46E4-BDAD-ED044E7CA6BC}" type="slidenum">
              <a:rPr lang="zh-CN" altLang="en-US"/>
              <a:pPr/>
              <a:t>‹#›</a:t>
            </a:fld>
            <a:endParaRPr lang="zh-CN" altLang="en-US"/>
          </a:p>
        </p:txBody>
      </p:sp>
    </p:spTree>
    <p:extLst>
      <p:ext uri="{BB962C8B-B14F-4D97-AF65-F5344CB8AC3E}">
        <p14:creationId xmlns:p14="http://schemas.microsoft.com/office/powerpoint/2010/main" val="39131602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AB23D8A1-2ABB-432A-976A-D24708DC8D43}" type="datetimeFigureOut">
              <a:rPr lang="zh-CN" altLang="sv-SE"/>
              <a:pPr>
                <a:defRPr/>
              </a:pPr>
              <a:t>2016/10/14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fld id="{1CDC6750-00F1-477C-9B7C-1A0E5685AABB}" type="slidenum">
              <a:rPr lang="zh-CN" altLang="en-US"/>
              <a:pPr/>
              <a:t>‹#›</a:t>
            </a:fld>
            <a:endParaRPr lang="zh-CN" altLang="en-US"/>
          </a:p>
        </p:txBody>
      </p:sp>
    </p:spTree>
    <p:extLst>
      <p:ext uri="{BB962C8B-B14F-4D97-AF65-F5344CB8AC3E}">
        <p14:creationId xmlns:p14="http://schemas.microsoft.com/office/powerpoint/2010/main" val="3104785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FBA60AF3-F95B-492F-8248-C8CC9C5503F8}" type="datetimeFigureOut">
              <a:rPr lang="zh-CN" altLang="sv-SE"/>
              <a:pPr>
                <a:defRPr/>
              </a:pPr>
              <a:t>2016/10/14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fld id="{A46A8BF5-6457-4E20-B124-6757D6BDA8C2}" type="slidenum">
              <a:rPr lang="zh-CN" altLang="en-US"/>
              <a:pPr/>
              <a:t>‹#›</a:t>
            </a:fld>
            <a:endParaRPr lang="zh-CN" altLang="en-US"/>
          </a:p>
        </p:txBody>
      </p:sp>
    </p:spTree>
    <p:extLst>
      <p:ext uri="{BB962C8B-B14F-4D97-AF65-F5344CB8AC3E}">
        <p14:creationId xmlns:p14="http://schemas.microsoft.com/office/powerpoint/2010/main" val="2906713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DCB6187A-079C-498D-90A3-41C9E2F9F4DE}" type="datetimeFigureOut">
              <a:rPr lang="zh-CN" altLang="sv-SE"/>
              <a:pPr>
                <a:defRPr/>
              </a:pPr>
              <a:t>2016/10/14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55B9BC91-9596-4633-8CD2-9C12DE31438A}" type="slidenum">
              <a:rPr lang="zh-CN" altLang="en-US"/>
              <a:pPr/>
              <a:t>‹#›</a:t>
            </a:fld>
            <a:endParaRPr lang="zh-CN" altLang="en-US"/>
          </a:p>
        </p:txBody>
      </p:sp>
    </p:spTree>
    <p:extLst>
      <p:ext uri="{BB962C8B-B14F-4D97-AF65-F5344CB8AC3E}">
        <p14:creationId xmlns:p14="http://schemas.microsoft.com/office/powerpoint/2010/main" val="3519018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BD19773-BB9A-483C-8166-0AB348753AFB}" type="datetimeFigureOut">
              <a:rPr lang="zh-CN" altLang="sv-SE"/>
              <a:pPr>
                <a:defRPr/>
              </a:pPr>
              <a:t>2016/10/14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62EEF6E6-EEB3-46AC-AF58-8636A1035F10}" type="slidenum">
              <a:rPr lang="zh-CN" altLang="en-US"/>
              <a:pPr/>
              <a:t>‹#›</a:t>
            </a:fld>
            <a:endParaRPr lang="zh-CN" altLang="en-US"/>
          </a:p>
        </p:txBody>
      </p:sp>
    </p:spTree>
    <p:extLst>
      <p:ext uri="{BB962C8B-B14F-4D97-AF65-F5344CB8AC3E}">
        <p14:creationId xmlns:p14="http://schemas.microsoft.com/office/powerpoint/2010/main" val="4047121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3FCF32B-0E83-48D6-AE58-48F6CE1B2557}" type="datetimeFigureOut">
              <a:rPr lang="zh-CN" altLang="sv-SE"/>
              <a:pPr>
                <a:defRPr/>
              </a:pPr>
              <a:t>2016/10/14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fld id="{1BCA50DE-3F15-4069-86F1-5FE5E284CC62}" type="slidenum">
              <a:rPr lang="zh-CN" altLang="en-US"/>
              <a:pPr/>
              <a:t>‹#›</a:t>
            </a:fld>
            <a:endParaRPr lang="zh-CN" altLang="en-US"/>
          </a:p>
        </p:txBody>
      </p:sp>
    </p:spTree>
    <p:extLst>
      <p:ext uri="{BB962C8B-B14F-4D97-AF65-F5344CB8AC3E}">
        <p14:creationId xmlns:p14="http://schemas.microsoft.com/office/powerpoint/2010/main" val="3960548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cs typeface="Arial" pitchFamily="34" charset="0"/>
              </a:defRPr>
            </a:lvl1pPr>
          </a:lstStyle>
          <a:p>
            <a:pPr>
              <a:defRPr/>
            </a:pPr>
            <a:fld id="{D44602B5-CE5B-4684-82E4-90AC78E01600}" type="datetimeFigureOut">
              <a:rPr lang="zh-CN" altLang="sv-SE"/>
              <a:pPr>
                <a:defRPr/>
              </a:pPr>
              <a:t>2016/10/14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cs typeface="Arial" pitchFamily="34" charset="0"/>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0C3F5196-3EF4-4794-80B1-28C94844456D}"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SimSun" pitchFamily="2" charset="-122"/>
          <a:cs typeface="+mj-cs"/>
        </a:defRPr>
      </a:lvl1pPr>
      <a:lvl2pPr algn="ctr" rtl="0" eaLnBrk="0" fontAlgn="base" hangingPunct="0">
        <a:spcBef>
          <a:spcPct val="0"/>
        </a:spcBef>
        <a:spcAft>
          <a:spcPct val="0"/>
        </a:spcAft>
        <a:defRPr sz="4400">
          <a:solidFill>
            <a:schemeClr val="tx1"/>
          </a:solidFill>
          <a:latin typeface="Calibri" pitchFamily="34" charset="0"/>
          <a:ea typeface="SimSun" pitchFamily="2" charset="-122"/>
        </a:defRPr>
      </a:lvl2pPr>
      <a:lvl3pPr algn="ctr" rtl="0" eaLnBrk="0" fontAlgn="base" hangingPunct="0">
        <a:spcBef>
          <a:spcPct val="0"/>
        </a:spcBef>
        <a:spcAft>
          <a:spcPct val="0"/>
        </a:spcAft>
        <a:defRPr sz="4400">
          <a:solidFill>
            <a:schemeClr val="tx1"/>
          </a:solidFill>
          <a:latin typeface="Calibri" pitchFamily="34" charset="0"/>
          <a:ea typeface="SimSun" pitchFamily="2" charset="-122"/>
        </a:defRPr>
      </a:lvl3pPr>
      <a:lvl4pPr algn="ctr" rtl="0" eaLnBrk="0" fontAlgn="base" hangingPunct="0">
        <a:spcBef>
          <a:spcPct val="0"/>
        </a:spcBef>
        <a:spcAft>
          <a:spcPct val="0"/>
        </a:spcAft>
        <a:defRPr sz="4400">
          <a:solidFill>
            <a:schemeClr val="tx1"/>
          </a:solidFill>
          <a:latin typeface="Calibri" pitchFamily="34" charset="0"/>
          <a:ea typeface="SimSun" pitchFamily="2" charset="-122"/>
        </a:defRPr>
      </a:lvl4pPr>
      <a:lvl5pPr algn="ctr" rtl="0" eaLnBrk="0" fontAlgn="base" hangingPunct="0">
        <a:spcBef>
          <a:spcPct val="0"/>
        </a:spcBef>
        <a:spcAft>
          <a:spcPct val="0"/>
        </a:spcAft>
        <a:defRPr sz="4400">
          <a:solidFill>
            <a:schemeClr val="tx1"/>
          </a:solidFill>
          <a:latin typeface="Calibri" pitchFamily="34" charset="0"/>
          <a:ea typeface="SimSun"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a:bodyPr>
          <a:lstStyle/>
          <a:p>
            <a:pPr eaLnBrk="1" fontAlgn="auto" hangingPunct="1">
              <a:spcAft>
                <a:spcPts val="0"/>
              </a:spcAft>
              <a:defRPr/>
            </a:pPr>
            <a:r>
              <a:rPr lang="en-US" dirty="0">
                <a:ea typeface="+mj-ea"/>
              </a:rPr>
              <a:t>Way forward on </a:t>
            </a:r>
            <a:r>
              <a:rPr lang="en-US" dirty="0" smtClean="0">
                <a:ea typeface="+mj-ea"/>
              </a:rPr>
              <a:t>BS</a:t>
            </a:r>
            <a:r>
              <a:rPr lang="en-US" dirty="0" smtClean="0">
                <a:solidFill>
                  <a:srgbClr val="92D050"/>
                </a:solidFill>
                <a:ea typeface="+mj-ea"/>
              </a:rPr>
              <a:t> </a:t>
            </a:r>
            <a:r>
              <a:rPr lang="en-US" dirty="0">
                <a:ea typeface="+mj-ea"/>
              </a:rPr>
              <a:t>RF requirements for NR</a:t>
            </a:r>
          </a:p>
        </p:txBody>
      </p:sp>
      <p:sp>
        <p:nvSpPr>
          <p:cNvPr id="2051" name="Subtitle 2"/>
          <p:cNvSpPr>
            <a:spLocks noGrp="1"/>
          </p:cNvSpPr>
          <p:nvPr>
            <p:ph type="subTitle" idx="1"/>
          </p:nvPr>
        </p:nvSpPr>
        <p:spPr>
          <a:xfrm>
            <a:off x="1042988" y="4149725"/>
            <a:ext cx="7345362" cy="1727200"/>
          </a:xfrm>
        </p:spPr>
        <p:txBody>
          <a:bodyPr/>
          <a:lstStyle/>
          <a:p>
            <a:pPr eaLnBrk="1" hangingPunct="1">
              <a:lnSpc>
                <a:spcPct val="80000"/>
              </a:lnSpc>
            </a:pPr>
            <a:r>
              <a:rPr lang="en-US" altLang="sv-SE" sz="3000" b="1" dirty="0">
                <a:solidFill>
                  <a:schemeClr val="tx1"/>
                </a:solidFill>
              </a:rPr>
              <a:t>Agenda Item:</a:t>
            </a:r>
            <a:r>
              <a:rPr lang="en-US" altLang="sv-SE" sz="3000" dirty="0">
                <a:solidFill>
                  <a:schemeClr val="tx1"/>
                </a:solidFill>
              </a:rPr>
              <a:t>	10.5.3</a:t>
            </a:r>
          </a:p>
          <a:p>
            <a:pPr eaLnBrk="1" hangingPunct="1">
              <a:lnSpc>
                <a:spcPct val="80000"/>
              </a:lnSpc>
            </a:pPr>
            <a:r>
              <a:rPr lang="en-US" altLang="sv-SE" sz="3000" b="1" dirty="0">
                <a:solidFill>
                  <a:schemeClr val="tx1"/>
                </a:solidFill>
              </a:rPr>
              <a:t>Document for:</a:t>
            </a:r>
            <a:r>
              <a:rPr lang="en-US" altLang="sv-SE" sz="3000" dirty="0">
                <a:solidFill>
                  <a:schemeClr val="tx1"/>
                </a:solidFill>
              </a:rPr>
              <a:t>	Approval</a:t>
            </a:r>
          </a:p>
          <a:p>
            <a:pPr eaLnBrk="1" hangingPunct="1">
              <a:lnSpc>
                <a:spcPct val="80000"/>
              </a:lnSpc>
            </a:pPr>
            <a:r>
              <a:rPr lang="en-US" altLang="sv-SE" sz="3000" b="1" dirty="0">
                <a:solidFill>
                  <a:schemeClr val="tx1"/>
                </a:solidFill>
              </a:rPr>
              <a:t>Source: </a:t>
            </a:r>
            <a:r>
              <a:rPr lang="sv-SE" altLang="sv-SE" sz="3000" dirty="0">
                <a:solidFill>
                  <a:schemeClr val="tx1"/>
                </a:solidFill>
              </a:rPr>
              <a:t>Nokia,</a:t>
            </a:r>
            <a:r>
              <a:rPr lang="en-US" sz="3000" dirty="0">
                <a:solidFill>
                  <a:schemeClr val="tx1"/>
                </a:solidFill>
              </a:rPr>
              <a:t> Ericsson, Huawei</a:t>
            </a:r>
            <a:endParaRPr lang="en-US" altLang="sv-SE" sz="3000" dirty="0">
              <a:solidFill>
                <a:schemeClr val="tx1"/>
              </a:solidFill>
            </a:endParaRPr>
          </a:p>
        </p:txBody>
      </p:sp>
      <p:sp>
        <p:nvSpPr>
          <p:cNvPr id="2052" name="Rectangle 3"/>
          <p:cNvSpPr>
            <a:spLocks noChangeArrowheads="1"/>
          </p:cNvSpPr>
          <p:nvPr/>
        </p:nvSpPr>
        <p:spPr bwMode="auto">
          <a:xfrm>
            <a:off x="395288" y="342900"/>
            <a:ext cx="84978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Font typeface="Arial" panose="020B0604020202020204" pitchFamily="34" charset="0"/>
              <a:buNone/>
            </a:pPr>
            <a:r>
              <a:rPr lang="en-US" altLang="sv-SE" sz="2000" b="1" dirty="0">
                <a:cs typeface="Arial" panose="020B0604020202020204" pitchFamily="34" charset="0"/>
              </a:rPr>
              <a:t>3GPP TSG-RAN WG4 #80bis</a:t>
            </a:r>
            <a:r>
              <a:rPr lang="en-US" altLang="sv-SE" sz="2400" b="1" dirty="0">
                <a:cs typeface="Arial" panose="020B0604020202020204" pitchFamily="34" charset="0"/>
              </a:rPr>
              <a:t>				</a:t>
            </a:r>
            <a:r>
              <a:rPr lang="en-US" altLang="sv-SE" sz="2000" b="1" dirty="0" err="1">
                <a:cs typeface="Arial" panose="020B0604020202020204" pitchFamily="34" charset="0"/>
              </a:rPr>
              <a:t>Tdoc</a:t>
            </a:r>
            <a:r>
              <a:rPr lang="en-US" altLang="sv-SE" sz="2000" b="1" dirty="0">
                <a:cs typeface="Arial" panose="020B0604020202020204" pitchFamily="34" charset="0"/>
              </a:rPr>
              <a:t> R4-168796</a:t>
            </a:r>
            <a:endParaRPr lang="sv-SE" altLang="sv-SE" sz="2400" b="1" dirty="0">
              <a:cs typeface="Arial" panose="020B0604020202020204" pitchFamily="34" charset="0"/>
            </a:endParaRPr>
          </a:p>
          <a:p>
            <a:pPr>
              <a:buFont typeface="Arial" panose="020B0604020202020204" pitchFamily="34" charset="0"/>
              <a:buNone/>
            </a:pPr>
            <a:r>
              <a:rPr lang="en-US" altLang="sv-SE" sz="2000" b="1" dirty="0">
                <a:cs typeface="Arial" panose="020B0604020202020204" pitchFamily="34" charset="0"/>
              </a:rPr>
              <a:t>Ljubljana, Slovenia, 10</a:t>
            </a:r>
            <a:r>
              <a:rPr lang="en-US" altLang="sv-SE" sz="2000" b="1" baseline="30000" dirty="0">
                <a:cs typeface="Arial" panose="020B0604020202020204" pitchFamily="34" charset="0"/>
              </a:rPr>
              <a:t>th</a:t>
            </a:r>
            <a:r>
              <a:rPr lang="en-US" altLang="sv-SE" sz="2000" b="1" dirty="0">
                <a:cs typeface="Arial" panose="020B0604020202020204" pitchFamily="34" charset="0"/>
              </a:rPr>
              <a:t> – 14</a:t>
            </a:r>
            <a:r>
              <a:rPr lang="en-US" altLang="sv-SE" sz="2000" b="1" baseline="30000" dirty="0">
                <a:cs typeface="Arial" panose="020B0604020202020204" pitchFamily="34" charset="0"/>
              </a:rPr>
              <a:t>th</a:t>
            </a:r>
            <a:r>
              <a:rPr lang="en-US" altLang="sv-SE" sz="2000" b="1" dirty="0">
                <a:cs typeface="Arial" panose="020B0604020202020204" pitchFamily="34" charset="0"/>
              </a:rPr>
              <a:t> October 2016</a:t>
            </a:r>
            <a:endParaRPr lang="sv-SE" altLang="sv-SE" sz="2000" b="1" dirty="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274638"/>
            <a:ext cx="8229600" cy="850900"/>
          </a:xfrm>
        </p:spPr>
        <p:txBody>
          <a:bodyPr/>
          <a:lstStyle/>
          <a:p>
            <a:r>
              <a:rPr lang="fi-FI" altLang="en-US" dirty="0"/>
              <a:t>BS testability aspects (1)</a:t>
            </a:r>
            <a:endParaRPr lang="en-US" altLang="en-US" dirty="0"/>
          </a:p>
        </p:txBody>
      </p:sp>
      <p:sp>
        <p:nvSpPr>
          <p:cNvPr id="4099" name="Content Placeholder 2"/>
          <p:cNvSpPr>
            <a:spLocks noGrp="1"/>
          </p:cNvSpPr>
          <p:nvPr>
            <p:ph idx="1"/>
          </p:nvPr>
        </p:nvSpPr>
        <p:spPr>
          <a:xfrm>
            <a:off x="179388" y="1268413"/>
            <a:ext cx="8686800" cy="5112915"/>
          </a:xfrm>
        </p:spPr>
        <p:txBody>
          <a:bodyPr>
            <a:normAutofit/>
          </a:bodyPr>
          <a:lstStyle/>
          <a:p>
            <a:r>
              <a:rPr lang="en-GB" sz="2400" dirty="0"/>
              <a:t>Consider and develop a framework that differentiates BSs based on operating frequency and ability to use beamforming</a:t>
            </a:r>
          </a:p>
          <a:p>
            <a:r>
              <a:rPr lang="en-GB" sz="2400" dirty="0" smtClean="0"/>
              <a:t>OTA </a:t>
            </a:r>
            <a:r>
              <a:rPr lang="en-GB" sz="2400" dirty="0"/>
              <a:t>requirements for frequencies above 6 </a:t>
            </a:r>
            <a:r>
              <a:rPr lang="en-GB" sz="2400" dirty="0" smtClean="0"/>
              <a:t>GHz</a:t>
            </a:r>
          </a:p>
          <a:p>
            <a:pPr lvl="1"/>
            <a:r>
              <a:rPr lang="en-US" sz="2000" dirty="0">
                <a:solidFill>
                  <a:srgbClr val="002060"/>
                </a:solidFill>
              </a:rPr>
              <a:t>whether </a:t>
            </a:r>
            <a:r>
              <a:rPr lang="en-GB" sz="2000" dirty="0" smtClean="0">
                <a:solidFill>
                  <a:srgbClr val="002060"/>
                </a:solidFill>
              </a:rPr>
              <a:t>to define conducted requirements above 6 GHz is FFS</a:t>
            </a:r>
          </a:p>
          <a:p>
            <a:r>
              <a:rPr lang="en-GB" sz="2400" dirty="0" smtClean="0"/>
              <a:t>Conducted </a:t>
            </a:r>
            <a:r>
              <a:rPr lang="en-GB" sz="2400" dirty="0"/>
              <a:t>requirements on current bands below 6 GHz not exploiting beamforming extensively (e.g. RRU + passive antenna</a:t>
            </a:r>
            <a:r>
              <a:rPr lang="en-GB" sz="2400" dirty="0" smtClean="0"/>
              <a:t>)</a:t>
            </a:r>
            <a:endParaRPr lang="en-GB" sz="2400" dirty="0">
              <a:solidFill>
                <a:srgbClr val="00B0F0"/>
              </a:solidFill>
            </a:endParaRPr>
          </a:p>
          <a:p>
            <a:r>
              <a:rPr lang="en-GB" sz="2400" dirty="0"/>
              <a:t>BS operating at current bands or possible new bands below 6 GHz exploiting beamforming (e.g. AAS base stations), both OTA requirements and hybrid requirements would be necessary</a:t>
            </a:r>
            <a:endParaRPr lang="en-US" sz="2400" dirty="0"/>
          </a:p>
          <a:p>
            <a:r>
              <a:rPr lang="en-GB" sz="2400" dirty="0"/>
              <a:t>Maximize the synergies considering experiences captured in the AAS and eAAS work when the NR requirement framework is developed</a:t>
            </a:r>
            <a:endParaRPr lang="en-US" sz="2400" dirty="0"/>
          </a:p>
          <a:p>
            <a:pPr>
              <a:defRPr/>
            </a:pPr>
            <a:endParaRPr lang="en-US" altLang="en-US" sz="2400" dirty="0"/>
          </a:p>
        </p:txBody>
      </p:sp>
    </p:spTree>
    <p:extLst>
      <p:ext uri="{BB962C8B-B14F-4D97-AF65-F5344CB8AC3E}">
        <p14:creationId xmlns:p14="http://schemas.microsoft.com/office/powerpoint/2010/main" val="29636593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BS testability aspects (2)</a:t>
            </a:r>
          </a:p>
        </p:txBody>
      </p:sp>
      <p:sp>
        <p:nvSpPr>
          <p:cNvPr id="3" name="Content Placeholder 2"/>
          <p:cNvSpPr>
            <a:spLocks noGrp="1"/>
          </p:cNvSpPr>
          <p:nvPr>
            <p:ph idx="1"/>
          </p:nvPr>
        </p:nvSpPr>
        <p:spPr/>
        <p:txBody>
          <a:bodyPr/>
          <a:lstStyle/>
          <a:p>
            <a:r>
              <a:rPr lang="en-US" sz="2800" dirty="0"/>
              <a:t>The following is a provisional list of RF requirements identified for further discussion on testability:</a:t>
            </a:r>
          </a:p>
          <a:p>
            <a:pPr lvl="1"/>
            <a:r>
              <a:rPr lang="en-US" sz="2400" dirty="0"/>
              <a:t>Transmit:</a:t>
            </a:r>
          </a:p>
          <a:p>
            <a:pPr lvl="2"/>
            <a:r>
              <a:rPr lang="en-US" sz="2000" dirty="0"/>
              <a:t>Output power, EVM, frequency error, other signal quality requirements, ACLR, in band unwanted emissions, out of band and spurious emissions,  TDD TX OFF power and transient time, TX intermodulation, EMC</a:t>
            </a:r>
          </a:p>
          <a:p>
            <a:pPr lvl="1"/>
            <a:r>
              <a:rPr lang="en-US" sz="2400" dirty="0"/>
              <a:t>Receive:</a:t>
            </a:r>
          </a:p>
          <a:p>
            <a:pPr lvl="2"/>
            <a:r>
              <a:rPr lang="en-US" sz="2000" dirty="0"/>
              <a:t>Minimum &amp; reference sensitivity, in band blocking, out of band blocking, RX intermodulation, RX spurious emissions, EMC</a:t>
            </a:r>
          </a:p>
        </p:txBody>
      </p:sp>
    </p:spTree>
    <p:extLst>
      <p:ext uri="{BB962C8B-B14F-4D97-AF65-F5344CB8AC3E}">
        <p14:creationId xmlns:p14="http://schemas.microsoft.com/office/powerpoint/2010/main" val="215998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fi-FI" altLang="sv-SE" dirty="0"/>
              <a:t>Background</a:t>
            </a:r>
            <a:endParaRPr lang="en-US" altLang="sv-SE" dirty="0"/>
          </a:p>
        </p:txBody>
      </p:sp>
      <p:sp>
        <p:nvSpPr>
          <p:cNvPr id="3" name="Content Placeholder 2"/>
          <p:cNvSpPr>
            <a:spLocks noGrp="1"/>
          </p:cNvSpPr>
          <p:nvPr>
            <p:ph idx="1"/>
          </p:nvPr>
        </p:nvSpPr>
        <p:spPr>
          <a:xfrm>
            <a:off x="468313" y="1412875"/>
            <a:ext cx="8229600" cy="4525963"/>
          </a:xfrm>
        </p:spPr>
        <p:txBody>
          <a:bodyPr/>
          <a:lstStyle/>
          <a:p>
            <a:pPr marL="0" indent="0">
              <a:buFont typeface="Arial" charset="0"/>
              <a:buNone/>
              <a:defRPr/>
            </a:pPr>
            <a:endParaRPr lang="sv-SE" sz="1800" dirty="0"/>
          </a:p>
          <a:p>
            <a:pPr>
              <a:buFont typeface="Arial" charset="0"/>
              <a:buChar char="•"/>
              <a:defRPr/>
            </a:pPr>
            <a:endParaRPr lang="en-US" sz="1800" dirty="0"/>
          </a:p>
        </p:txBody>
      </p:sp>
      <p:sp>
        <p:nvSpPr>
          <p:cNvPr id="4" name="Content Placeholder 2"/>
          <p:cNvSpPr txBox="1">
            <a:spLocks/>
          </p:cNvSpPr>
          <p:nvPr/>
        </p:nvSpPr>
        <p:spPr bwMode="auto">
          <a:xfrm>
            <a:off x="395288" y="13414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en-US" sz="2400" dirty="0"/>
              <a:t>21 contributions were discussed in agenda item 10.5.3 in the NR session </a:t>
            </a:r>
          </a:p>
          <a:p>
            <a:pPr>
              <a:defRPr/>
            </a:pPr>
            <a:r>
              <a:rPr lang="en-US" sz="2400" dirty="0"/>
              <a:t>This contribution summaries the issues and agreed WF for BS RF requirements</a:t>
            </a:r>
          </a:p>
          <a:p>
            <a:pPr>
              <a:defRPr/>
            </a:pPr>
            <a:r>
              <a:rPr lang="fi-FI" sz="2400" dirty="0"/>
              <a:t>WF on NF is discussed in separate contribution R4-158770</a:t>
            </a:r>
            <a:endParaRPr lang="en-US" sz="2400" dirty="0"/>
          </a:p>
          <a:p>
            <a:pPr>
              <a:defRPr/>
            </a:pPr>
            <a:endParaRPr lang="en-US" sz="2400" dirty="0"/>
          </a:p>
          <a:p>
            <a:pPr>
              <a:defRPr/>
            </a:pPr>
            <a:endParaRPr lang="fi-FI" altLang="en-US" sz="2000" dirty="0"/>
          </a:p>
          <a:p>
            <a:pPr lvl="1">
              <a:defRPr/>
            </a:pPr>
            <a:endParaRPr lang="en-US" altLang="en-US" sz="2000" dirty="0"/>
          </a:p>
        </p:txBody>
      </p:sp>
    </p:spTree>
    <p:extLst>
      <p:ext uri="{BB962C8B-B14F-4D97-AF65-F5344CB8AC3E}">
        <p14:creationId xmlns:p14="http://schemas.microsoft.com/office/powerpoint/2010/main" val="13450280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NR BS output power </a:t>
            </a:r>
            <a:endParaRPr lang="en-US" altLang="en-US" dirty="0"/>
          </a:p>
        </p:txBody>
      </p:sp>
      <p:sp>
        <p:nvSpPr>
          <p:cNvPr id="3075" name="Content Placeholder 2"/>
          <p:cNvSpPr>
            <a:spLocks noGrp="1"/>
          </p:cNvSpPr>
          <p:nvPr>
            <p:ph idx="1"/>
          </p:nvPr>
        </p:nvSpPr>
        <p:spPr>
          <a:xfrm>
            <a:off x="395288" y="1341438"/>
            <a:ext cx="8229600" cy="4525962"/>
          </a:xfrm>
          <a:noFill/>
        </p:spPr>
        <p:txBody>
          <a:bodyPr/>
          <a:lstStyle/>
          <a:p>
            <a:pPr>
              <a:defRPr/>
            </a:pPr>
            <a:r>
              <a:rPr lang="fi-FI" altLang="en-US" sz="2400" dirty="0"/>
              <a:t>BS Output power </a:t>
            </a:r>
            <a:r>
              <a:rPr lang="fi-FI" altLang="en-US" sz="2400" dirty="0">
                <a:solidFill>
                  <a:srgbClr val="00B050"/>
                </a:solidFill>
              </a:rPr>
              <a:t>accuraccy </a:t>
            </a:r>
            <a:r>
              <a:rPr lang="sv-SE" altLang="en-US" sz="2400" dirty="0"/>
              <a:t>requirement be EIRP or TRP approximation or both</a:t>
            </a:r>
          </a:p>
          <a:p>
            <a:pPr lvl="1">
              <a:defRPr/>
            </a:pPr>
            <a:r>
              <a:rPr lang="sv-SE" altLang="en-US" sz="2000" dirty="0" smtClean="0">
                <a:solidFill>
                  <a:srgbClr val="FF0000"/>
                </a:solidFill>
              </a:rPr>
              <a:t>TRP </a:t>
            </a:r>
            <a:r>
              <a:rPr lang="sv-SE" altLang="en-US" sz="2000" dirty="0">
                <a:solidFill>
                  <a:srgbClr val="FF0000"/>
                </a:solidFill>
              </a:rPr>
              <a:t>approximation with low measurment complexity may have a different name to TRP (currently discussed in eAAS WI)</a:t>
            </a:r>
          </a:p>
          <a:p>
            <a:pPr lvl="1">
              <a:defRPr/>
            </a:pPr>
            <a:r>
              <a:rPr lang="sv-SE" sz="2000" dirty="0">
                <a:solidFill>
                  <a:srgbClr val="FF0000"/>
                </a:solidFill>
              </a:rPr>
              <a:t>In </a:t>
            </a:r>
            <a:r>
              <a:rPr lang="sv-SE" sz="2000" dirty="0" err="1">
                <a:solidFill>
                  <a:srgbClr val="FF0000"/>
                </a:solidFill>
              </a:rPr>
              <a:t>case</a:t>
            </a:r>
            <a:r>
              <a:rPr lang="sv-SE" sz="2000" dirty="0">
                <a:solidFill>
                  <a:srgbClr val="FF0000"/>
                </a:solidFill>
              </a:rPr>
              <a:t> ACLR is </a:t>
            </a:r>
            <a:r>
              <a:rPr lang="sv-SE" sz="2000" dirty="0" err="1">
                <a:solidFill>
                  <a:srgbClr val="FF0000"/>
                </a:solidFill>
              </a:rPr>
              <a:t>agreed</a:t>
            </a:r>
            <a:r>
              <a:rPr lang="sv-SE" sz="2000" dirty="0">
                <a:solidFill>
                  <a:srgbClr val="FF0000"/>
                </a:solidFill>
              </a:rPr>
              <a:t> </a:t>
            </a:r>
            <a:r>
              <a:rPr lang="sv-SE" sz="2000" dirty="0" err="1">
                <a:solidFill>
                  <a:srgbClr val="FF0000"/>
                </a:solidFill>
              </a:rPr>
              <a:t>with</a:t>
            </a:r>
            <a:r>
              <a:rPr lang="sv-SE" sz="2000" dirty="0">
                <a:solidFill>
                  <a:srgbClr val="FF0000"/>
                </a:solidFill>
              </a:rPr>
              <a:t> TRP approximation, it </a:t>
            </a:r>
            <a:r>
              <a:rPr lang="sv-SE" sz="2000" dirty="0" err="1">
                <a:solidFill>
                  <a:srgbClr val="FF0000"/>
                </a:solidFill>
              </a:rPr>
              <a:t>should</a:t>
            </a:r>
            <a:r>
              <a:rPr lang="sv-SE" sz="2000" dirty="0">
                <a:solidFill>
                  <a:srgbClr val="FF0000"/>
                </a:solidFill>
              </a:rPr>
              <a:t> be </a:t>
            </a:r>
            <a:r>
              <a:rPr lang="sv-SE" sz="2000" dirty="0" err="1">
                <a:solidFill>
                  <a:srgbClr val="FF0000"/>
                </a:solidFill>
              </a:rPr>
              <a:t>noted</a:t>
            </a:r>
            <a:r>
              <a:rPr lang="sv-SE" sz="2000" dirty="0">
                <a:solidFill>
                  <a:srgbClr val="FF0000"/>
                </a:solidFill>
              </a:rPr>
              <a:t> </a:t>
            </a:r>
            <a:r>
              <a:rPr lang="sv-SE" sz="2000" dirty="0" err="1">
                <a:solidFill>
                  <a:srgbClr val="FF0000"/>
                </a:solidFill>
              </a:rPr>
              <a:t>that</a:t>
            </a:r>
            <a:r>
              <a:rPr lang="sv-SE" sz="2000" dirty="0">
                <a:solidFill>
                  <a:srgbClr val="FF0000"/>
                </a:solidFill>
              </a:rPr>
              <a:t> </a:t>
            </a:r>
            <a:r>
              <a:rPr lang="sv-SE" sz="2000" dirty="0" err="1">
                <a:solidFill>
                  <a:srgbClr val="FF0000"/>
                </a:solidFill>
              </a:rPr>
              <a:t>there</a:t>
            </a:r>
            <a:r>
              <a:rPr lang="sv-SE" sz="2000" dirty="0">
                <a:solidFill>
                  <a:srgbClr val="FF0000"/>
                </a:solidFill>
              </a:rPr>
              <a:t> </a:t>
            </a:r>
            <a:r>
              <a:rPr lang="sv-SE" sz="2000" dirty="0" err="1">
                <a:solidFill>
                  <a:srgbClr val="FF0000"/>
                </a:solidFill>
              </a:rPr>
              <a:t>would</a:t>
            </a:r>
            <a:r>
              <a:rPr lang="sv-SE" sz="2000" dirty="0">
                <a:solidFill>
                  <a:srgbClr val="FF0000"/>
                </a:solidFill>
              </a:rPr>
              <a:t> be no </a:t>
            </a:r>
            <a:r>
              <a:rPr lang="sv-SE" sz="2000" dirty="0" err="1">
                <a:solidFill>
                  <a:srgbClr val="FF0000"/>
                </a:solidFill>
              </a:rPr>
              <a:t>additional</a:t>
            </a:r>
            <a:r>
              <a:rPr lang="sv-SE" sz="2000" dirty="0">
                <a:solidFill>
                  <a:srgbClr val="FF0000"/>
                </a:solidFill>
              </a:rPr>
              <a:t> </a:t>
            </a:r>
            <a:r>
              <a:rPr lang="sv-SE" sz="2000" dirty="0" err="1">
                <a:solidFill>
                  <a:srgbClr val="FF0000"/>
                </a:solidFill>
              </a:rPr>
              <a:t>measurement</a:t>
            </a:r>
            <a:r>
              <a:rPr lang="sv-SE" sz="2000" dirty="0">
                <a:solidFill>
                  <a:srgbClr val="FF0000"/>
                </a:solidFill>
              </a:rPr>
              <a:t> </a:t>
            </a:r>
            <a:r>
              <a:rPr lang="sv-SE" sz="2000" dirty="0" err="1">
                <a:solidFill>
                  <a:srgbClr val="FF0000"/>
                </a:solidFill>
              </a:rPr>
              <a:t>complexity</a:t>
            </a:r>
            <a:r>
              <a:rPr lang="sv-SE" sz="2000" dirty="0">
                <a:solidFill>
                  <a:srgbClr val="FF0000"/>
                </a:solidFill>
              </a:rPr>
              <a:t> to </a:t>
            </a:r>
            <a:r>
              <a:rPr lang="sv-SE" sz="2000" dirty="0" err="1">
                <a:solidFill>
                  <a:srgbClr val="FF0000"/>
                </a:solidFill>
              </a:rPr>
              <a:t>measure</a:t>
            </a:r>
            <a:r>
              <a:rPr lang="sv-SE" sz="2000" dirty="0">
                <a:solidFill>
                  <a:srgbClr val="FF0000"/>
                </a:solidFill>
              </a:rPr>
              <a:t> </a:t>
            </a:r>
            <a:r>
              <a:rPr lang="sv-SE" sz="2000" dirty="0" err="1">
                <a:solidFill>
                  <a:srgbClr val="FF0000"/>
                </a:solidFill>
              </a:rPr>
              <a:t>also</a:t>
            </a:r>
            <a:r>
              <a:rPr lang="sv-SE" sz="2000" dirty="0">
                <a:solidFill>
                  <a:srgbClr val="FF0000"/>
                </a:solidFill>
              </a:rPr>
              <a:t> TRP output </a:t>
            </a:r>
            <a:r>
              <a:rPr lang="sv-SE" sz="2000" dirty="0" err="1">
                <a:solidFill>
                  <a:srgbClr val="FF0000"/>
                </a:solidFill>
              </a:rPr>
              <a:t>power</a:t>
            </a:r>
            <a:endParaRPr lang="sv-SE" sz="2000" dirty="0">
              <a:solidFill>
                <a:srgbClr val="FF0000"/>
              </a:solidFill>
            </a:endParaRPr>
          </a:p>
          <a:p>
            <a:pPr lvl="1">
              <a:defRPr/>
            </a:pPr>
            <a:r>
              <a:rPr lang="en-US" sz="2000" dirty="0">
                <a:solidFill>
                  <a:srgbClr val="FF0000"/>
                </a:solidFill>
              </a:rPr>
              <a:t>FFS whether EIRP alone is suitable for regulating co-channel and adjacent channel </a:t>
            </a:r>
            <a:r>
              <a:rPr lang="en-US" sz="2000" dirty="0" smtClean="0">
                <a:solidFill>
                  <a:srgbClr val="FF0000"/>
                </a:solidFill>
              </a:rPr>
              <a:t>interference</a:t>
            </a:r>
            <a:endParaRPr lang="en-US" sz="2000" dirty="0">
              <a:solidFill>
                <a:srgbClr val="FF0000"/>
              </a:solidFill>
            </a:endParaRPr>
          </a:p>
          <a:p>
            <a:pPr lvl="1">
              <a:defRPr/>
            </a:pPr>
            <a:endParaRPr lang="fi-FI" altLang="en-US" sz="2000" dirty="0"/>
          </a:p>
          <a:p>
            <a:pPr lvl="1">
              <a:defRPr/>
            </a:pPr>
            <a:endParaRPr lang="en-US" alt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NR BS output power</a:t>
            </a:r>
          </a:p>
        </p:txBody>
      </p:sp>
      <p:sp>
        <p:nvSpPr>
          <p:cNvPr id="3" name="Content Placeholder 2"/>
          <p:cNvSpPr>
            <a:spLocks noGrp="1"/>
          </p:cNvSpPr>
          <p:nvPr>
            <p:ph idx="1"/>
          </p:nvPr>
        </p:nvSpPr>
        <p:spPr/>
        <p:txBody>
          <a:bodyPr/>
          <a:lstStyle/>
          <a:p>
            <a:pPr>
              <a:defRPr/>
            </a:pPr>
            <a:r>
              <a:rPr lang="fi-FI" altLang="en-US" sz="2400" dirty="0"/>
              <a:t>BS </a:t>
            </a:r>
            <a:r>
              <a:rPr lang="fi-FI" altLang="en-US" sz="2400" dirty="0" err="1"/>
              <a:t>classification</a:t>
            </a:r>
            <a:r>
              <a:rPr lang="fi-FI" altLang="en-US" sz="2400" dirty="0"/>
              <a:t> </a:t>
            </a:r>
            <a:r>
              <a:rPr lang="fi-FI" altLang="en-US" sz="2400" dirty="0" err="1">
                <a:solidFill>
                  <a:srgbClr val="FF0000"/>
                </a:solidFill>
              </a:rPr>
              <a:t>related</a:t>
            </a:r>
            <a:r>
              <a:rPr lang="fi-FI" altLang="en-US" sz="2400" dirty="0">
                <a:solidFill>
                  <a:srgbClr val="FF0000"/>
                </a:solidFill>
              </a:rPr>
              <a:t> </a:t>
            </a:r>
            <a:r>
              <a:rPr lang="fi-FI" altLang="en-US" sz="2400" dirty="0" err="1">
                <a:solidFill>
                  <a:srgbClr val="FF0000"/>
                </a:solidFill>
              </a:rPr>
              <a:t>power</a:t>
            </a:r>
            <a:r>
              <a:rPr lang="fi-FI" altLang="en-US" sz="2400" dirty="0">
                <a:solidFill>
                  <a:srgbClr val="FF0000"/>
                </a:solidFill>
              </a:rPr>
              <a:t> </a:t>
            </a:r>
            <a:r>
              <a:rPr lang="fi-FI" altLang="en-US" sz="2400" dirty="0" err="1">
                <a:solidFill>
                  <a:srgbClr val="FF0000"/>
                </a:solidFill>
              </a:rPr>
              <a:t>limit</a:t>
            </a:r>
            <a:endParaRPr lang="fi-FI" altLang="en-US" sz="2400" dirty="0">
              <a:solidFill>
                <a:srgbClr val="FF0000"/>
              </a:solidFill>
            </a:endParaRPr>
          </a:p>
          <a:p>
            <a:pPr lvl="1">
              <a:defRPr/>
            </a:pPr>
            <a:r>
              <a:rPr lang="fi-FI" altLang="en-US" sz="2000" dirty="0" err="1"/>
              <a:t>Investigate</a:t>
            </a:r>
            <a:r>
              <a:rPr lang="fi-FI" altLang="en-US" sz="2000" dirty="0"/>
              <a:t> </a:t>
            </a:r>
            <a:r>
              <a:rPr lang="fi-FI" altLang="en-US" sz="2000" dirty="0" err="1"/>
              <a:t>further</a:t>
            </a:r>
            <a:r>
              <a:rPr lang="fi-FI" altLang="en-US" sz="2000" dirty="0"/>
              <a:t> </a:t>
            </a:r>
            <a:r>
              <a:rPr lang="fi-FI" altLang="en-US" sz="2000" dirty="0" err="1"/>
              <a:t>the</a:t>
            </a:r>
            <a:r>
              <a:rPr lang="fi-FI" altLang="en-US" sz="2000" dirty="0"/>
              <a:t> </a:t>
            </a:r>
            <a:r>
              <a:rPr lang="fi-FI" altLang="en-US" sz="2000" dirty="0" err="1"/>
              <a:t>options</a:t>
            </a:r>
            <a:r>
              <a:rPr lang="fi-FI" altLang="en-US" sz="2000" dirty="0"/>
              <a:t> </a:t>
            </a:r>
            <a:r>
              <a:rPr lang="fi-FI" altLang="en-US" sz="2000" dirty="0">
                <a:solidFill>
                  <a:srgbClr val="FF0000"/>
                </a:solidFill>
              </a:rPr>
              <a:t>for </a:t>
            </a:r>
            <a:r>
              <a:rPr lang="fi-FI" altLang="en-US" sz="2000" dirty="0" err="1">
                <a:solidFill>
                  <a:srgbClr val="FF0000"/>
                </a:solidFill>
              </a:rPr>
              <a:t>setting</a:t>
            </a:r>
            <a:r>
              <a:rPr lang="fi-FI" altLang="en-US" sz="2000" dirty="0">
                <a:solidFill>
                  <a:srgbClr val="FF0000"/>
                </a:solidFill>
              </a:rPr>
              <a:t> </a:t>
            </a:r>
            <a:r>
              <a:rPr lang="fi-FI" altLang="en-US" sz="2000" dirty="0" err="1">
                <a:solidFill>
                  <a:srgbClr val="FF0000"/>
                </a:solidFill>
              </a:rPr>
              <a:t>the</a:t>
            </a:r>
            <a:r>
              <a:rPr lang="fi-FI" altLang="en-US" sz="2000" dirty="0">
                <a:solidFill>
                  <a:srgbClr val="FF0000"/>
                </a:solidFill>
              </a:rPr>
              <a:t> </a:t>
            </a:r>
            <a:r>
              <a:rPr lang="fi-FI" altLang="en-US" sz="2000" dirty="0" err="1">
                <a:solidFill>
                  <a:srgbClr val="FF0000"/>
                </a:solidFill>
              </a:rPr>
              <a:t>max</a:t>
            </a:r>
            <a:r>
              <a:rPr lang="fi-FI" altLang="en-US" sz="2000" dirty="0">
                <a:solidFill>
                  <a:srgbClr val="FF0000"/>
                </a:solidFill>
              </a:rPr>
              <a:t> </a:t>
            </a:r>
            <a:r>
              <a:rPr lang="fi-FI" altLang="en-US" sz="2000" dirty="0" err="1">
                <a:solidFill>
                  <a:srgbClr val="FF0000"/>
                </a:solidFill>
              </a:rPr>
              <a:t>power</a:t>
            </a:r>
            <a:r>
              <a:rPr lang="fi-FI" altLang="en-US" sz="2000" dirty="0">
                <a:solidFill>
                  <a:srgbClr val="FF0000"/>
                </a:solidFill>
              </a:rPr>
              <a:t> </a:t>
            </a:r>
            <a:r>
              <a:rPr lang="fi-FI" altLang="en-US" sz="2000" dirty="0" err="1">
                <a:solidFill>
                  <a:srgbClr val="FF0000"/>
                </a:solidFill>
              </a:rPr>
              <a:t>limit</a:t>
            </a:r>
            <a:r>
              <a:rPr lang="fi-FI" altLang="en-US" sz="2000" dirty="0">
                <a:solidFill>
                  <a:srgbClr val="FF0000"/>
                </a:solidFill>
              </a:rPr>
              <a:t> for </a:t>
            </a:r>
            <a:r>
              <a:rPr lang="fi-FI" altLang="en-US" sz="2000" dirty="0" err="1">
                <a:solidFill>
                  <a:srgbClr val="FF0000"/>
                </a:solidFill>
              </a:rPr>
              <a:t>the</a:t>
            </a:r>
            <a:r>
              <a:rPr lang="fi-FI" altLang="en-US" sz="2000" dirty="0">
                <a:solidFill>
                  <a:srgbClr val="FF0000"/>
                </a:solidFill>
              </a:rPr>
              <a:t> BS </a:t>
            </a:r>
            <a:r>
              <a:rPr lang="fi-FI" altLang="en-US" sz="2000" dirty="0" err="1">
                <a:solidFill>
                  <a:srgbClr val="FF0000"/>
                </a:solidFill>
              </a:rPr>
              <a:t>class</a:t>
            </a:r>
            <a:endParaRPr lang="fi-FI" altLang="en-US" sz="2000" dirty="0">
              <a:solidFill>
                <a:srgbClr val="FF0000"/>
              </a:solidFill>
            </a:endParaRPr>
          </a:p>
          <a:p>
            <a:pPr lvl="2"/>
            <a:r>
              <a:rPr lang="en-US" sz="1600" dirty="0"/>
              <a:t>TRP only</a:t>
            </a:r>
          </a:p>
          <a:p>
            <a:pPr lvl="2"/>
            <a:r>
              <a:rPr lang="en-US" sz="1600" dirty="0"/>
              <a:t>EIRP (in the main beam) only</a:t>
            </a:r>
          </a:p>
          <a:p>
            <a:pPr lvl="2"/>
            <a:r>
              <a:rPr lang="en-US" sz="1600" dirty="0"/>
              <a:t>Both TRP and EIRP (in the main beam)</a:t>
            </a:r>
            <a:endParaRPr lang="fi-FI" altLang="en-US" sz="1600" dirty="0"/>
          </a:p>
          <a:p>
            <a:pPr>
              <a:defRPr/>
            </a:pPr>
            <a:r>
              <a:rPr lang="fi-FI" altLang="en-US" sz="2400" dirty="0" err="1"/>
              <a:t>Reference</a:t>
            </a:r>
            <a:r>
              <a:rPr lang="fi-FI" altLang="en-US" sz="2400" dirty="0"/>
              <a:t> </a:t>
            </a:r>
            <a:r>
              <a:rPr lang="fi-FI" altLang="en-US" sz="2400" dirty="0" err="1"/>
              <a:t>condition</a:t>
            </a:r>
            <a:endParaRPr lang="fi-FI" altLang="en-US" sz="2400" dirty="0"/>
          </a:p>
          <a:p>
            <a:pPr lvl="1">
              <a:defRPr/>
            </a:pPr>
            <a:r>
              <a:rPr lang="en-US" sz="2000" dirty="0"/>
              <a:t>BS is generally tested under worst case conditions, in most cases this is the maximum power condition (particularly important for EVM, ALCR, spurious emission, </a:t>
            </a:r>
            <a:r>
              <a:rPr lang="en-US" sz="2000" dirty="0" err="1"/>
              <a:t>etc</a:t>
            </a:r>
            <a:r>
              <a:rPr lang="en-US" sz="2000" dirty="0"/>
              <a:t>). The maximum power condition must be known so that it can be used when testing the other requirements</a:t>
            </a:r>
          </a:p>
          <a:p>
            <a:pPr lvl="1">
              <a:defRPr/>
            </a:pPr>
            <a:r>
              <a:rPr lang="en-US" sz="2000" dirty="0"/>
              <a:t>The maximum output power as reference condition is FFS</a:t>
            </a:r>
            <a:endParaRPr lang="fi-FI" altLang="en-US" sz="2000" dirty="0"/>
          </a:p>
          <a:p>
            <a:endParaRPr lang="en-US" dirty="0"/>
          </a:p>
        </p:txBody>
      </p:sp>
    </p:spTree>
    <p:extLst>
      <p:ext uri="{BB962C8B-B14F-4D97-AF65-F5344CB8AC3E}">
        <p14:creationId xmlns:p14="http://schemas.microsoft.com/office/powerpoint/2010/main" val="2610422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fi-FI" altLang="sv-SE" dirty="0"/>
              <a:t>BS unwated emissions</a:t>
            </a:r>
            <a:endParaRPr lang="en-US" altLang="sv-SE" dirty="0"/>
          </a:p>
        </p:txBody>
      </p:sp>
      <p:sp>
        <p:nvSpPr>
          <p:cNvPr id="3" name="Content Placeholder 2"/>
          <p:cNvSpPr>
            <a:spLocks noGrp="1"/>
          </p:cNvSpPr>
          <p:nvPr>
            <p:ph idx="1"/>
          </p:nvPr>
        </p:nvSpPr>
        <p:spPr>
          <a:xfrm>
            <a:off x="468313" y="1412875"/>
            <a:ext cx="8229600" cy="4525963"/>
          </a:xfrm>
        </p:spPr>
        <p:txBody>
          <a:bodyPr/>
          <a:lstStyle/>
          <a:p>
            <a:pPr marL="0" indent="0">
              <a:buFont typeface="Arial" charset="0"/>
              <a:buNone/>
              <a:defRPr/>
            </a:pPr>
            <a:endParaRPr lang="sv-SE" sz="1800" dirty="0"/>
          </a:p>
          <a:p>
            <a:pPr>
              <a:buFont typeface="Arial" charset="0"/>
              <a:buChar char="•"/>
              <a:defRPr/>
            </a:pPr>
            <a:endParaRPr lang="en-US" sz="1800" dirty="0"/>
          </a:p>
        </p:txBody>
      </p:sp>
      <p:sp>
        <p:nvSpPr>
          <p:cNvPr id="4" name="Content Placeholder 2"/>
          <p:cNvSpPr txBox="1">
            <a:spLocks/>
          </p:cNvSpPr>
          <p:nvPr/>
        </p:nvSpPr>
        <p:spPr bwMode="auto">
          <a:xfrm>
            <a:off x="395288" y="1341438"/>
            <a:ext cx="8229600" cy="5111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SimSun"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SimSun"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SimSun"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SimSun" pitchFamily="2"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r>
              <a:rPr lang="fi-FI" altLang="en-US" sz="2400" dirty="0"/>
              <a:t>Further investigations recommended in following areas</a:t>
            </a:r>
          </a:p>
          <a:p>
            <a:pPr lvl="1">
              <a:defRPr/>
            </a:pPr>
            <a:r>
              <a:rPr lang="en-US" sz="2000" dirty="0"/>
              <a:t>Carrier-centric SEM or the band/carrier-centric UEM principle</a:t>
            </a:r>
          </a:p>
          <a:p>
            <a:pPr lvl="1">
              <a:defRPr/>
            </a:pPr>
            <a:r>
              <a:rPr lang="en-US" sz="2000" dirty="0"/>
              <a:t>Choice of border between OOB and spurious domain</a:t>
            </a:r>
          </a:p>
          <a:p>
            <a:pPr lvl="1">
              <a:defRPr/>
            </a:pPr>
            <a:r>
              <a:rPr lang="en-US" sz="2000" dirty="0"/>
              <a:t>Choice of absolute or relative levels</a:t>
            </a:r>
          </a:p>
          <a:p>
            <a:pPr lvl="1">
              <a:defRPr/>
            </a:pPr>
            <a:r>
              <a:rPr lang="en-US" sz="2000" dirty="0"/>
              <a:t>Choice of </a:t>
            </a:r>
            <a:r>
              <a:rPr lang="en-US" sz="2000" dirty="0" smtClean="0">
                <a:solidFill>
                  <a:srgbClr val="00B0F0"/>
                </a:solidFill>
              </a:rPr>
              <a:t>actual value for </a:t>
            </a:r>
            <a:r>
              <a:rPr lang="en-US" sz="2000" dirty="0" smtClean="0"/>
              <a:t>ACLR </a:t>
            </a:r>
            <a:r>
              <a:rPr lang="en-US" sz="2000" dirty="0"/>
              <a:t>requirement</a:t>
            </a:r>
          </a:p>
          <a:p>
            <a:pPr lvl="1">
              <a:defRPr/>
            </a:pPr>
            <a:r>
              <a:rPr lang="en-US" sz="2000" dirty="0">
                <a:solidFill>
                  <a:srgbClr val="7030A0"/>
                </a:solidFill>
              </a:rPr>
              <a:t>Follow ACLR agreement; intention is to use new name </a:t>
            </a:r>
            <a:r>
              <a:rPr lang="en-US" sz="2000" dirty="0" smtClean="0">
                <a:solidFill>
                  <a:srgbClr val="7030A0"/>
                </a:solidFill>
              </a:rPr>
              <a:t>for </a:t>
            </a:r>
            <a:r>
              <a:rPr lang="en-US" sz="2000" dirty="0" smtClean="0">
                <a:solidFill>
                  <a:srgbClr val="00B0F0"/>
                </a:solidFill>
              </a:rPr>
              <a:t>TRP</a:t>
            </a:r>
            <a:r>
              <a:rPr lang="en-US" sz="2000" dirty="0" smtClean="0">
                <a:solidFill>
                  <a:srgbClr val="7030A0"/>
                </a:solidFill>
              </a:rPr>
              <a:t> </a:t>
            </a:r>
            <a:r>
              <a:rPr lang="en-US" sz="2000" dirty="0">
                <a:solidFill>
                  <a:srgbClr val="7030A0"/>
                </a:solidFill>
              </a:rPr>
              <a:t>metric</a:t>
            </a:r>
          </a:p>
          <a:p>
            <a:pPr>
              <a:defRPr/>
            </a:pPr>
            <a:r>
              <a:rPr lang="fi-FI" sz="2400" dirty="0"/>
              <a:t>Following principles are considered for defining the ”</a:t>
            </a:r>
            <a:r>
              <a:rPr lang="fi-FI" sz="2400" dirty="0" err="1"/>
              <a:t>mask</a:t>
            </a:r>
            <a:r>
              <a:rPr lang="fi-FI" sz="2400" dirty="0"/>
              <a:t>”</a:t>
            </a:r>
          </a:p>
          <a:p>
            <a:pPr lvl="1"/>
            <a:r>
              <a:rPr lang="en-GB" sz="2000" dirty="0"/>
              <a:t>FCC limits for mmWave bands as a starting point</a:t>
            </a:r>
            <a:endParaRPr lang="en-US" sz="2000" dirty="0"/>
          </a:p>
          <a:p>
            <a:pPr lvl="1"/>
            <a:r>
              <a:rPr lang="en-GB" sz="2000" dirty="0"/>
              <a:t>The absolute limits should be defined for NR</a:t>
            </a:r>
            <a:endParaRPr lang="en-US" sz="2000" dirty="0"/>
          </a:p>
          <a:p>
            <a:pPr lvl="1"/>
            <a:r>
              <a:rPr lang="en-US" sz="2000" dirty="0"/>
              <a:t>Boundary may not be aligned with the ITU-R recommendation. Instead, it should depend on the channel BWs adopted by NR and the band filter rejection capability</a:t>
            </a:r>
          </a:p>
          <a:p>
            <a:pPr>
              <a:defRPr/>
            </a:pPr>
            <a:endParaRPr lang="en-US" sz="2400" dirty="0"/>
          </a:p>
          <a:p>
            <a:pPr lvl="1">
              <a:defRPr/>
            </a:pPr>
            <a:endParaRPr lang="en-US" sz="2000" dirty="0"/>
          </a:p>
          <a:p>
            <a:pPr lvl="1">
              <a:defRPr/>
            </a:pPr>
            <a:endParaRPr lang="en-US" alt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fi-FI" altLang="sv-SE" dirty="0"/>
              <a:t>BS spurious emissions</a:t>
            </a:r>
            <a:endParaRPr lang="en-US" altLang="sv-SE" dirty="0"/>
          </a:p>
        </p:txBody>
      </p:sp>
      <p:sp>
        <p:nvSpPr>
          <p:cNvPr id="3" name="Content Placeholder 2"/>
          <p:cNvSpPr>
            <a:spLocks noGrp="1"/>
          </p:cNvSpPr>
          <p:nvPr>
            <p:ph idx="1"/>
          </p:nvPr>
        </p:nvSpPr>
        <p:spPr>
          <a:xfrm>
            <a:off x="251520" y="1412776"/>
            <a:ext cx="8784976" cy="4536504"/>
          </a:xfrm>
        </p:spPr>
        <p:txBody>
          <a:bodyPr/>
          <a:lstStyle/>
          <a:p>
            <a:r>
              <a:rPr lang="en-US" sz="2400" dirty="0"/>
              <a:t>Both Category A and Category B emission limits should be defined for NR bands above 6GHz</a:t>
            </a:r>
          </a:p>
          <a:p>
            <a:r>
              <a:rPr lang="en-US" sz="2400" dirty="0"/>
              <a:t>2nd harmonic should be considered as upper limit of frequency range for measurements of spurious emissions </a:t>
            </a:r>
            <a:r>
              <a:rPr lang="en-US" sz="2400" dirty="0">
                <a:solidFill>
                  <a:srgbClr val="0000FF"/>
                </a:solidFill>
              </a:rPr>
              <a:t>for NR bands above 13GHz</a:t>
            </a:r>
          </a:p>
          <a:p>
            <a:r>
              <a:rPr lang="en-US" sz="2400" dirty="0">
                <a:solidFill>
                  <a:srgbClr val="0000FF"/>
                </a:solidFill>
              </a:rPr>
              <a:t>26GHz should be considered as upper limit of frequency range for measurements of spurious emissions </a:t>
            </a:r>
            <a:r>
              <a:rPr lang="en-US" sz="2400" dirty="0" smtClean="0">
                <a:solidFill>
                  <a:srgbClr val="00B0F0"/>
                </a:solidFill>
              </a:rPr>
              <a:t>for </a:t>
            </a:r>
            <a:r>
              <a:rPr lang="en-US" sz="2400" dirty="0">
                <a:solidFill>
                  <a:srgbClr val="0000FF"/>
                </a:solidFill>
              </a:rPr>
              <a:t>NR bands between 6GHz and 13GHz</a:t>
            </a:r>
          </a:p>
          <a:p>
            <a:r>
              <a:rPr lang="fi-FI" sz="2400" dirty="0"/>
              <a:t>How to define</a:t>
            </a:r>
            <a:r>
              <a:rPr lang="fi-FI" altLang="ja-JP" sz="2400" dirty="0">
                <a:solidFill>
                  <a:srgbClr val="0000FF"/>
                </a:solidFill>
              </a:rPr>
              <a:t> OTA </a:t>
            </a:r>
            <a:r>
              <a:rPr lang="fi-FI" sz="2400" dirty="0"/>
              <a:t>requirements, and </a:t>
            </a:r>
            <a:r>
              <a:rPr lang="en-US" sz="2400" dirty="0"/>
              <a:t>whether to define the conductive requirements </a:t>
            </a:r>
            <a:r>
              <a:rPr lang="fi-FI" altLang="ja-JP" sz="2400" dirty="0">
                <a:solidFill>
                  <a:srgbClr val="0000FF"/>
                </a:solidFill>
              </a:rPr>
              <a:t>for NR </a:t>
            </a:r>
            <a:r>
              <a:rPr lang="fi-FI" altLang="ja-JP" sz="2400" dirty="0" err="1">
                <a:solidFill>
                  <a:srgbClr val="0000FF"/>
                </a:solidFill>
              </a:rPr>
              <a:t>bands</a:t>
            </a:r>
            <a:r>
              <a:rPr lang="fi-FI" altLang="ja-JP" sz="2400" dirty="0">
                <a:solidFill>
                  <a:srgbClr val="0000FF"/>
                </a:solidFill>
              </a:rPr>
              <a:t> </a:t>
            </a:r>
            <a:r>
              <a:rPr lang="fi-FI" altLang="ja-JP" sz="2400" dirty="0" err="1">
                <a:solidFill>
                  <a:srgbClr val="0000FF"/>
                </a:solidFill>
              </a:rPr>
              <a:t>below</a:t>
            </a:r>
            <a:r>
              <a:rPr lang="fi-FI" altLang="ja-JP" sz="2400" dirty="0">
                <a:solidFill>
                  <a:srgbClr val="0000FF"/>
                </a:solidFill>
              </a:rPr>
              <a:t> 6GHz </a:t>
            </a:r>
            <a:r>
              <a:rPr lang="en-US" sz="2400" dirty="0"/>
              <a:t>is </a:t>
            </a:r>
            <a:r>
              <a:rPr lang="en-US" sz="2400" dirty="0" smtClean="0"/>
              <a:t>FFS</a:t>
            </a:r>
          </a:p>
          <a:p>
            <a:pPr lvl="1"/>
            <a:r>
              <a:rPr lang="fi-FI" sz="2000" dirty="0" err="1" smtClean="0">
                <a:solidFill>
                  <a:srgbClr val="00B050"/>
                </a:solidFill>
              </a:rPr>
              <a:t>Above</a:t>
            </a:r>
            <a:r>
              <a:rPr lang="fi-FI" sz="2000" dirty="0" smtClean="0">
                <a:solidFill>
                  <a:srgbClr val="00B050"/>
                </a:solidFill>
              </a:rPr>
              <a:t> 6GHz </a:t>
            </a:r>
            <a:r>
              <a:rPr lang="fi-FI" sz="2000" dirty="0" err="1" smtClean="0">
                <a:solidFill>
                  <a:srgbClr val="00B050"/>
                </a:solidFill>
              </a:rPr>
              <a:t>also</a:t>
            </a:r>
            <a:r>
              <a:rPr lang="fi-FI" sz="2000" dirty="0" smtClean="0">
                <a:solidFill>
                  <a:srgbClr val="00B050"/>
                </a:solidFill>
              </a:rPr>
              <a:t> to </a:t>
            </a:r>
            <a:r>
              <a:rPr lang="fi-FI" sz="2000" dirty="0" err="1" smtClean="0">
                <a:solidFill>
                  <a:srgbClr val="00B050"/>
                </a:solidFill>
              </a:rPr>
              <a:t>be</a:t>
            </a:r>
            <a:r>
              <a:rPr lang="fi-FI" sz="2000" dirty="0" smtClean="0">
                <a:solidFill>
                  <a:srgbClr val="00B050"/>
                </a:solidFill>
              </a:rPr>
              <a:t> considered</a:t>
            </a:r>
            <a:endParaRPr lang="en-US" sz="2000" dirty="0">
              <a:solidFill>
                <a:srgbClr val="00B050"/>
              </a:solidFill>
            </a:endParaRPr>
          </a:p>
          <a:p>
            <a:r>
              <a:rPr lang="en-US" sz="2400" dirty="0">
                <a:solidFill>
                  <a:srgbClr val="7030A0"/>
                </a:solidFill>
              </a:rPr>
              <a:t>TRP or EIRP metric is an open issue</a:t>
            </a:r>
          </a:p>
          <a:p>
            <a:endParaRPr lang="en-US" sz="2400" dirty="0">
              <a:solidFill>
                <a:srgbClr val="0000FF"/>
              </a:solidFill>
            </a:endParaRPr>
          </a:p>
          <a:p>
            <a:pPr marL="0" indent="0">
              <a:buNone/>
              <a:defRPr/>
            </a:pPr>
            <a:endParaRPr lang="en-US" sz="2800" dirty="0"/>
          </a:p>
        </p:txBody>
      </p:sp>
    </p:spTree>
    <p:extLst>
      <p:ext uri="{BB962C8B-B14F-4D97-AF65-F5344CB8AC3E}">
        <p14:creationId xmlns:p14="http://schemas.microsoft.com/office/powerpoint/2010/main" val="2070219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7384"/>
            <a:ext cx="8229600" cy="1143000"/>
          </a:xfrm>
        </p:spPr>
        <p:txBody>
          <a:bodyPr/>
          <a:lstStyle/>
          <a:p>
            <a:r>
              <a:rPr lang="fi-FI" altLang="sv-SE" dirty="0"/>
              <a:t>BS ACLR</a:t>
            </a:r>
            <a:endParaRPr lang="en-US" altLang="sv-SE" dirty="0"/>
          </a:p>
        </p:txBody>
      </p:sp>
      <p:sp>
        <p:nvSpPr>
          <p:cNvPr id="3" name="Content Placeholder 2"/>
          <p:cNvSpPr>
            <a:spLocks noGrp="1"/>
          </p:cNvSpPr>
          <p:nvPr>
            <p:ph idx="1"/>
          </p:nvPr>
        </p:nvSpPr>
        <p:spPr>
          <a:xfrm>
            <a:off x="251520" y="908720"/>
            <a:ext cx="8784976" cy="5544616"/>
          </a:xfrm>
        </p:spPr>
        <p:txBody>
          <a:bodyPr/>
          <a:lstStyle/>
          <a:p>
            <a:pPr>
              <a:defRPr/>
            </a:pPr>
            <a:r>
              <a:rPr lang="fi-FI" sz="2400" dirty="0"/>
              <a:t>Based on new definiton </a:t>
            </a:r>
            <a:r>
              <a:rPr lang="fi-FI" sz="2400" dirty="0" smtClean="0">
                <a:solidFill>
                  <a:srgbClr val="00B050"/>
                </a:solidFill>
              </a:rPr>
              <a:t>approved</a:t>
            </a:r>
            <a:r>
              <a:rPr lang="fi-FI" sz="2400" dirty="0" smtClean="0"/>
              <a:t> </a:t>
            </a:r>
            <a:r>
              <a:rPr lang="fi-FI" sz="2400" dirty="0"/>
              <a:t>in eAAS WF (R4-168872</a:t>
            </a:r>
            <a:r>
              <a:rPr lang="fi-FI" sz="2400" dirty="0" smtClean="0"/>
              <a:t>)</a:t>
            </a:r>
          </a:p>
          <a:p>
            <a:pPr>
              <a:defRPr/>
            </a:pPr>
            <a:r>
              <a:rPr lang="en-GB" sz="2400" dirty="0">
                <a:solidFill>
                  <a:srgbClr val="00B050"/>
                </a:solidFill>
              </a:rPr>
              <a:t>The core requirement </a:t>
            </a:r>
            <a:r>
              <a:rPr lang="en-GB" sz="2400" dirty="0" smtClean="0">
                <a:solidFill>
                  <a:srgbClr val="00B050"/>
                </a:solidFill>
              </a:rPr>
              <a:t>to </a:t>
            </a:r>
            <a:r>
              <a:rPr lang="en-GB" sz="2400" dirty="0">
                <a:solidFill>
                  <a:srgbClr val="00B050"/>
                </a:solidFill>
              </a:rPr>
              <a:t>be defined as OTA ACLR according to the </a:t>
            </a:r>
            <a:r>
              <a:rPr lang="en-GB" sz="2400" dirty="0" smtClean="0">
                <a:solidFill>
                  <a:srgbClr val="00B050"/>
                </a:solidFill>
              </a:rPr>
              <a:t>definition</a:t>
            </a:r>
            <a:r>
              <a:rPr lang="en-GB" sz="2400" dirty="0">
                <a:solidFill>
                  <a:srgbClr val="00B050"/>
                </a:solidFill>
              </a:rPr>
              <a:t> </a:t>
            </a:r>
            <a:r>
              <a:rPr lang="en-GB" sz="2400" dirty="0" smtClean="0">
                <a:solidFill>
                  <a:srgbClr val="00B050"/>
                </a:solidFill>
              </a:rPr>
              <a:t>in R4-168872</a:t>
            </a:r>
          </a:p>
          <a:p>
            <a:r>
              <a:rPr lang="en-GB" sz="2400" dirty="0">
                <a:solidFill>
                  <a:srgbClr val="00B050"/>
                </a:solidFill>
              </a:rPr>
              <a:t>Open issues for consideration for coming </a:t>
            </a:r>
            <a:r>
              <a:rPr lang="en-GB" sz="2400" dirty="0" smtClean="0">
                <a:solidFill>
                  <a:srgbClr val="00B050"/>
                </a:solidFill>
              </a:rPr>
              <a:t>meetings, </a:t>
            </a:r>
            <a:r>
              <a:rPr lang="en-GB" sz="2400" dirty="0" smtClean="0">
                <a:solidFill>
                  <a:srgbClr val="002060"/>
                </a:solidFill>
              </a:rPr>
              <a:t>to be discussed in eAAS session:</a:t>
            </a:r>
            <a:endParaRPr lang="en-US" sz="2400" dirty="0">
              <a:solidFill>
                <a:srgbClr val="002060"/>
              </a:solidFill>
            </a:endParaRPr>
          </a:p>
          <a:p>
            <a:pPr lvl="1"/>
            <a:r>
              <a:rPr lang="en-GB" sz="2000" dirty="0">
                <a:solidFill>
                  <a:srgbClr val="00B050"/>
                </a:solidFill>
              </a:rPr>
              <a:t>Define possible measurement sampling grids required for OTA ACLR and other in-band unwanted </a:t>
            </a:r>
            <a:r>
              <a:rPr lang="en-GB" sz="2000" dirty="0" smtClean="0">
                <a:solidFill>
                  <a:srgbClr val="00B050"/>
                </a:solidFill>
              </a:rPr>
              <a:t>emissions</a:t>
            </a:r>
            <a:endParaRPr lang="en-US" sz="2000" dirty="0">
              <a:solidFill>
                <a:srgbClr val="00B050"/>
              </a:solidFill>
            </a:endParaRPr>
          </a:p>
          <a:p>
            <a:pPr lvl="1"/>
            <a:r>
              <a:rPr lang="en-GB" sz="2000" dirty="0">
                <a:solidFill>
                  <a:srgbClr val="00B050"/>
                </a:solidFill>
              </a:rPr>
              <a:t>Determine if the measurement sampling grid for OTA ACLR and other in-band unwanted emission can be aligned with the desired signal sampling </a:t>
            </a:r>
            <a:r>
              <a:rPr lang="en-GB" sz="2000" dirty="0" smtClean="0">
                <a:solidFill>
                  <a:srgbClr val="00B050"/>
                </a:solidFill>
              </a:rPr>
              <a:t>grid</a:t>
            </a:r>
            <a:endParaRPr lang="en-US" sz="2000" dirty="0">
              <a:solidFill>
                <a:srgbClr val="00B050"/>
              </a:solidFill>
            </a:endParaRPr>
          </a:p>
          <a:p>
            <a:pPr lvl="1"/>
            <a:r>
              <a:rPr lang="en-GB" sz="2000" dirty="0">
                <a:solidFill>
                  <a:srgbClr val="00B050"/>
                </a:solidFill>
              </a:rPr>
              <a:t>Define concepts on how to define the region corresponding to the intended base station coverage area and the desired/wanted outside this area in order to further reduce the number of measurement </a:t>
            </a:r>
            <a:r>
              <a:rPr lang="en-GB" sz="2000" dirty="0" smtClean="0">
                <a:solidFill>
                  <a:srgbClr val="00B050"/>
                </a:solidFill>
              </a:rPr>
              <a:t>points</a:t>
            </a:r>
            <a:endParaRPr lang="en-US" sz="2000" dirty="0">
              <a:solidFill>
                <a:srgbClr val="00B050"/>
              </a:solidFill>
            </a:endParaRPr>
          </a:p>
          <a:p>
            <a:pPr lvl="1"/>
            <a:r>
              <a:rPr lang="en-GB" sz="2000" dirty="0">
                <a:solidFill>
                  <a:srgbClr val="00B050"/>
                </a:solidFill>
              </a:rPr>
              <a:t>The power over sphere (</a:t>
            </a:r>
            <a:r>
              <a:rPr lang="en-GB" sz="2000" dirty="0" err="1">
                <a:solidFill>
                  <a:srgbClr val="00B050"/>
                </a:solidFill>
              </a:rPr>
              <a:t>P</a:t>
            </a:r>
            <a:r>
              <a:rPr lang="en-GB" sz="2000" baseline="-25000" dirty="0" err="1">
                <a:solidFill>
                  <a:srgbClr val="00B050"/>
                </a:solidFill>
              </a:rPr>
              <a:t>d</a:t>
            </a:r>
            <a:r>
              <a:rPr lang="en-GB" sz="2000" dirty="0">
                <a:solidFill>
                  <a:srgbClr val="00B050"/>
                </a:solidFill>
              </a:rPr>
              <a:t>, </a:t>
            </a:r>
            <a:r>
              <a:rPr lang="en-GB" sz="2000" dirty="0" err="1">
                <a:solidFill>
                  <a:srgbClr val="00B050"/>
                </a:solidFill>
              </a:rPr>
              <a:t>P</a:t>
            </a:r>
            <a:r>
              <a:rPr lang="en-GB" sz="2000" baseline="-25000" dirty="0" err="1">
                <a:solidFill>
                  <a:srgbClr val="00B050"/>
                </a:solidFill>
              </a:rPr>
              <a:t>e</a:t>
            </a:r>
            <a:r>
              <a:rPr lang="en-GB" sz="2000" dirty="0">
                <a:solidFill>
                  <a:srgbClr val="00B050"/>
                </a:solidFill>
              </a:rPr>
              <a:t>) has been referred to as TRP in many papers, this term is not acceptable and an alternative will be defined. Suggestions for an alternative term are </a:t>
            </a:r>
            <a:r>
              <a:rPr lang="en-GB" sz="2000" dirty="0" smtClean="0">
                <a:solidFill>
                  <a:srgbClr val="00B050"/>
                </a:solidFill>
              </a:rPr>
              <a:t>encouraged</a:t>
            </a:r>
            <a:endParaRPr lang="en-US" sz="2000" dirty="0">
              <a:solidFill>
                <a:srgbClr val="00B050"/>
              </a:solidFill>
            </a:endParaRPr>
          </a:p>
          <a:p>
            <a:pPr>
              <a:defRPr/>
            </a:pPr>
            <a:endParaRPr lang="en-US" sz="2400" dirty="0"/>
          </a:p>
          <a:p>
            <a:pPr>
              <a:defRPr/>
            </a:pPr>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fi-FI" altLang="sv-SE" dirty="0"/>
              <a:t>BS EVM</a:t>
            </a:r>
            <a:endParaRPr lang="en-US" altLang="sv-SE" dirty="0"/>
          </a:p>
        </p:txBody>
      </p:sp>
      <p:sp>
        <p:nvSpPr>
          <p:cNvPr id="3" name="Content Placeholder 2"/>
          <p:cNvSpPr>
            <a:spLocks noGrp="1"/>
          </p:cNvSpPr>
          <p:nvPr>
            <p:ph idx="1"/>
          </p:nvPr>
        </p:nvSpPr>
        <p:spPr>
          <a:xfrm>
            <a:off x="251520" y="1412776"/>
            <a:ext cx="8784976" cy="4536504"/>
          </a:xfrm>
        </p:spPr>
        <p:txBody>
          <a:bodyPr/>
          <a:lstStyle/>
          <a:p>
            <a:r>
              <a:rPr lang="fi-FI" sz="2400" dirty="0"/>
              <a:t>EVM for </a:t>
            </a:r>
            <a:r>
              <a:rPr lang="fi-FI" sz="2400" dirty="0">
                <a:solidFill>
                  <a:srgbClr val="0000FF"/>
                </a:solidFill>
              </a:rPr>
              <a:t>UE specific beam </a:t>
            </a:r>
            <a:r>
              <a:rPr lang="fi-FI" sz="2400" dirty="0"/>
              <a:t>is </a:t>
            </a:r>
            <a:r>
              <a:rPr lang="fi-FI" sz="2400" dirty="0" smtClean="0">
                <a:solidFill>
                  <a:srgbClr val="7030A0"/>
                </a:solidFill>
              </a:rPr>
              <a:t>defined</a:t>
            </a:r>
            <a:r>
              <a:rPr lang="en-US" sz="2400" dirty="0" smtClean="0">
                <a:solidFill>
                  <a:srgbClr val="7030A0"/>
                </a:solidFill>
              </a:rPr>
              <a:t> </a:t>
            </a:r>
            <a:r>
              <a:rPr lang="en-US" sz="2400" dirty="0"/>
              <a:t>in the centre of the main beam</a:t>
            </a:r>
          </a:p>
          <a:p>
            <a:r>
              <a:rPr lang="en-US" sz="2400" dirty="0" smtClean="0"/>
              <a:t>The declarations </a:t>
            </a:r>
            <a:r>
              <a:rPr lang="en-US" sz="2400" dirty="0"/>
              <a:t>approach from AAS can be used to clarify how the EVM requirement is </a:t>
            </a:r>
            <a:r>
              <a:rPr lang="en-US" sz="2400" dirty="0" smtClean="0"/>
              <a:t>met</a:t>
            </a:r>
            <a:endParaRPr lang="en-US" sz="2400" strike="sngStrike" dirty="0" smtClean="0">
              <a:solidFill>
                <a:srgbClr val="7030A0"/>
              </a:solidFill>
            </a:endParaRPr>
          </a:p>
          <a:p>
            <a:r>
              <a:rPr lang="en-US" sz="2400" dirty="0" smtClean="0"/>
              <a:t>NR can follow the same approach as AAS for defining test configurations for EVM</a:t>
            </a:r>
          </a:p>
          <a:p>
            <a:r>
              <a:rPr lang="en-US" sz="2400" dirty="0" smtClean="0"/>
              <a:t>The </a:t>
            </a:r>
            <a:r>
              <a:rPr lang="en-US" sz="2400" dirty="0"/>
              <a:t>criteria for allowed value to be decided later</a:t>
            </a:r>
          </a:p>
          <a:p>
            <a:r>
              <a:rPr lang="fi-FI" sz="2400" dirty="0">
                <a:solidFill>
                  <a:srgbClr val="7030A0"/>
                </a:solidFill>
              </a:rPr>
              <a:t>Based on eAAS WF (R4-168873)</a:t>
            </a:r>
            <a:endParaRPr lang="en-US" sz="2400" dirty="0">
              <a:solidFill>
                <a:srgbClr val="7030A0"/>
              </a:solidFill>
            </a:endParaRPr>
          </a:p>
          <a:p>
            <a:endParaRPr lang="en-US" sz="2400" dirty="0"/>
          </a:p>
          <a:p>
            <a:endParaRPr lang="en-US" sz="2400" dirty="0"/>
          </a:p>
          <a:p>
            <a:endParaRPr lang="en-US" sz="2800" dirty="0"/>
          </a:p>
          <a:p>
            <a:endParaRPr lang="en-US" sz="2800" dirty="0"/>
          </a:p>
          <a:p>
            <a:pPr marL="0" indent="0">
              <a:buNone/>
              <a:defRPr/>
            </a:pPr>
            <a:endParaRPr lang="en-US" sz="2800" dirty="0"/>
          </a:p>
        </p:txBody>
      </p:sp>
    </p:spTree>
    <p:extLst>
      <p:ext uri="{BB962C8B-B14F-4D97-AF65-F5344CB8AC3E}">
        <p14:creationId xmlns:p14="http://schemas.microsoft.com/office/powerpoint/2010/main" val="27901787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57200" y="274638"/>
            <a:ext cx="8229600" cy="850900"/>
          </a:xfrm>
        </p:spPr>
        <p:txBody>
          <a:bodyPr/>
          <a:lstStyle/>
          <a:p>
            <a:r>
              <a:rPr lang="fi-FI" altLang="en-US" dirty="0"/>
              <a:t>BS classes</a:t>
            </a:r>
            <a:endParaRPr lang="en-US" altLang="en-US" dirty="0"/>
          </a:p>
        </p:txBody>
      </p:sp>
      <p:sp>
        <p:nvSpPr>
          <p:cNvPr id="4099" name="Content Placeholder 2"/>
          <p:cNvSpPr>
            <a:spLocks noGrp="1"/>
          </p:cNvSpPr>
          <p:nvPr>
            <p:ph idx="1"/>
          </p:nvPr>
        </p:nvSpPr>
        <p:spPr>
          <a:xfrm>
            <a:off x="179388" y="1268413"/>
            <a:ext cx="8686800" cy="5112915"/>
          </a:xfrm>
        </p:spPr>
        <p:txBody>
          <a:bodyPr>
            <a:normAutofit/>
          </a:bodyPr>
          <a:lstStyle/>
          <a:p>
            <a:pPr>
              <a:defRPr/>
            </a:pPr>
            <a:r>
              <a:rPr lang="en-US" sz="2400" dirty="0"/>
              <a:t>Too early to conclude on BS classes</a:t>
            </a:r>
          </a:p>
          <a:p>
            <a:r>
              <a:rPr lang="en-US" sz="2400" dirty="0"/>
              <a:t>As the requirements for the NR become more clear, identify where requirement applicability and values differ and then discuss whether the differences should be captured by means of defining further BS classes, or by some other means</a:t>
            </a:r>
          </a:p>
          <a:p>
            <a:r>
              <a:rPr lang="en-US" sz="2400" dirty="0"/>
              <a:t>Further discussion is needed on whether to capture </a:t>
            </a:r>
          </a:p>
          <a:p>
            <a:pPr lvl="1"/>
            <a:r>
              <a:rPr lang="en-US" sz="2000" dirty="0"/>
              <a:t>simulation parameter (like MCL today) for each BS class in the TS as means of describing deployment scenarios</a:t>
            </a:r>
          </a:p>
          <a:p>
            <a:pPr lvl="2"/>
            <a:r>
              <a:rPr lang="en-US" sz="1600" dirty="0"/>
              <a:t>Minimum distance from BE to UE could be one option</a:t>
            </a:r>
          </a:p>
          <a:p>
            <a:pPr lvl="1"/>
            <a:r>
              <a:rPr lang="en-US" sz="2000" dirty="0"/>
              <a:t>simulation assumptions behind the BS class dependent requirements by some other means</a:t>
            </a:r>
          </a:p>
          <a:p>
            <a:pPr lvl="1"/>
            <a:r>
              <a:rPr lang="fi-FI" sz="2000" dirty="0"/>
              <a:t>parameters based on EIRP considering the cell </a:t>
            </a:r>
            <a:r>
              <a:rPr lang="fi-FI" sz="2000" dirty="0" smtClean="0"/>
              <a:t>sizes</a:t>
            </a:r>
          </a:p>
          <a:p>
            <a:pPr lvl="1"/>
            <a:r>
              <a:rPr lang="en-US" sz="2000" dirty="0" smtClean="0">
                <a:solidFill>
                  <a:srgbClr val="002060"/>
                </a:solidFill>
              </a:rPr>
              <a:t>whether </a:t>
            </a:r>
            <a:r>
              <a:rPr lang="en-US" sz="2000" dirty="0">
                <a:solidFill>
                  <a:srgbClr val="002060"/>
                </a:solidFill>
              </a:rPr>
              <a:t>to define different BS classes for below 6GHz or above 6GHz or </a:t>
            </a:r>
            <a:r>
              <a:rPr lang="en-US" sz="2000" dirty="0" smtClean="0">
                <a:solidFill>
                  <a:srgbClr val="002060"/>
                </a:solidFill>
              </a:rPr>
              <a:t>both</a:t>
            </a:r>
            <a:r>
              <a:rPr lang="en-US" sz="2000" dirty="0">
                <a:solidFill>
                  <a:srgbClr val="002060"/>
                </a:solidFill>
              </a:rPr>
              <a:t> </a:t>
            </a:r>
            <a:r>
              <a:rPr lang="en-US" sz="2000" dirty="0" smtClean="0">
                <a:solidFill>
                  <a:srgbClr val="002060"/>
                </a:solidFill>
              </a:rPr>
              <a:t>is FFS</a:t>
            </a:r>
            <a:endParaRPr lang="en-US" sz="2000" dirty="0">
              <a:solidFill>
                <a:srgbClr val="002060"/>
              </a:solidFill>
            </a:endParaRPr>
          </a:p>
          <a:p>
            <a:pPr>
              <a:defRPr/>
            </a:pPr>
            <a:endParaRPr lang="en-US" altLang="en-US" sz="24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26798</TotalTime>
  <Words>961</Words>
  <Application>Microsoft Office PowerPoint</Application>
  <PresentationFormat>On-screen Show (4:3)</PresentationFormat>
  <Paragraphs>84</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SimSun</vt:lpstr>
      <vt:lpstr>SimSun</vt:lpstr>
      <vt:lpstr>Arial</vt:lpstr>
      <vt:lpstr>Calibri</vt:lpstr>
      <vt:lpstr>Office 主题</vt:lpstr>
      <vt:lpstr>Way forward on BS RF requirements for NR</vt:lpstr>
      <vt:lpstr>Background</vt:lpstr>
      <vt:lpstr>NR BS output power </vt:lpstr>
      <vt:lpstr>NR BS output power</vt:lpstr>
      <vt:lpstr>BS unwated emissions</vt:lpstr>
      <vt:lpstr>BS spurious emissions</vt:lpstr>
      <vt:lpstr>BS ACLR</vt:lpstr>
      <vt:lpstr>BS EVM</vt:lpstr>
      <vt:lpstr>BS classes</vt:lpstr>
      <vt:lpstr>BS testability aspects (1)</vt:lpstr>
      <vt:lpstr>BS testability aspects (2)</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4Rx 8x4</dc:title>
  <dc:creator>Saynajakangas, Tuomo (Nokia - FI/Oulu)</dc:creator>
  <cp:lastModifiedBy>Tuomo S</cp:lastModifiedBy>
  <cp:revision>249</cp:revision>
  <dcterms:created xsi:type="dcterms:W3CDTF">2014-03-20T14:32:54Z</dcterms:created>
  <dcterms:modified xsi:type="dcterms:W3CDTF">2016-10-14T09:21:57Z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1476178062</vt:lpwstr>
  </property>
</Properties>
</file>