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9" r:id="rId3"/>
    <p:sldId id="257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3501" autoAdjust="0"/>
    <p:restoredTop sz="85026" autoAdjust="0"/>
  </p:normalViewPr>
  <p:slideViewPr>
    <p:cSldViewPr snapToGrid="0">
      <p:cViewPr varScale="1">
        <p:scale>
          <a:sx n="59" d="100"/>
          <a:sy n="59" d="100"/>
        </p:scale>
        <p:origin x="1344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E98DC4-DF54-4FC0-A60E-AA363D1E92A8}" type="datetimeFigureOut">
              <a:rPr kumimoji="1" lang="ja-JP" altLang="en-US" smtClean="0"/>
              <a:t>2016/8/26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9E4DFE-79A5-425A-AF7C-8906AA01AF2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4168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9E4DFE-79A5-425A-AF7C-8906AA01AF2B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754085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82CF4-11BE-421B-8A41-9B5EAB1F328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30A39-8142-453C-9F7A-E9333AC550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782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82CF4-11BE-421B-8A41-9B5EAB1F328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30A39-8142-453C-9F7A-E9333AC550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757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82CF4-11BE-421B-8A41-9B5EAB1F328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30A39-8142-453C-9F7A-E9333AC550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9814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82CF4-11BE-421B-8A41-9B5EAB1F328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30A39-8142-453C-9F7A-E9333AC550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445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82CF4-11BE-421B-8A41-9B5EAB1F328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30A39-8142-453C-9F7A-E9333AC550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8511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82CF4-11BE-421B-8A41-9B5EAB1F328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30A39-8142-453C-9F7A-E9333AC550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4548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82CF4-11BE-421B-8A41-9B5EAB1F328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30A39-8142-453C-9F7A-E9333AC550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6864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82CF4-11BE-421B-8A41-9B5EAB1F328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30A39-8142-453C-9F7A-E9333AC550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799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82CF4-11BE-421B-8A41-9B5EAB1F328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30A39-8142-453C-9F7A-E9333AC550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43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82CF4-11BE-421B-8A41-9B5EAB1F328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30A39-8142-453C-9F7A-E9333AC550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0742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82CF4-11BE-421B-8A41-9B5EAB1F328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30A39-8142-453C-9F7A-E9333AC550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377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F82CF4-11BE-421B-8A41-9B5EAB1F328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530A39-8142-453C-9F7A-E9333AC550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090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WF on UE Beamforming Model for the ITU WP5D coexistence simulations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872657" y="152400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R4-167123</a:t>
            </a:r>
            <a:endParaRPr lang="en-US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95998" y="0"/>
            <a:ext cx="494039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ja-JP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2000" b="1"/>
              <a:t>3GPP TSG-RAN WG4 Meeting #</a:t>
            </a:r>
            <a:r>
              <a:rPr lang="en-US" altLang="ja-JP" sz="2000" b="1"/>
              <a:t>80</a:t>
            </a:r>
            <a:endParaRPr lang="en-GB" altLang="ja-JP" sz="2000" b="1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2000" b="1"/>
              <a:t>Aug 22nd – 26th, 2016, Gothenburg, Sweden</a:t>
            </a:r>
            <a:endParaRPr lang="ja-JP" altLang="ja-JP" sz="2000"/>
          </a:p>
        </p:txBody>
      </p:sp>
    </p:spTree>
    <p:extLst>
      <p:ext uri="{BB962C8B-B14F-4D97-AF65-F5344CB8AC3E}">
        <p14:creationId xmlns:p14="http://schemas.microsoft.com/office/powerpoint/2010/main" val="4123701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Antenna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Antenna consists of Mg x Ng panels, each of them composed of M x N antenna </a:t>
            </a:r>
            <a:r>
              <a:rPr lang="en-US" dirty="0" smtClean="0"/>
              <a:t>elements</a:t>
            </a:r>
            <a:endParaRPr lang="en-US" dirty="0" smtClean="0"/>
          </a:p>
          <a:p>
            <a:r>
              <a:rPr lang="en-US" dirty="0" smtClean="0"/>
              <a:t>P polarizations are used (in the example below P=2)</a:t>
            </a:r>
            <a:endParaRPr lang="en-US" dirty="0"/>
          </a:p>
        </p:txBody>
      </p:sp>
      <p:grpSp>
        <p:nvGrpSpPr>
          <p:cNvPr id="22" name="Group 21"/>
          <p:cNvGrpSpPr/>
          <p:nvPr/>
        </p:nvGrpSpPr>
        <p:grpSpPr>
          <a:xfrm>
            <a:off x="3352800" y="3331029"/>
            <a:ext cx="6335486" cy="3118078"/>
            <a:chOff x="1796143" y="2410507"/>
            <a:chExt cx="9905999" cy="4267200"/>
          </a:xfrm>
        </p:grpSpPr>
        <p:graphicFrame>
          <p:nvGraphicFramePr>
            <p:cNvPr id="12" name="Object 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33588430"/>
                </p:ext>
              </p:extLst>
            </p:nvPr>
          </p:nvGraphicFramePr>
          <p:xfrm>
            <a:off x="2826264" y="2410507"/>
            <a:ext cx="8875878" cy="35051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3" name="Visio" r:id="rId3" imgW="4742504" imgH="1877324" progId="Visio.Drawing.11">
                    <p:embed/>
                  </p:oleObj>
                </mc:Choice>
                <mc:Fallback>
                  <p:oleObj name="Visio" r:id="rId3" imgW="4742504" imgH="1877324" progId="Visio.Drawing.11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26264" y="2410507"/>
                          <a:ext cx="8875878" cy="3505198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13" name="Straight Connector 12"/>
            <p:cNvCxnSpPr/>
            <p:nvPr/>
          </p:nvCxnSpPr>
          <p:spPr>
            <a:xfrm flipH="1">
              <a:off x="1796143" y="3123467"/>
              <a:ext cx="1524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H="1">
              <a:off x="1796143" y="5687107"/>
              <a:ext cx="1524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/>
            <p:nvPr/>
          </p:nvCxnSpPr>
          <p:spPr>
            <a:xfrm>
              <a:off x="2710543" y="3172508"/>
              <a:ext cx="0" cy="2438399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1796145" y="4086908"/>
              <a:ext cx="1066801" cy="50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Mg</a:t>
              </a:r>
              <a:endParaRPr lang="en-US" dirty="0"/>
            </a:p>
          </p:txBody>
        </p:sp>
        <p:cxnSp>
          <p:nvCxnSpPr>
            <p:cNvPr id="17" name="Straight Connector 16"/>
            <p:cNvCxnSpPr/>
            <p:nvPr/>
          </p:nvCxnSpPr>
          <p:spPr>
            <a:xfrm>
              <a:off x="3539690" y="5915707"/>
              <a:ext cx="0" cy="762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063343" y="5915707"/>
              <a:ext cx="0" cy="762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>
              <a:off x="3548743" y="6068107"/>
              <a:ext cx="2514600" cy="0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4615543" y="6220507"/>
              <a:ext cx="1066800" cy="381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Ng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073446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 ground – RAN1 agreements from chairman notes in RAN1#85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en-US" sz="1400" dirty="0"/>
              <a:t>For UE with (</a:t>
            </a:r>
            <a:r>
              <a:rPr lang="en-US" sz="1400" i="1" dirty="0"/>
              <a:t>M</a:t>
            </a:r>
            <a:r>
              <a:rPr lang="en-US" sz="1400" i="1" baseline="-25000" dirty="0"/>
              <a:t>g</a:t>
            </a:r>
            <a:r>
              <a:rPr lang="en-US" sz="1400" dirty="0"/>
              <a:t>, </a:t>
            </a:r>
            <a:r>
              <a:rPr lang="en-US" sz="1400" i="1" dirty="0"/>
              <a:t>N</a:t>
            </a:r>
            <a:r>
              <a:rPr lang="en-US" sz="1400" i="1" baseline="-25000" dirty="0"/>
              <a:t>g</a:t>
            </a:r>
            <a:r>
              <a:rPr lang="en-US" sz="1400" dirty="0"/>
              <a:t>) directional antenna panels.</a:t>
            </a:r>
          </a:p>
          <a:p>
            <a:pPr lvl="1"/>
            <a:r>
              <a:rPr lang="en-US" sz="1200" dirty="0"/>
              <a:t>Introduce (</a:t>
            </a:r>
            <a:r>
              <a:rPr lang="en-US" sz="1200" dirty="0" err="1"/>
              <a:t>Ω</a:t>
            </a:r>
            <a:r>
              <a:rPr lang="en-US" sz="1200" baseline="-25000" dirty="0" err="1"/>
              <a:t>mg</a:t>
            </a:r>
            <a:r>
              <a:rPr lang="en-US" sz="1200" dirty="0" err="1"/>
              <a:t>,</a:t>
            </a:r>
            <a:r>
              <a:rPr lang="en-US" sz="1200" baseline="-25000" dirty="0" err="1"/>
              <a:t>ng</a:t>
            </a:r>
            <a:r>
              <a:rPr lang="en-US" sz="1200" baseline="-25000" dirty="0"/>
              <a:t>, </a:t>
            </a:r>
            <a:r>
              <a:rPr lang="en-US" sz="1200" dirty="0" err="1"/>
              <a:t>Θ</a:t>
            </a:r>
            <a:r>
              <a:rPr lang="en-US" sz="1200" baseline="-25000" dirty="0" err="1"/>
              <a:t>mg</a:t>
            </a:r>
            <a:r>
              <a:rPr lang="en-US" sz="1200" dirty="0" err="1"/>
              <a:t>,</a:t>
            </a:r>
            <a:r>
              <a:rPr lang="en-US" sz="1200" baseline="-25000" dirty="0" err="1"/>
              <a:t>ng</a:t>
            </a:r>
            <a:r>
              <a:rPr lang="en-US" sz="1200" dirty="0"/>
              <a:t>) for orientation of the panel (</a:t>
            </a:r>
            <a:r>
              <a:rPr lang="en-US" sz="1200" i="1" dirty="0"/>
              <a:t>m</a:t>
            </a:r>
            <a:r>
              <a:rPr lang="en-US" sz="1200" i="1" baseline="-25000" dirty="0"/>
              <a:t>g</a:t>
            </a:r>
            <a:r>
              <a:rPr lang="en-US" sz="1200" dirty="0"/>
              <a:t>, </a:t>
            </a:r>
            <a:r>
              <a:rPr lang="en-US" sz="1200" i="1" dirty="0"/>
              <a:t>n</a:t>
            </a:r>
            <a:r>
              <a:rPr lang="en-US" sz="1200" i="1" baseline="-25000" dirty="0"/>
              <a:t>g</a:t>
            </a:r>
            <a:r>
              <a:rPr lang="en-US" sz="1200" dirty="0"/>
              <a:t>), 0≤</a:t>
            </a:r>
            <a:r>
              <a:rPr lang="en-US" sz="1200" i="1" dirty="0"/>
              <a:t>m</a:t>
            </a:r>
            <a:r>
              <a:rPr lang="en-US" sz="1200" i="1" baseline="-25000" dirty="0"/>
              <a:t>g</a:t>
            </a:r>
            <a:r>
              <a:rPr lang="en-US" sz="1200" dirty="0"/>
              <a:t>&lt;</a:t>
            </a:r>
            <a:r>
              <a:rPr lang="en-US" sz="1200" i="1" dirty="0"/>
              <a:t>M</a:t>
            </a:r>
            <a:r>
              <a:rPr lang="en-US" sz="1200" i="1" baseline="-25000" dirty="0"/>
              <a:t>g</a:t>
            </a:r>
            <a:r>
              <a:rPr lang="en-US" sz="1200" dirty="0"/>
              <a:t>, 0≤</a:t>
            </a:r>
            <a:r>
              <a:rPr lang="en-US" sz="1200" i="1" dirty="0"/>
              <a:t>n</a:t>
            </a:r>
            <a:r>
              <a:rPr lang="en-US" sz="1200" i="1" baseline="-25000" dirty="0"/>
              <a:t>g</a:t>
            </a:r>
            <a:r>
              <a:rPr lang="en-US" sz="1200" dirty="0"/>
              <a:t>&lt;</a:t>
            </a:r>
            <a:r>
              <a:rPr lang="en-US" sz="1200" i="1" dirty="0"/>
              <a:t>N</a:t>
            </a:r>
            <a:r>
              <a:rPr lang="en-US" sz="1200" i="1" baseline="-25000" dirty="0"/>
              <a:t>g</a:t>
            </a:r>
            <a:r>
              <a:rPr lang="en-US" sz="1200" dirty="0"/>
              <a:t>,  where the orientation of the first panel (Ω</a:t>
            </a:r>
            <a:r>
              <a:rPr lang="en-US" sz="1200" baseline="-25000" dirty="0"/>
              <a:t>0</a:t>
            </a:r>
            <a:r>
              <a:rPr lang="en-US" sz="1200" dirty="0"/>
              <a:t>,</a:t>
            </a:r>
            <a:r>
              <a:rPr lang="en-US" sz="1200" baseline="-25000" dirty="0"/>
              <a:t>0, </a:t>
            </a:r>
            <a:r>
              <a:rPr lang="en-US" sz="1200" dirty="0"/>
              <a:t>Θ</a:t>
            </a:r>
            <a:r>
              <a:rPr lang="en-US" sz="1200" baseline="-25000" dirty="0"/>
              <a:t>0</a:t>
            </a:r>
            <a:r>
              <a:rPr lang="en-US" sz="1200" dirty="0"/>
              <a:t>,</a:t>
            </a:r>
            <a:r>
              <a:rPr lang="en-US" sz="1200" baseline="-25000" dirty="0"/>
              <a:t>0</a:t>
            </a:r>
            <a:r>
              <a:rPr lang="en-US" sz="1200" dirty="0"/>
              <a:t>) is the same as UE orientation, </a:t>
            </a:r>
            <a:r>
              <a:rPr lang="en-US" sz="1200" dirty="0" err="1"/>
              <a:t>Ω</a:t>
            </a:r>
            <a:r>
              <a:rPr lang="en-US" sz="1200" baseline="-25000" dirty="0" err="1"/>
              <a:t>mg</a:t>
            </a:r>
            <a:r>
              <a:rPr lang="en-US" sz="1200" dirty="0" err="1"/>
              <a:t>,</a:t>
            </a:r>
            <a:r>
              <a:rPr lang="en-US" sz="1200" baseline="-25000" dirty="0" err="1"/>
              <a:t>ng</a:t>
            </a:r>
            <a:r>
              <a:rPr lang="en-US" sz="1200" dirty="0"/>
              <a:t> is the array bearing angle and </a:t>
            </a:r>
            <a:r>
              <a:rPr lang="en-US" sz="1200" dirty="0" err="1"/>
              <a:t>Θ</a:t>
            </a:r>
            <a:r>
              <a:rPr lang="en-US" sz="1200" baseline="-25000" dirty="0" err="1"/>
              <a:t>mg</a:t>
            </a:r>
            <a:r>
              <a:rPr lang="en-US" sz="1200" dirty="0" err="1"/>
              <a:t>,</a:t>
            </a:r>
            <a:r>
              <a:rPr lang="en-US" sz="1200" baseline="-25000" dirty="0" err="1"/>
              <a:t>ng</a:t>
            </a:r>
            <a:r>
              <a:rPr lang="en-US" sz="1200" dirty="0"/>
              <a:t> is the array </a:t>
            </a:r>
            <a:r>
              <a:rPr lang="en-US" sz="1200" dirty="0" err="1"/>
              <a:t>downtilt</a:t>
            </a:r>
            <a:r>
              <a:rPr lang="en-US" sz="1200" dirty="0"/>
              <a:t> angle</a:t>
            </a:r>
            <a:r>
              <a:rPr lang="en-US" sz="1200" baseline="30000" dirty="0"/>
              <a:t> </a:t>
            </a:r>
            <a:r>
              <a:rPr lang="en-US" sz="1200" dirty="0"/>
              <a:t>defined in [TR 36.873].</a:t>
            </a:r>
          </a:p>
          <a:p>
            <a:pPr lvl="1"/>
            <a:r>
              <a:rPr lang="en-US" sz="1200" dirty="0"/>
              <a:t>For NR MIMO evaluation: </a:t>
            </a:r>
          </a:p>
          <a:p>
            <a:pPr lvl="2"/>
            <a:r>
              <a:rPr lang="en-US" sz="1100" dirty="0" err="1"/>
              <a:t>Config</a:t>
            </a:r>
            <a:r>
              <a:rPr lang="en-US" sz="1100" dirty="0"/>
              <a:t> 1: (</a:t>
            </a:r>
            <a:r>
              <a:rPr lang="en-US" sz="1100" i="1" dirty="0"/>
              <a:t>M</a:t>
            </a:r>
            <a:r>
              <a:rPr lang="en-US" sz="1100" i="1" baseline="-25000" dirty="0"/>
              <a:t>g</a:t>
            </a:r>
            <a:r>
              <a:rPr lang="en-US" sz="1100" dirty="0"/>
              <a:t>, </a:t>
            </a:r>
            <a:r>
              <a:rPr lang="en-US" sz="1100" i="1" dirty="0"/>
              <a:t>N</a:t>
            </a:r>
            <a:r>
              <a:rPr lang="en-US" sz="1100" i="1" baseline="-25000" dirty="0"/>
              <a:t>g</a:t>
            </a:r>
            <a:r>
              <a:rPr lang="en-US" sz="1100" dirty="0"/>
              <a:t>) = (1, 2); </a:t>
            </a:r>
            <a:r>
              <a:rPr lang="en-US" sz="1100" dirty="0" err="1"/>
              <a:t>Θ</a:t>
            </a:r>
            <a:r>
              <a:rPr lang="en-US" sz="1100" baseline="-25000" dirty="0" err="1"/>
              <a:t>mg</a:t>
            </a:r>
            <a:r>
              <a:rPr lang="en-US" sz="1100" dirty="0" err="1"/>
              <a:t>,</a:t>
            </a:r>
            <a:r>
              <a:rPr lang="en-US" sz="1100" baseline="-25000" dirty="0" err="1"/>
              <a:t>ng</a:t>
            </a:r>
            <a:r>
              <a:rPr lang="en-US" sz="1100" dirty="0"/>
              <a:t>=90; Ω</a:t>
            </a:r>
            <a:r>
              <a:rPr lang="en-US" sz="1100" baseline="-25000" dirty="0"/>
              <a:t>0</a:t>
            </a:r>
            <a:r>
              <a:rPr lang="en-US" sz="1100" dirty="0"/>
              <a:t>,</a:t>
            </a:r>
            <a:r>
              <a:rPr lang="en-US" sz="1100" baseline="-25000" dirty="0"/>
              <a:t>1</a:t>
            </a:r>
            <a:r>
              <a:rPr lang="en-US" sz="1100" dirty="0"/>
              <a:t>=Ω</a:t>
            </a:r>
            <a:r>
              <a:rPr lang="en-US" sz="1100" baseline="-25000" dirty="0"/>
              <a:t>0</a:t>
            </a:r>
            <a:r>
              <a:rPr lang="en-US" sz="1100" dirty="0"/>
              <a:t>,</a:t>
            </a:r>
            <a:r>
              <a:rPr lang="en-US" sz="1100" baseline="-25000" dirty="0"/>
              <a:t>0</a:t>
            </a:r>
            <a:r>
              <a:rPr lang="en-US" sz="1100" dirty="0"/>
              <a:t>+180; (</a:t>
            </a:r>
            <a:r>
              <a:rPr lang="en-US" sz="1100" dirty="0" err="1"/>
              <a:t>d</a:t>
            </a:r>
            <a:r>
              <a:rPr lang="en-US" sz="1100" baseline="-25000" dirty="0" err="1"/>
              <a:t>gH</a:t>
            </a:r>
            <a:r>
              <a:rPr lang="en-US" sz="1100" dirty="0"/>
              <a:t>, </a:t>
            </a:r>
            <a:r>
              <a:rPr lang="en-US" sz="1100" dirty="0" err="1"/>
              <a:t>d</a:t>
            </a:r>
            <a:r>
              <a:rPr lang="en-US" sz="1100" baseline="-25000" dirty="0" err="1"/>
              <a:t>gV</a:t>
            </a:r>
            <a:r>
              <a:rPr lang="en-US" sz="1100" dirty="0"/>
              <a:t>)=(0,0)</a:t>
            </a:r>
          </a:p>
          <a:p>
            <a:pPr lvl="2"/>
            <a:r>
              <a:rPr lang="en-US" sz="1100" dirty="0" err="1"/>
              <a:t>Config</a:t>
            </a:r>
            <a:r>
              <a:rPr lang="en-US" sz="1100" dirty="0"/>
              <a:t> 2: (</a:t>
            </a:r>
            <a:r>
              <a:rPr lang="en-US" sz="1100" i="1" dirty="0"/>
              <a:t>M</a:t>
            </a:r>
            <a:r>
              <a:rPr lang="en-US" sz="1100" i="1" baseline="-25000" dirty="0"/>
              <a:t>g</a:t>
            </a:r>
            <a:r>
              <a:rPr lang="en-US" sz="1100" dirty="0"/>
              <a:t>, </a:t>
            </a:r>
            <a:r>
              <a:rPr lang="en-US" sz="1100" i="1" dirty="0"/>
              <a:t>N</a:t>
            </a:r>
            <a:r>
              <a:rPr lang="en-US" sz="1100" i="1" baseline="-25000" dirty="0"/>
              <a:t>g</a:t>
            </a:r>
            <a:r>
              <a:rPr lang="en-US" sz="1100" dirty="0"/>
              <a:t> ) = (1, 4); </a:t>
            </a:r>
            <a:r>
              <a:rPr lang="en-US" sz="1100" dirty="0" err="1"/>
              <a:t>Θ</a:t>
            </a:r>
            <a:r>
              <a:rPr lang="en-US" sz="1100" baseline="-25000" dirty="0" err="1"/>
              <a:t>mg</a:t>
            </a:r>
            <a:r>
              <a:rPr lang="en-US" sz="1100" dirty="0" err="1"/>
              <a:t>,</a:t>
            </a:r>
            <a:r>
              <a:rPr lang="en-US" sz="1100" baseline="-25000" dirty="0" err="1"/>
              <a:t>ng</a:t>
            </a:r>
            <a:r>
              <a:rPr lang="en-US" sz="1100" dirty="0"/>
              <a:t>=90; Ω</a:t>
            </a:r>
            <a:r>
              <a:rPr lang="en-US" sz="1100" baseline="-25000" dirty="0"/>
              <a:t>0</a:t>
            </a:r>
            <a:r>
              <a:rPr lang="en-US" sz="1100" dirty="0"/>
              <a:t>,</a:t>
            </a:r>
            <a:r>
              <a:rPr lang="en-US" sz="1100" baseline="-25000" dirty="0"/>
              <a:t>1</a:t>
            </a:r>
            <a:r>
              <a:rPr lang="en-US" sz="1100" dirty="0"/>
              <a:t>=Ω</a:t>
            </a:r>
            <a:r>
              <a:rPr lang="en-US" sz="1100" baseline="-25000" dirty="0"/>
              <a:t>0</a:t>
            </a:r>
            <a:r>
              <a:rPr lang="en-US" sz="1100" dirty="0"/>
              <a:t>,</a:t>
            </a:r>
            <a:r>
              <a:rPr lang="en-US" sz="1100" baseline="-25000" dirty="0"/>
              <a:t>0</a:t>
            </a:r>
            <a:r>
              <a:rPr lang="en-US" sz="1100" dirty="0"/>
              <a:t>+90; Ω</a:t>
            </a:r>
            <a:r>
              <a:rPr lang="en-US" sz="1100" baseline="-25000" dirty="0"/>
              <a:t>0</a:t>
            </a:r>
            <a:r>
              <a:rPr lang="en-US" sz="1100" dirty="0"/>
              <a:t>,</a:t>
            </a:r>
            <a:r>
              <a:rPr lang="en-US" sz="1100" baseline="-25000" dirty="0"/>
              <a:t>2</a:t>
            </a:r>
            <a:r>
              <a:rPr lang="en-US" sz="1100" dirty="0"/>
              <a:t>=Ω</a:t>
            </a:r>
            <a:r>
              <a:rPr lang="en-US" sz="1100" baseline="-25000" dirty="0"/>
              <a:t>0</a:t>
            </a:r>
            <a:r>
              <a:rPr lang="en-US" sz="1100" dirty="0"/>
              <a:t>,</a:t>
            </a:r>
            <a:r>
              <a:rPr lang="en-US" sz="1100" baseline="-25000" dirty="0"/>
              <a:t>0</a:t>
            </a:r>
            <a:r>
              <a:rPr lang="en-US" sz="1100" dirty="0"/>
              <a:t>+180; Ω</a:t>
            </a:r>
            <a:r>
              <a:rPr lang="en-US" sz="1100" baseline="-25000" dirty="0"/>
              <a:t>0</a:t>
            </a:r>
            <a:r>
              <a:rPr lang="en-US" sz="1100" dirty="0"/>
              <a:t>,</a:t>
            </a:r>
            <a:r>
              <a:rPr lang="en-US" sz="1100" baseline="-25000" dirty="0"/>
              <a:t>3</a:t>
            </a:r>
            <a:r>
              <a:rPr lang="en-US" sz="1100" dirty="0"/>
              <a:t>=Ω</a:t>
            </a:r>
            <a:r>
              <a:rPr lang="en-US" sz="1100" baseline="-25000" dirty="0"/>
              <a:t>0</a:t>
            </a:r>
            <a:r>
              <a:rPr lang="en-US" sz="1100" dirty="0"/>
              <a:t>,</a:t>
            </a:r>
            <a:r>
              <a:rPr lang="en-US" sz="1100" baseline="-25000" dirty="0"/>
              <a:t>0</a:t>
            </a:r>
            <a:r>
              <a:rPr lang="en-US" sz="1100" dirty="0"/>
              <a:t>+270; (</a:t>
            </a:r>
            <a:r>
              <a:rPr lang="en-US" sz="1100" dirty="0" err="1"/>
              <a:t>d</a:t>
            </a:r>
            <a:r>
              <a:rPr lang="en-US" sz="1100" baseline="-25000" dirty="0" err="1"/>
              <a:t>gH</a:t>
            </a:r>
            <a:r>
              <a:rPr lang="en-US" sz="1100" dirty="0"/>
              <a:t>, </a:t>
            </a:r>
            <a:r>
              <a:rPr lang="en-US" sz="1100" dirty="0" err="1"/>
              <a:t>d</a:t>
            </a:r>
            <a:r>
              <a:rPr lang="en-US" sz="1100" baseline="-25000" dirty="0" err="1"/>
              <a:t>gV</a:t>
            </a:r>
            <a:r>
              <a:rPr lang="en-US" sz="1100" dirty="0"/>
              <a:t>)=(0,0)</a:t>
            </a:r>
          </a:p>
          <a:p>
            <a:pPr lvl="2"/>
            <a:r>
              <a:rPr lang="en-US" sz="1100" dirty="0"/>
              <a:t>Other configurations can have panel specific position offset (</a:t>
            </a:r>
            <a:r>
              <a:rPr lang="en-US" sz="1100" dirty="0" err="1"/>
              <a:t>d</a:t>
            </a:r>
            <a:r>
              <a:rPr lang="en-US" sz="1100" baseline="-25000" dirty="0" err="1"/>
              <a:t>gH</a:t>
            </a:r>
            <a:r>
              <a:rPr lang="en-US" sz="1100" baseline="-25000" dirty="0"/>
              <a:t>, mg, ng</a:t>
            </a:r>
            <a:r>
              <a:rPr lang="en-US" sz="1100" dirty="0"/>
              <a:t>, </a:t>
            </a:r>
            <a:r>
              <a:rPr lang="en-US" sz="1100" dirty="0" err="1"/>
              <a:t>d</a:t>
            </a:r>
            <a:r>
              <a:rPr lang="en-US" sz="1100" baseline="-25000" dirty="0" err="1"/>
              <a:t>gV</a:t>
            </a:r>
            <a:r>
              <a:rPr lang="en-US" sz="1100" baseline="-25000" dirty="0"/>
              <a:t>, mg, ng</a:t>
            </a:r>
            <a:r>
              <a:rPr lang="en-US" sz="1100" dirty="0"/>
              <a:t>). Note in this case the notation of (</a:t>
            </a:r>
            <a:r>
              <a:rPr lang="en-US" sz="1100" i="1" dirty="0"/>
              <a:t>M</a:t>
            </a:r>
            <a:r>
              <a:rPr lang="en-US" sz="1100" i="1" baseline="-25000" dirty="0"/>
              <a:t>g</a:t>
            </a:r>
            <a:r>
              <a:rPr lang="en-US" sz="1100" dirty="0"/>
              <a:t>, </a:t>
            </a:r>
            <a:r>
              <a:rPr lang="en-US" sz="1100" i="1" dirty="0"/>
              <a:t>N</a:t>
            </a:r>
            <a:r>
              <a:rPr lang="en-US" sz="1100" i="1" baseline="-25000" dirty="0"/>
              <a:t>g</a:t>
            </a:r>
            <a:r>
              <a:rPr lang="en-US" sz="1100" dirty="0"/>
              <a:t>) does not leads to rectangular shape.</a:t>
            </a:r>
          </a:p>
          <a:p>
            <a:pPr lvl="1"/>
            <a:r>
              <a:rPr lang="en-US" sz="1200" dirty="0"/>
              <a:t>UE orientation for mobile device (Ω</a:t>
            </a:r>
            <a:r>
              <a:rPr lang="en-US" sz="1200" baseline="-25000" dirty="0"/>
              <a:t>0</a:t>
            </a:r>
            <a:r>
              <a:rPr lang="en-US" sz="1200" dirty="0"/>
              <a:t>,</a:t>
            </a:r>
            <a:r>
              <a:rPr lang="en-US" sz="1200" baseline="-25000" dirty="0"/>
              <a:t>0, </a:t>
            </a:r>
            <a:r>
              <a:rPr lang="en-US" sz="1200" dirty="0"/>
              <a:t>Θ</a:t>
            </a:r>
            <a:r>
              <a:rPr lang="en-US" sz="1200" baseline="-25000" dirty="0"/>
              <a:t>0</a:t>
            </a:r>
            <a:r>
              <a:rPr lang="en-US" sz="1200" dirty="0"/>
              <a:t>,</a:t>
            </a:r>
            <a:r>
              <a:rPr lang="en-US" sz="1200" baseline="-25000" dirty="0"/>
              <a:t>0</a:t>
            </a:r>
            <a:r>
              <a:rPr lang="en-US" sz="1200" dirty="0"/>
              <a:t>)=(U(0,360), 90); UE orientation for customer premise equipment (CPE) can be optimized </a:t>
            </a:r>
          </a:p>
          <a:p>
            <a:pPr lvl="1"/>
            <a:r>
              <a:rPr lang="en-US" sz="1200" dirty="0"/>
              <a:t>Each antenna array has shape </a:t>
            </a:r>
            <a:r>
              <a:rPr lang="en-US" sz="1200" dirty="0" err="1"/>
              <a:t>d</a:t>
            </a:r>
            <a:r>
              <a:rPr lang="en-US" sz="1200" baseline="-25000" dirty="0" err="1"/>
              <a:t>H</a:t>
            </a:r>
            <a:r>
              <a:rPr lang="en-US" sz="1200" dirty="0"/>
              <a:t>=</a:t>
            </a:r>
            <a:r>
              <a:rPr lang="en-US" sz="1200" dirty="0" err="1"/>
              <a:t>d</a:t>
            </a:r>
            <a:r>
              <a:rPr lang="en-US" sz="1200" baseline="-25000" dirty="0" err="1"/>
              <a:t>V</a:t>
            </a:r>
            <a:r>
              <a:rPr lang="en-US" sz="1200" dirty="0"/>
              <a:t>=0.5</a:t>
            </a:r>
            <a:r>
              <a:rPr lang="el-GR" sz="1200" dirty="0"/>
              <a:t>λ</a:t>
            </a:r>
            <a:endParaRPr lang="en-US" sz="1200" dirty="0"/>
          </a:p>
          <a:p>
            <a:pPr lvl="2"/>
            <a:r>
              <a:rPr lang="en-US" sz="1100" dirty="0" err="1"/>
              <a:t>Config</a:t>
            </a:r>
            <a:r>
              <a:rPr lang="en-US" sz="1100" dirty="0"/>
              <a:t> 1 can be used with </a:t>
            </a:r>
            <a:r>
              <a:rPr lang="en-US" sz="1100" dirty="0" err="1"/>
              <a:t>config</a:t>
            </a:r>
            <a:r>
              <a:rPr lang="en-US" sz="1100" dirty="0"/>
              <a:t> a/b; </a:t>
            </a:r>
            <a:r>
              <a:rPr lang="en-US" sz="1100" dirty="0" err="1"/>
              <a:t>Config</a:t>
            </a:r>
            <a:r>
              <a:rPr lang="en-US" sz="1100" dirty="0"/>
              <a:t> 2 can be used with </a:t>
            </a:r>
            <a:r>
              <a:rPr lang="en-US" sz="1100" dirty="0" err="1"/>
              <a:t>config</a:t>
            </a:r>
            <a:r>
              <a:rPr lang="en-US" sz="1100" dirty="0"/>
              <a:t> c/d/e</a:t>
            </a:r>
          </a:p>
          <a:p>
            <a:pPr lvl="2"/>
            <a:r>
              <a:rPr lang="en-US" sz="1100" dirty="0" err="1"/>
              <a:t>Config</a:t>
            </a:r>
            <a:r>
              <a:rPr lang="en-US" sz="1100" dirty="0"/>
              <a:t> a: (M, N, P) = (2, 4, 2), the polarization angles are 0 and 90</a:t>
            </a:r>
          </a:p>
          <a:p>
            <a:pPr lvl="2"/>
            <a:r>
              <a:rPr lang="pt-BR" sz="1100" dirty="0"/>
              <a:t>Config b: (M, N, P) = (4, 4, 1) , </a:t>
            </a:r>
            <a:r>
              <a:rPr lang="en-US" sz="1100" dirty="0"/>
              <a:t>the polarization angle for even panel is 0 and for odd panel is 90</a:t>
            </a:r>
          </a:p>
          <a:p>
            <a:pPr lvl="2"/>
            <a:r>
              <a:rPr lang="en-US" sz="1100" dirty="0" err="1"/>
              <a:t>Config</a:t>
            </a:r>
            <a:r>
              <a:rPr lang="en-US" sz="1100" dirty="0"/>
              <a:t> c: (M, N, P) = (2, 2, 2), the polarization angles are 0 and 90</a:t>
            </a:r>
          </a:p>
          <a:p>
            <a:pPr lvl="2"/>
            <a:r>
              <a:rPr lang="pt-BR" sz="1100" dirty="0"/>
              <a:t>Config d: (M, N, P) = (2, 4, 1) , </a:t>
            </a:r>
            <a:r>
              <a:rPr lang="en-US" sz="1100" dirty="0"/>
              <a:t>the polarization angle for even panel is 0 and for odd panel is 90</a:t>
            </a:r>
          </a:p>
          <a:p>
            <a:pPr lvl="2"/>
            <a:r>
              <a:rPr lang="en-US" sz="1100" dirty="0" err="1"/>
              <a:t>Config</a:t>
            </a:r>
            <a:r>
              <a:rPr lang="en-US" sz="1100" dirty="0"/>
              <a:t> e: (M, N, P) = (1, 4, 2), the polarization angles are 0 and 90</a:t>
            </a:r>
          </a:p>
          <a:p>
            <a:pPr lvl="2"/>
            <a:r>
              <a:rPr lang="en-US" sz="1100" dirty="0"/>
              <a:t>FFS: Other configurations, e.g. </a:t>
            </a:r>
            <a:r>
              <a:rPr lang="pt-BR" sz="1100" dirty="0"/>
              <a:t>(M, N, P) = (4, 4, 2) or (M, N, P) = (4, 8, 1) can be considered for 70GHz band, without exceeding the limit on the maximum number of UE antenna elements</a:t>
            </a:r>
            <a:endParaRPr lang="en-US" sz="1100" dirty="0"/>
          </a:p>
          <a:p>
            <a:pPr lvl="1"/>
            <a:r>
              <a:rPr lang="en-US" sz="1200" dirty="0"/>
              <a:t>The antenna elements of the same polarization of the same panel is virtualized into one TXRU</a:t>
            </a:r>
          </a:p>
          <a:p>
            <a:pPr lvl="1"/>
            <a:r>
              <a:rPr lang="en-US" sz="1200" dirty="0"/>
              <a:t>FFS: one TXRU can connect to different subarrays dynamically</a:t>
            </a:r>
          </a:p>
          <a:p>
            <a:pPr lvl="1"/>
            <a:r>
              <a:rPr lang="en-US" sz="1200" dirty="0"/>
              <a:t>Note: The channel coefficients for each UE panel can be generated using spatial channel model</a:t>
            </a:r>
          </a:p>
          <a:p>
            <a:pPr lvl="0"/>
            <a:r>
              <a:rPr lang="en-US" sz="1400" dirty="0"/>
              <a:t>Companies should describe the method used for TRP association with UE-side beamforming</a:t>
            </a:r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6468861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 on RAN4 UE antenna assumption for the ACI coexistence study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77500" lnSpcReduction="20000"/>
              </a:bodyPr>
              <a:lstStyle/>
              <a:p>
                <a:r>
                  <a:rPr lang="en-US" dirty="0" smtClean="0"/>
                  <a:t>The following configuration should be used as default configuration for the coexistence study:</a:t>
                </a:r>
              </a:p>
              <a:p>
                <a:pPr lvl="1"/>
                <a:r>
                  <a:rPr lang="en-US" dirty="0"/>
                  <a:t>Single panel is used, i.e. </a:t>
                </a:r>
                <a:r>
                  <a:rPr lang="en-US" dirty="0" smtClean="0"/>
                  <a:t>Mg=Ng=1. This configuration is adopted to simplify the simulation process</a:t>
                </a:r>
              </a:p>
              <a:p>
                <a:pPr lvl="1"/>
                <a:r>
                  <a:rPr lang="en-US" dirty="0" smtClean="0"/>
                  <a:t>UE orientation:</a:t>
                </a:r>
              </a:p>
              <a:p>
                <a:pPr lvl="2"/>
                <a:r>
                  <a:rPr lang="en-US" dirty="0" smtClean="0"/>
                  <a:t>random orientation in the azimuth domain: uniformly distributed between -90 and 90 degrees*.</a:t>
                </a:r>
              </a:p>
              <a:p>
                <a:pPr lvl="2"/>
                <a:r>
                  <a:rPr lang="en-US" dirty="0" smtClean="0"/>
                  <a:t>fixed elevation: 90 degrees</a:t>
                </a:r>
              </a:p>
              <a:p>
                <a:pPr lvl="1"/>
                <a:r>
                  <a:rPr lang="en-US" dirty="0" smtClean="0"/>
                  <a:t>(M, N) = (2,2) </a:t>
                </a:r>
              </a:p>
              <a:p>
                <a:pPr lvl="1"/>
                <a:r>
                  <a:rPr lang="en-US" dirty="0" err="1"/>
                  <a:t>d</a:t>
                </a:r>
                <a:r>
                  <a:rPr lang="en-US" baseline="-25000" dirty="0" err="1"/>
                  <a:t>H</a:t>
                </a:r>
                <a:r>
                  <a:rPr lang="en-US" dirty="0"/>
                  <a:t>=</a:t>
                </a:r>
                <a:r>
                  <a:rPr lang="en-US" dirty="0" err="1"/>
                  <a:t>d</a:t>
                </a:r>
                <a:r>
                  <a:rPr lang="en-US" baseline="-25000" dirty="0" err="1"/>
                  <a:t>V</a:t>
                </a:r>
                <a:r>
                  <a:rPr lang="en-US" dirty="0"/>
                  <a:t>=0.5</a:t>
                </a:r>
                <a:r>
                  <a:rPr lang="el-GR" dirty="0" smtClean="0"/>
                  <a:t>λ</a:t>
                </a:r>
                <a:endParaRPr lang="en-US" dirty="0" smtClean="0"/>
              </a:p>
              <a:p>
                <a:pPr lvl="1"/>
                <a:r>
                  <a:rPr lang="en-US" dirty="0" smtClean="0"/>
                  <a:t>P = 2</a:t>
                </a:r>
              </a:p>
              <a:p>
                <a:pPr lvl="2"/>
                <a:r>
                  <a:rPr lang="en-US" dirty="0" smtClean="0"/>
                  <a:t>Polarization is taken into account by adding 3dB to the beam forming gain</a:t>
                </a:r>
              </a:p>
              <a:p>
                <a:pPr lvl="1"/>
                <a:r>
                  <a:rPr lang="en-US" dirty="0" smtClean="0"/>
                  <a:t>Element gain:</a:t>
                </a:r>
              </a:p>
              <a:p>
                <a:pPr lvl="2"/>
                <a:r>
                  <a:rPr lang="en-US" dirty="0" smtClean="0"/>
                  <a:t>Element gain including losses: 5dBi</a:t>
                </a:r>
              </a:p>
              <a:p>
                <a:pPr lvl="2"/>
                <a:r>
                  <a:rPr lang="en-US" dirty="0" smtClean="0"/>
                  <a:t>Vertical and Horizontal 3dB bandwidth 3dB = 90 degrees, i.e.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𝑑𝐵</m:t>
                        </m:r>
                      </m:sub>
                    </m:sSub>
                  </m:oMath>
                </a14:m>
                <a:r>
                  <a:rPr lang="en-US" dirty="0" smtClean="0"/>
                  <a:t>=90ͦͦͦ°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𝜑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𝑑𝐵</m:t>
                        </m:r>
                      </m:sub>
                    </m:sSub>
                  </m:oMath>
                </a14:m>
                <a:r>
                  <a:rPr lang="en-US" dirty="0"/>
                  <a:t>=</a:t>
                </a:r>
                <a:r>
                  <a:rPr lang="en-US" dirty="0" smtClean="0"/>
                  <a:t>90°</a:t>
                </a:r>
              </a:p>
              <a:p>
                <a:pPr lvl="2"/>
                <a:r>
                  <a:rPr lang="en-US" i="1" dirty="0" smtClean="0"/>
                  <a:t>A</a:t>
                </a:r>
                <a:r>
                  <a:rPr lang="en-US" i="1" baseline="-25000" dirty="0"/>
                  <a:t>m</a:t>
                </a:r>
                <a:r>
                  <a:rPr lang="en-US" dirty="0" smtClean="0"/>
                  <a:t>= 25dB </a:t>
                </a:r>
              </a:p>
              <a:p>
                <a:pPr lvl="2"/>
                <a:r>
                  <a:rPr lang="en-US" i="1" dirty="0" smtClean="0"/>
                  <a:t>SLA</a:t>
                </a:r>
                <a:r>
                  <a:rPr lang="en-US" i="1" baseline="-25000" dirty="0" smtClean="0"/>
                  <a:t>V</a:t>
                </a:r>
                <a:r>
                  <a:rPr lang="en-US" dirty="0" smtClean="0"/>
                  <a:t>=25dB</a:t>
                </a:r>
              </a:p>
              <a:p>
                <a:pPr lvl="1"/>
                <a:r>
                  <a:rPr lang="en-US" dirty="0" smtClean="0"/>
                  <a:t>Beam forming:</a:t>
                </a:r>
              </a:p>
              <a:p>
                <a:pPr lvl="2"/>
                <a:r>
                  <a:rPr lang="en-US" dirty="0" smtClean="0"/>
                  <a:t>Single beam is created with the same linear phase progression as the one adopted for BS beam forming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3"/>
                <a:stretch>
                  <a:fillRect l="-696" t="-2801" r="-348" b="-8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696686" y="6176963"/>
            <a:ext cx="109836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*</a:t>
            </a:r>
            <a:r>
              <a:rPr lang="en-US" dirty="0"/>
              <a:t> </a:t>
            </a:r>
            <a:r>
              <a:rPr lang="en-US" dirty="0" smtClean="0"/>
              <a:t>NOTE: </a:t>
            </a:r>
            <a:r>
              <a:rPr lang="en-US" dirty="0"/>
              <a:t>This is done to emulate two panels: the configuration is equivalent to 2 panels with 180 shift in horizontal orientation and UE orientation uniformly distributed in the azimuth domain between </a:t>
            </a:r>
            <a:r>
              <a:rPr lang="en-US" dirty="0" smtClean="0"/>
              <a:t>-180 </a:t>
            </a:r>
            <a:r>
              <a:rPr lang="en-US" dirty="0"/>
              <a:t>and </a:t>
            </a:r>
            <a:r>
              <a:rPr lang="en-US" dirty="0" smtClean="0"/>
              <a:t>180 </a:t>
            </a:r>
            <a:r>
              <a:rPr lang="en-US" dirty="0" smtClean="0"/>
              <a:t>degrees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7713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1708</TotalTime>
  <Words>703</Words>
  <Application>Microsoft Office PowerPoint</Application>
  <PresentationFormat>Widescreen</PresentationFormat>
  <Paragraphs>49</Paragraphs>
  <Slides>4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ＭＳ Ｐゴシック</vt:lpstr>
      <vt:lpstr>ＭＳ Ｐゴシック</vt:lpstr>
      <vt:lpstr>Arial</vt:lpstr>
      <vt:lpstr>Calibri</vt:lpstr>
      <vt:lpstr>Calibri Light</vt:lpstr>
      <vt:lpstr>Cambria Math</vt:lpstr>
      <vt:lpstr>Office Theme</vt:lpstr>
      <vt:lpstr>Visio</vt:lpstr>
      <vt:lpstr>WF on UE Beamforming Model for the ITU WP5D coexistence simulations</vt:lpstr>
      <vt:lpstr>General Antenna Model</vt:lpstr>
      <vt:lpstr>Back ground – RAN1 agreements from chairman notes in RAN1#85</vt:lpstr>
      <vt:lpstr>WF on RAN4 UE antenna assumption for the ACI coexistence study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Beam forming</dc:title>
  <dc:creator>Papaleo, Marco</dc:creator>
  <cp:lastModifiedBy>Papaleo, Marco</cp:lastModifiedBy>
  <cp:revision>32</cp:revision>
  <dcterms:created xsi:type="dcterms:W3CDTF">2016-08-23T15:38:22Z</dcterms:created>
  <dcterms:modified xsi:type="dcterms:W3CDTF">2016-08-26T07:27:17Z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1580888981</vt:i4>
  </property>
  <property fmtid="{D5CDD505-2E9C-101B-9397-08002B2CF9AE}" pid="3" name="_NewReviewCycle">
    <vt:lpwstr/>
  </property>
  <property fmtid="{D5CDD505-2E9C-101B-9397-08002B2CF9AE}" pid="4" name="_EmailSubject">
    <vt:lpwstr>WF on UE antenna modeling for coex simulations</vt:lpwstr>
  </property>
  <property fmtid="{D5CDD505-2E9C-101B-9397-08002B2CF9AE}" pid="5" name="_AuthorEmail">
    <vt:lpwstr>mpapaleo@qti.qualcomm.com</vt:lpwstr>
  </property>
  <property fmtid="{D5CDD505-2E9C-101B-9397-08002B2CF9AE}" pid="6" name="_AuthorEmailDisplayName">
    <vt:lpwstr>Papaleo, Marco</vt:lpwstr>
  </property>
</Properties>
</file>