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1" r:id="rId3"/>
    <p:sldId id="256" r:id="rId4"/>
    <p:sldId id="259" r:id="rId5"/>
    <p:sldId id="257" r:id="rId6"/>
    <p:sldId id="258" r:id="rId7"/>
    <p:sldId id="263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8976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39290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285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91B89C4-8013-4BFD-AA97-8B2197234C4A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2977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10C0E5-EAD0-497A-812D-90F2402FB842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63206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CA1818-1803-499E-AB3A-6AAAD78AE35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31365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5D36A8-6497-4324-900C-050FCCDD27B8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092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2DDFCD-6A0D-408D-B075-A58650FD9A57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15020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D76D99-8418-407D-82D5-2B4AB65C15C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3371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746917-4D25-4B40-B945-8BFA023B8175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33237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EE4397F-07EE-4F02-A00C-382246A5791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4325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03607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91B41-2867-47EF-8CFE-9D876020DFD9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3931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9C829C-2D8E-4F8B-9809-A6705786974B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528946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3C5A02F-1210-4EBB-93A1-7D740ABCC6AF}" type="slidenum">
              <a:rPr lang="en-US" altLang="zh-CN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87834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8582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8824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4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0106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2349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8244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F47135-5E0D-4EC1-97E6-D77D53113393}" type="datetimeFigureOut">
              <a:rPr lang="en-US" smtClean="0"/>
              <a:t>8/23/2016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73DEC-F558-4926-AC52-AABCBD394D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73522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>
                <a:ea typeface="SimSun" panose="02010600030101010101" pitchFamily="2" charset="-122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1322EAE-E4F6-4D74-86EA-1DE5559FE7CE}" type="slidenum">
              <a:rPr lang="en-US" altLang="zh-C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2113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05000" y="1676400"/>
            <a:ext cx="7772400" cy="1847850"/>
          </a:xfrm>
        </p:spPr>
        <p:txBody>
          <a:bodyPr/>
          <a:lstStyle/>
          <a:p>
            <a:r>
              <a:rPr lang="en-US" altLang="ja-JP" sz="4000" dirty="0">
                <a:ea typeface="MS PGothic" panose="020B0600070205080204" pitchFamily="34" charset="-128"/>
              </a:rPr>
              <a:t>WF on </a:t>
            </a:r>
            <a:r>
              <a:rPr lang="en-US" altLang="ja-JP" sz="4000" dirty="0" smtClean="0">
                <a:ea typeface="MS PGothic" panose="020B0600070205080204" pitchFamily="34" charset="-128"/>
              </a:rPr>
              <a:t>Measurement Accuracy for </a:t>
            </a:r>
            <a:r>
              <a:rPr lang="en-US" altLang="ja-JP" sz="4000" dirty="0" smtClean="0">
                <a:ea typeface="MS PGothic" panose="020B0600070205080204" pitchFamily="34" charset="-128"/>
              </a:rPr>
              <a:t>NB-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IoT</a:t>
            </a:r>
            <a:r>
              <a:rPr lang="en-US" altLang="ja-JP" sz="4000" dirty="0" smtClean="0">
                <a:ea typeface="MS PGothic" panose="020B0600070205080204" pitchFamily="34" charset="-128"/>
              </a:rPr>
              <a:t> 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altLang="ja-JP" sz="2400" dirty="0">
                <a:ea typeface="MS PGothic" panose="020B0600070205080204" pitchFamily="34" charset="-128"/>
              </a:rPr>
              <a:t>Nokia,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Huawei</a:t>
            </a:r>
            <a:r>
              <a:rPr lang="fi-FI" altLang="ja-JP" sz="2400" dirty="0" smtClean="0">
                <a:ea typeface="MS PGothic" panose="020B0600070205080204" pitchFamily="34" charset="-128"/>
              </a:rPr>
              <a:t>],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HiSilicon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DoCoMo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[Ericsson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[Intel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[ZTE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[CMCC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r>
              <a:rPr lang="fi-FI" altLang="ja-JP" sz="2400" dirty="0" smtClean="0">
                <a:ea typeface="MS PGothic" panose="020B0600070205080204" pitchFamily="34" charset="-128"/>
              </a:rPr>
              <a:t>, [</a:t>
            </a:r>
            <a:r>
              <a:rPr lang="fi-FI" altLang="ja-JP" sz="2400" dirty="0" err="1" smtClean="0">
                <a:ea typeface="MS PGothic" panose="020B0600070205080204" pitchFamily="34" charset="-128"/>
              </a:rPr>
              <a:t>Qualcomm</a:t>
            </a:r>
            <a:r>
              <a:rPr lang="fi-FI" altLang="ja-JP" sz="2400" dirty="0">
                <a:ea typeface="MS PGothic" panose="020B0600070205080204" pitchFamily="34" charset="-128"/>
              </a:rPr>
              <a:t>]</a:t>
            </a:r>
            <a:endParaRPr lang="en-US" altLang="ja-JP" sz="2400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8077200" y="188914"/>
            <a:ext cx="24463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ja-JP" sz="1800" b="1" dirty="0">
                <a:solidFill>
                  <a:srgbClr val="000000"/>
                </a:solidFill>
                <a:ea typeface="MS PGothic" panose="020B0600070205080204" pitchFamily="34" charset="-128"/>
              </a:rPr>
              <a:t>R4-167118</a:t>
            </a: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1524000" y="152401"/>
            <a:ext cx="53340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3GPP TSG-RAN WG4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#80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 err="1" smtClean="0">
                <a:solidFill>
                  <a:srgbClr val="000000"/>
                </a:solidFill>
                <a:ea typeface="SimSun" panose="02010600030101010101" pitchFamily="2" charset="-122"/>
              </a:rPr>
              <a:t>Göteborg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, Sweden, 22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–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26 August, </a:t>
            </a: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2016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zh-CN" sz="1800" b="1" dirty="0">
                <a:solidFill>
                  <a:srgbClr val="000000"/>
                </a:solidFill>
                <a:ea typeface="SimSun" panose="02010600030101010101" pitchFamily="2" charset="-122"/>
              </a:rPr>
              <a:t>Agenda Item: </a:t>
            </a:r>
            <a:r>
              <a:rPr lang="en-GB" altLang="zh-CN" sz="1800" b="1" dirty="0" smtClean="0">
                <a:solidFill>
                  <a:srgbClr val="000000"/>
                </a:solidFill>
                <a:ea typeface="SimSun" panose="02010600030101010101" pitchFamily="2" charset="-122"/>
              </a:rPr>
              <a:t>6.7.3.1</a:t>
            </a:r>
            <a:endParaRPr lang="zh-CN" altLang="zh-CN" sz="1800" b="1" dirty="0">
              <a:solidFill>
                <a:srgbClr val="000000"/>
              </a:solidFill>
              <a:ea typeface="SimSun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1199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Measurement accuracy results (RAN4#80)</a:t>
            </a:r>
            <a:endParaRPr lang="en-US" dirty="0"/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6959" y="2589374"/>
            <a:ext cx="5279041" cy="282384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34761" y="2589374"/>
            <a:ext cx="5279041" cy="282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1899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For next meeting RAN4#80bis companies are encouraged to bring simulation results:</a:t>
            </a:r>
          </a:p>
          <a:p>
            <a:pPr lvl="1"/>
            <a:r>
              <a:rPr lang="en-US" dirty="0" err="1" smtClean="0"/>
              <a:t>Inband</a:t>
            </a:r>
            <a:r>
              <a:rPr lang="en-US" dirty="0" smtClean="0"/>
              <a:t> scenario</a:t>
            </a:r>
          </a:p>
          <a:p>
            <a:pPr lvl="1"/>
            <a:r>
              <a:rPr lang="en-US" dirty="0" smtClean="0"/>
              <a:t>Enhanced coverage</a:t>
            </a:r>
          </a:p>
          <a:p>
            <a:pPr lvl="1"/>
            <a:r>
              <a:rPr lang="en-US" dirty="0" smtClean="0"/>
              <a:t>Normal coverage</a:t>
            </a:r>
          </a:p>
          <a:p>
            <a:pPr lvl="1"/>
            <a:r>
              <a:rPr lang="en-US" dirty="0" smtClean="0"/>
              <a:t>Stand-alone scenario</a:t>
            </a:r>
          </a:p>
          <a:p>
            <a:r>
              <a:rPr lang="en-US" dirty="0" smtClean="0"/>
              <a:t>Results should be without margins</a:t>
            </a:r>
          </a:p>
          <a:p>
            <a:pPr lvl="1"/>
            <a:r>
              <a:rPr lang="en-US" dirty="0" smtClean="0"/>
              <a:t>RAN4 will discuss the margin separately</a:t>
            </a:r>
          </a:p>
        </p:txBody>
      </p:sp>
    </p:spTree>
    <p:extLst>
      <p:ext uri="{BB962C8B-B14F-4D97-AF65-F5344CB8AC3E}">
        <p14:creationId xmlns:p14="http://schemas.microsoft.com/office/powerpoint/2010/main" val="687688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RAN4#80bis should agree on accuracy numbers for:</a:t>
            </a:r>
          </a:p>
          <a:p>
            <a:pPr lvl="1"/>
            <a:r>
              <a:rPr lang="en-US" dirty="0" smtClean="0"/>
              <a:t>Normal Coverage measurement accuracy:</a:t>
            </a:r>
          </a:p>
          <a:p>
            <a:pPr lvl="2"/>
            <a:r>
              <a:rPr lang="en-US" dirty="0" smtClean="0"/>
              <a:t>NRSRP: -+[TBD]dB</a:t>
            </a:r>
          </a:p>
          <a:p>
            <a:pPr lvl="2"/>
            <a:r>
              <a:rPr lang="en-US" dirty="0" smtClean="0"/>
              <a:t>NRSRQ: -+[TBD]dB</a:t>
            </a:r>
          </a:p>
          <a:p>
            <a:pPr lvl="1"/>
            <a:r>
              <a:rPr lang="en-US" dirty="0" smtClean="0"/>
              <a:t>Enhanced</a:t>
            </a:r>
            <a:r>
              <a:rPr lang="en-US" dirty="0" smtClean="0"/>
              <a:t> Coverage measurement accuracy:</a:t>
            </a:r>
          </a:p>
          <a:p>
            <a:pPr lvl="2"/>
            <a:r>
              <a:rPr lang="en-US" dirty="0" smtClean="0"/>
              <a:t>NRSRP: -+[TBD]dB</a:t>
            </a:r>
          </a:p>
          <a:p>
            <a:pPr lvl="2"/>
            <a:r>
              <a:rPr lang="en-US" dirty="0" smtClean="0"/>
              <a:t>NRSRQ: -+[TBD]dB</a:t>
            </a:r>
          </a:p>
          <a:p>
            <a:pPr lvl="1"/>
            <a:r>
              <a:rPr lang="en-US" dirty="0" smtClean="0"/>
              <a:t>Margins</a:t>
            </a:r>
          </a:p>
          <a:p>
            <a:r>
              <a:rPr lang="en-US" dirty="0" smtClean="0"/>
              <a:t>RAN4 should decide whether separate requirements will be defined for in-band and stand-alone/guard-band?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62345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RAN4#80bis meeting:</a:t>
            </a:r>
          </a:p>
          <a:p>
            <a:pPr lvl="1"/>
            <a:r>
              <a:rPr lang="en-US" dirty="0" smtClean="0"/>
              <a:t>Decide on the measurement periods:</a:t>
            </a:r>
          </a:p>
          <a:p>
            <a:pPr lvl="2"/>
            <a:r>
              <a:rPr lang="en-US" dirty="0" smtClean="0"/>
              <a:t>[400]</a:t>
            </a:r>
            <a:r>
              <a:rPr lang="en-US" dirty="0" err="1" smtClean="0"/>
              <a:t>ms</a:t>
            </a:r>
            <a:r>
              <a:rPr lang="en-US" dirty="0" smtClean="0"/>
              <a:t> for normal coverage</a:t>
            </a:r>
          </a:p>
          <a:p>
            <a:pPr lvl="2"/>
            <a:r>
              <a:rPr lang="en-US" dirty="0" smtClean="0"/>
              <a:t>[800]</a:t>
            </a:r>
            <a:r>
              <a:rPr lang="en-US" dirty="0" err="1" smtClean="0"/>
              <a:t>ms</a:t>
            </a:r>
            <a:r>
              <a:rPr lang="en-US" dirty="0" smtClean="0"/>
              <a:t> for enhanced coverage</a:t>
            </a:r>
          </a:p>
          <a:p>
            <a:pPr lvl="1"/>
            <a:r>
              <a:rPr lang="en-US" dirty="0" smtClean="0"/>
              <a:t>Agree on final measurement periods for NB-</a:t>
            </a:r>
            <a:r>
              <a:rPr lang="en-US" dirty="0" err="1" smtClean="0"/>
              <a:t>IoT</a:t>
            </a:r>
            <a:r>
              <a:rPr lang="en-US" dirty="0" smtClean="0"/>
              <a:t> normal and enhanced coverage.</a:t>
            </a:r>
          </a:p>
        </p:txBody>
      </p:sp>
    </p:spTree>
    <p:extLst>
      <p:ext uri="{BB962C8B-B14F-4D97-AF65-F5344CB8AC3E}">
        <p14:creationId xmlns:p14="http://schemas.microsoft.com/office/powerpoint/2010/main" val="1763906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1620"/>
          </a:xfrm>
        </p:spPr>
        <p:txBody>
          <a:bodyPr>
            <a:normAutofit fontScale="90000"/>
          </a:bodyPr>
          <a:lstStyle/>
          <a:p>
            <a:r>
              <a:rPr lang="en-US" altLang="ja-JP" sz="4000" dirty="0"/>
              <a:t>measurement accuracy simulation assumption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080655"/>
            <a:ext cx="10515600" cy="5096308"/>
          </a:xfrm>
        </p:spPr>
        <p:txBody>
          <a:bodyPr/>
          <a:lstStyle/>
          <a:p>
            <a:pPr>
              <a:buNone/>
            </a:pPr>
            <a:r>
              <a:rPr lang="en-GB" altLang="zh-CN" sz="1800" b="1" dirty="0" smtClean="0"/>
              <a:t>Following parameters need to be included in the assumptions for alignment of results:</a:t>
            </a:r>
            <a:endParaRPr lang="zh-CN" altLang="zh-CN" sz="1800" b="1" dirty="0" smtClean="0"/>
          </a:p>
          <a:p>
            <a:pPr lvl="0"/>
            <a:r>
              <a:rPr lang="en-GB" altLang="zh-CN" sz="1800" dirty="0" smtClean="0"/>
              <a:t>Frequency error: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+/- 50Hz @2 GHz</a:t>
            </a:r>
            <a:endParaRPr lang="zh-CN" altLang="zh-CN" sz="1800" dirty="0" smtClean="0"/>
          </a:p>
          <a:p>
            <a:pPr lvl="0"/>
            <a:r>
              <a:rPr lang="en-GB" altLang="zh-CN" sz="1800" dirty="0" smtClean="0"/>
              <a:t>Minimum number of </a:t>
            </a:r>
            <a:r>
              <a:rPr lang="en-GB" altLang="zh-CN" sz="1800" dirty="0" err="1" smtClean="0"/>
              <a:t>subframes</a:t>
            </a:r>
            <a:r>
              <a:rPr lang="en-GB" altLang="zh-CN" sz="1800" dirty="0" smtClean="0"/>
              <a:t> containing NRS per L1 measurement period used by the UE for NRSRP/NRSRQ measurements: 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For L1 measurement period of 400 </a:t>
            </a:r>
            <a:r>
              <a:rPr lang="en-GB" altLang="zh-CN" sz="1800" dirty="0" err="1" smtClean="0"/>
              <a:t>ms</a:t>
            </a:r>
            <a:r>
              <a:rPr lang="en-GB" altLang="zh-CN" sz="1800" dirty="0" smtClean="0"/>
              <a:t>: 30 </a:t>
            </a:r>
            <a:r>
              <a:rPr lang="en-GB" altLang="zh-CN" sz="1800" dirty="0" err="1" smtClean="0"/>
              <a:t>subframes</a:t>
            </a:r>
            <a:r>
              <a:rPr lang="en-GB" altLang="zh-CN" sz="1800" dirty="0" smtClean="0"/>
              <a:t> containing NRS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For L1 period of 800 </a:t>
            </a:r>
            <a:r>
              <a:rPr lang="en-GB" altLang="zh-CN" sz="1800" dirty="0" err="1" smtClean="0"/>
              <a:t>ms</a:t>
            </a:r>
            <a:r>
              <a:rPr lang="en-GB" altLang="zh-CN" sz="1800" dirty="0" smtClean="0"/>
              <a:t>: 60 </a:t>
            </a:r>
            <a:r>
              <a:rPr lang="en-GB" altLang="zh-CN" sz="1800" dirty="0" err="1" smtClean="0"/>
              <a:t>subframes</a:t>
            </a:r>
            <a:r>
              <a:rPr lang="en-GB" altLang="zh-CN" sz="1800" dirty="0" smtClean="0"/>
              <a:t> containing NRS</a:t>
            </a:r>
            <a:endParaRPr lang="zh-CN" altLang="zh-CN" sz="1800" dirty="0" smtClean="0"/>
          </a:p>
          <a:p>
            <a:pPr lvl="1"/>
            <a:r>
              <a:rPr lang="en-GB" altLang="zh-CN" sz="1800" dirty="0" smtClean="0"/>
              <a:t>Time window over which coherent combining is done is to be disclosed by the companies for alignment purpose.</a:t>
            </a:r>
            <a:endParaRPr lang="zh-CN" altLang="zh-CN" sz="1800" dirty="0" smtClean="0"/>
          </a:p>
          <a:p>
            <a:pPr lvl="0"/>
            <a:r>
              <a:rPr lang="en-GB" altLang="zh-CN" sz="1800" dirty="0" smtClean="0"/>
              <a:t>Measurement periods in non-DRX: 400 </a:t>
            </a:r>
            <a:r>
              <a:rPr lang="en-GB" altLang="zh-CN" sz="1800" dirty="0" err="1" smtClean="0"/>
              <a:t>ms</a:t>
            </a:r>
            <a:r>
              <a:rPr lang="en-GB" altLang="zh-CN" sz="1800" dirty="0" smtClean="0"/>
              <a:t> (normal coverage) and 800 </a:t>
            </a:r>
            <a:r>
              <a:rPr lang="en-GB" altLang="zh-CN" sz="1800" dirty="0" err="1" smtClean="0"/>
              <a:t>ms</a:t>
            </a:r>
            <a:r>
              <a:rPr lang="en-GB" altLang="zh-CN" sz="1800" dirty="0" smtClean="0"/>
              <a:t> (enhanced coverage)</a:t>
            </a:r>
            <a:endParaRPr lang="zh-CN" altLang="zh-CN" sz="1800" dirty="0" smtClean="0"/>
          </a:p>
          <a:p>
            <a:pPr lvl="0"/>
            <a:r>
              <a:rPr lang="en-GB" altLang="zh-CN" sz="1800" dirty="0" smtClean="0"/>
              <a:t>Measurement accuracy requirements derived for maximum value obtained at the 5</a:t>
            </a:r>
            <a:r>
              <a:rPr lang="en-GB" altLang="zh-CN" sz="1800" baseline="30000" dirty="0" smtClean="0"/>
              <a:t>th</a:t>
            </a:r>
            <a:r>
              <a:rPr lang="en-GB" altLang="zh-CN" sz="1800" dirty="0" smtClean="0"/>
              <a:t> and 95</a:t>
            </a:r>
            <a:r>
              <a:rPr lang="en-GB" altLang="zh-CN" sz="1800" baseline="30000" dirty="0" smtClean="0"/>
              <a:t>th</a:t>
            </a:r>
            <a:r>
              <a:rPr lang="en-GB" altLang="zh-CN" sz="1800" dirty="0" smtClean="0"/>
              <a:t> percentiles of CDF</a:t>
            </a:r>
            <a:endParaRPr lang="zh-CN" altLang="zh-CN" sz="1800" dirty="0" smtClean="0"/>
          </a:p>
        </p:txBody>
      </p:sp>
    </p:spTree>
    <p:extLst>
      <p:ext uri="{BB962C8B-B14F-4D97-AF65-F5344CB8AC3E}">
        <p14:creationId xmlns:p14="http://schemas.microsoft.com/office/powerpoint/2010/main" val="36697447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63575"/>
          </a:xfrm>
        </p:spPr>
        <p:txBody>
          <a:bodyPr>
            <a:normAutofit fontScale="90000"/>
          </a:bodyPr>
          <a:lstStyle/>
          <a:p>
            <a:r>
              <a:rPr lang="en-US" altLang="zh-CN" dirty="0"/>
              <a:t>Simulation assumptions for RRM measurement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22830" y="935182"/>
            <a:ext cx="7571888" cy="58432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315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4043</TotalTime>
  <Words>301</Words>
  <Application>Microsoft Office PowerPoint</Application>
  <PresentationFormat>Widescreen</PresentationFormat>
  <Paragraphs>42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MS PGothic</vt:lpstr>
      <vt:lpstr>MS PGothic</vt:lpstr>
      <vt:lpstr>SimSun</vt:lpstr>
      <vt:lpstr>SimSun</vt:lpstr>
      <vt:lpstr>Arial</vt:lpstr>
      <vt:lpstr>Calibri</vt:lpstr>
      <vt:lpstr>Calibri Light</vt:lpstr>
      <vt:lpstr>Office Theme</vt:lpstr>
      <vt:lpstr>Default Design</vt:lpstr>
      <vt:lpstr>WF on Measurement Accuracy for NB-IoT </vt:lpstr>
      <vt:lpstr>Measurement accuracy results (RAN4#80)</vt:lpstr>
      <vt:lpstr>Way Forward</vt:lpstr>
      <vt:lpstr>Way forward</vt:lpstr>
      <vt:lpstr>Way forward</vt:lpstr>
      <vt:lpstr>measurement accuracy simulation assumption</vt:lpstr>
      <vt:lpstr>Simulation assumptions for RRM measurement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Lars Dalsgaard</dc:creator>
  <cp:lastModifiedBy>Lars Dalsgaard</cp:lastModifiedBy>
  <cp:revision>28</cp:revision>
  <dcterms:created xsi:type="dcterms:W3CDTF">2016-08-23T12:50:40Z</dcterms:created>
  <dcterms:modified xsi:type="dcterms:W3CDTF">2016-08-26T08:14:25Z</dcterms:modified>
</cp:coreProperties>
</file>