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4" r:id="rId5"/>
    <p:sldId id="266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24" autoAdjust="0"/>
    <p:restoredTop sz="90787" autoAdjust="0"/>
  </p:normalViewPr>
  <p:slideViewPr>
    <p:cSldViewPr>
      <p:cViewPr varScale="1">
        <p:scale>
          <a:sx n="80" d="100"/>
          <a:sy n="80" d="100"/>
        </p:scale>
        <p:origin x="1068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800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82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WG1_RL1/TSGR1_74/Docs/R1-132908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	                                               Gothenburg, Sweden, 22 - 26 Aug,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Intel, 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</a:t>
            </a:r>
            <a:br>
              <a:rPr lang="en-US" altLang="zh-CN" sz="4400" dirty="0" smtClean="0"/>
            </a:br>
            <a:r>
              <a:rPr lang="en-US" altLang="zh-CN" sz="4400" dirty="0" smtClean="0"/>
              <a:t>on NPBCH Coverage Study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R4-167085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5400600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endParaRPr lang="en-US" dirty="0" smtClean="0"/>
          </a:p>
          <a:p>
            <a:pPr lvl="0"/>
            <a:r>
              <a:rPr lang="en-US" dirty="0" smtClean="0"/>
              <a:t>RAN4 </a:t>
            </a:r>
            <a:r>
              <a:rPr lang="en-US" dirty="0"/>
              <a:t>observes an approximately </a:t>
            </a:r>
            <a:r>
              <a:rPr lang="en-US" dirty="0" smtClean="0"/>
              <a:t>4 </a:t>
            </a:r>
            <a:r>
              <a:rPr lang="en-US" dirty="0"/>
              <a:t>dB gap between the target SNR points for NPBCH and NPDCCH demodulation performance requirements. </a:t>
            </a:r>
            <a:endParaRPr lang="en-US" dirty="0" smtClean="0"/>
          </a:p>
          <a:p>
            <a:r>
              <a:rPr lang="en-US" dirty="0" smtClean="0"/>
              <a:t>RAN4 </a:t>
            </a:r>
            <a:r>
              <a:rPr lang="en-US" dirty="0"/>
              <a:t>performance observation </a:t>
            </a:r>
            <a:r>
              <a:rPr lang="en-US" dirty="0" smtClean="0"/>
              <a:t>have </a:t>
            </a:r>
            <a:r>
              <a:rPr lang="en-US" dirty="0"/>
              <a:t>been captured in </a:t>
            </a:r>
            <a:r>
              <a:rPr lang="en-GB" dirty="0"/>
              <a:t>R4-165521</a:t>
            </a:r>
            <a:r>
              <a:rPr lang="en-GB" dirty="0" smtClean="0"/>
              <a:t>. </a:t>
            </a:r>
            <a:r>
              <a:rPr lang="en-US" altLang="zh-CN" dirty="0" smtClean="0"/>
              <a:t>The results cannot verify NPBCH coverage.</a:t>
            </a:r>
          </a:p>
          <a:p>
            <a:pPr marL="0" indent="0">
              <a:buNone/>
            </a:pP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Verification on NPBCH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Interested companies provides NPBCH performances evaluated under ETU-1Hz and EPA-1Hz </a:t>
            </a:r>
            <a:r>
              <a:rPr lang="en-US" dirty="0"/>
              <a:t>at SNR=-</a:t>
            </a:r>
            <a:r>
              <a:rPr lang="en-US" dirty="0" smtClean="0"/>
              <a:t>12dB</a:t>
            </a:r>
            <a:endParaRPr lang="en-US" dirty="0"/>
          </a:p>
          <a:p>
            <a:r>
              <a:rPr lang="en-US" dirty="0" smtClean="0"/>
              <a:t>Test scenarios are </a:t>
            </a:r>
            <a:r>
              <a:rPr lang="en-US" dirty="0"/>
              <a:t>given in </a:t>
            </a:r>
            <a:r>
              <a:rPr lang="en-US" dirty="0" smtClean="0"/>
              <a:t>Table-1 </a:t>
            </a:r>
            <a:r>
              <a:rPr lang="en-US" dirty="0"/>
              <a:t>in </a:t>
            </a:r>
            <a:r>
              <a:rPr lang="en-GB" dirty="0"/>
              <a:t>R4-165352.</a:t>
            </a:r>
            <a:endParaRPr lang="en-US" dirty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489973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NPBCH Coverage Investigation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205063"/>
          </a:xfrm>
        </p:spPr>
        <p:txBody>
          <a:bodyPr>
            <a:normAutofit lnSpcReduction="10000"/>
          </a:bodyPr>
          <a:lstStyle/>
          <a:p>
            <a:pPr lvl="1" hangingPunct="0"/>
            <a:r>
              <a:rPr lang="en-US" dirty="0" smtClean="0"/>
              <a:t>Consider “keep trying” UE behavior on NPBCH performance without any combining across TTI. </a:t>
            </a:r>
          </a:p>
          <a:p>
            <a:pPr lvl="2"/>
            <a:r>
              <a:rPr lang="en-US" dirty="0" smtClean="0"/>
              <a:t>Evaluate </a:t>
            </a:r>
            <a:r>
              <a:rPr lang="en-US" dirty="0"/>
              <a:t>the number of decoding attempts, N</a:t>
            </a:r>
          </a:p>
          <a:p>
            <a:pPr lvl="2"/>
            <a:r>
              <a:rPr lang="en-US" dirty="0" smtClean="0"/>
              <a:t>For reference, “keep trying” was defined for </a:t>
            </a:r>
            <a:r>
              <a:rPr lang="en-US" dirty="0" err="1" smtClean="0"/>
              <a:t>eMTC</a:t>
            </a:r>
            <a:r>
              <a:rPr lang="en-US" dirty="0" smtClean="0"/>
              <a:t> in </a:t>
            </a:r>
            <a:r>
              <a:rPr lang="en-US" dirty="0" smtClean="0">
                <a:hlinkClick r:id="rId2"/>
              </a:rPr>
              <a:t>R1-132908</a:t>
            </a:r>
            <a:endParaRPr lang="en-US" dirty="0" smtClean="0"/>
          </a:p>
          <a:p>
            <a:pPr marL="40005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Probability error of “keep trying” UE </a:t>
            </a:r>
          </a:p>
          <a:p>
            <a:pPr lvl="2"/>
            <a:r>
              <a:rPr lang="en-US" dirty="0" smtClean="0"/>
              <a:t>NPBCH error</a:t>
            </a:r>
            <a:r>
              <a:rPr lang="en-US" dirty="0"/>
              <a:t> </a:t>
            </a:r>
            <a:r>
              <a:rPr lang="en-US" dirty="0" smtClean="0"/>
              <a:t>event is defined as ‘N’ consecutive NPBCH decoding error.</a:t>
            </a:r>
          </a:p>
          <a:p>
            <a:pPr lvl="2"/>
            <a:r>
              <a:rPr lang="en-US" dirty="0"/>
              <a:t>N</a:t>
            </a:r>
            <a:r>
              <a:rPr lang="en-US" dirty="0" smtClean="0"/>
              <a:t>= </a:t>
            </a:r>
            <a:r>
              <a:rPr lang="en-US" dirty="0"/>
              <a:t>[ 1, </a:t>
            </a:r>
            <a:r>
              <a:rPr lang="en-US" dirty="0" smtClean="0"/>
              <a:t>2, 3, … ] ?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743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on Coverage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33056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dirty="0" smtClean="0"/>
              <a:t>For coverage evaluation, investigate further on both Probability of NPBCH error rate and acquisition time.</a:t>
            </a:r>
          </a:p>
          <a:p>
            <a:pPr lvl="1"/>
            <a:r>
              <a:rPr lang="en-US" dirty="0" smtClean="0"/>
              <a:t>For example …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76925"/>
              </p:ext>
            </p:extLst>
          </p:nvPr>
        </p:nvGraphicFramePr>
        <p:xfrm>
          <a:off x="1619672" y="3284984"/>
          <a:ext cx="5760640" cy="19442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5022"/>
                <a:gridCol w="1883154"/>
                <a:gridCol w="1366232"/>
                <a:gridCol w="1366232"/>
              </a:tblGrid>
              <a:tr h="86409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NPBCH Decoding </a:t>
                      </a:r>
                      <a:r>
                        <a:rPr lang="en-GB" sz="1600" dirty="0">
                          <a:effectLst/>
                        </a:rPr>
                        <a:t>Tries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Max NPBCH</a:t>
                      </a:r>
                      <a:endParaRPr lang="en-US" sz="16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Acquisition </a:t>
                      </a:r>
                      <a:r>
                        <a:rPr lang="en-GB" sz="1600" dirty="0">
                          <a:effectLst/>
                        </a:rPr>
                        <a:t>Time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NPBCH Error rate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Coverage</a:t>
                      </a: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640ms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 smtClean="0">
                          <a:effectLst/>
                        </a:rPr>
                        <a:t>X 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 smtClean="0">
                          <a:effectLst/>
                        </a:rPr>
                        <a:t> - 12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1.28s  ( 2* 640ms 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 smtClean="0">
                          <a:effectLst/>
                        </a:rPr>
                        <a:t>          </a:t>
                      </a:r>
                      <a:r>
                        <a:rPr lang="en-GB" sz="1600" dirty="0" smtClean="0">
                          <a:effectLst/>
                        </a:rPr>
                        <a:t>Y 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>
                          <a:effectLst/>
                        </a:rPr>
                        <a:t> </a:t>
                      </a:r>
                      <a:r>
                        <a:rPr lang="en-GB" sz="1600" baseline="0" dirty="0" smtClean="0">
                          <a:effectLst/>
                        </a:rPr>
                        <a:t>      </a:t>
                      </a:r>
                      <a:r>
                        <a:rPr lang="en-GB" sz="1600" dirty="0" smtClean="0">
                          <a:effectLst/>
                        </a:rPr>
                        <a:t>- 12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  <a:tr h="3600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  <a:latin typeface="+mn-lt"/>
                          <a:ea typeface="+mn-ea"/>
                        </a:rPr>
                        <a:t>3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smtClean="0">
                          <a:effectLst/>
                        </a:rPr>
                        <a:t>1.92s  ( 3* 640ms 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>
                          <a:effectLst/>
                        </a:rPr>
                        <a:t> </a:t>
                      </a:r>
                      <a:r>
                        <a:rPr lang="en-GB" sz="1600" baseline="0" dirty="0" smtClean="0">
                          <a:effectLst/>
                        </a:rPr>
                        <a:t>         </a:t>
                      </a:r>
                      <a:r>
                        <a:rPr lang="en-GB" sz="1600" dirty="0" smtClean="0">
                          <a:effectLst/>
                        </a:rPr>
                        <a:t>Z %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16255" algn="l"/>
                        </a:tabLst>
                      </a:pPr>
                      <a:r>
                        <a:rPr lang="en-GB" sz="1600" baseline="0" dirty="0">
                          <a:effectLst/>
                        </a:rPr>
                        <a:t> </a:t>
                      </a:r>
                      <a:r>
                        <a:rPr lang="en-GB" sz="1600" baseline="0" dirty="0" smtClean="0">
                          <a:effectLst/>
                        </a:rPr>
                        <a:t>     </a:t>
                      </a:r>
                      <a:r>
                        <a:rPr lang="en-GB" sz="1600" dirty="0" smtClean="0">
                          <a:effectLst/>
                        </a:rPr>
                        <a:t>  -12</a:t>
                      </a:r>
                      <a:r>
                        <a:rPr lang="en-GB" sz="1600" baseline="0" dirty="0" smtClean="0">
                          <a:effectLst/>
                        </a:rPr>
                        <a:t> </a:t>
                      </a:r>
                      <a:r>
                        <a:rPr lang="en-GB" sz="1600" dirty="0" smtClean="0">
                          <a:effectLst/>
                        </a:rPr>
                        <a:t>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Batang" panose="02030600000101010101" pitchFamily="18" charset="-127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75348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8257</TotalTime>
  <Words>222</Words>
  <Application>Microsoft Office PowerPoint</Application>
  <PresentationFormat>On-screen Show (4:3)</PresentationFormat>
  <Paragraphs>45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宋体</vt:lpstr>
      <vt:lpstr>Arial</vt:lpstr>
      <vt:lpstr>Calibri</vt:lpstr>
      <vt:lpstr>Times New Roman</vt:lpstr>
      <vt:lpstr>Office 主题</vt:lpstr>
      <vt:lpstr>3GPP TSG-RAN WG4 Meeting #80                                                Gothenburg, Sweden, 22 - 26 Aug, 2016</vt:lpstr>
      <vt:lpstr>Background</vt:lpstr>
      <vt:lpstr>Verification on NPBCH Coverage</vt:lpstr>
      <vt:lpstr>NPBCH Coverage Investigation</vt:lpstr>
      <vt:lpstr>Evaluation on Coverage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keywords>CTPClassification=CTP_PUBLIC:VisualMarkings=</cp:keywords>
  <cp:lastModifiedBy>Yoon, Daejung</cp:lastModifiedBy>
  <cp:revision>707</cp:revision>
  <dcterms:created xsi:type="dcterms:W3CDTF">2016-01-12T08:39:50Z</dcterms:created>
  <dcterms:modified xsi:type="dcterms:W3CDTF">2016-08-26T12:11:48Z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1471952431</vt:lpwstr>
  </property>
  <property fmtid="{D5CDD505-2E9C-101B-9397-08002B2CF9AE}" pid="11" name="TitusGUID">
    <vt:lpwstr>85142190-563a-4535-8dbe-b92ae78b52fe</vt:lpwstr>
  </property>
  <property fmtid="{D5CDD505-2E9C-101B-9397-08002B2CF9AE}" pid="12" name="CTP_TimeStamp">
    <vt:lpwstr>2016-08-26 12:11:48Z</vt:lpwstr>
  </property>
  <property fmtid="{D5CDD505-2E9C-101B-9397-08002B2CF9AE}" pid="13" name="CTP_BU">
    <vt:lpwstr>NA</vt:lpwstr>
  </property>
  <property fmtid="{D5CDD505-2E9C-101B-9397-08002B2CF9AE}" pid="14" name="CTP_IDSID">
    <vt:lpwstr>NA</vt:lpwstr>
  </property>
  <property fmtid="{D5CDD505-2E9C-101B-9397-08002B2CF9AE}" pid="15" name="CTP_WWID">
    <vt:lpwstr>NA</vt:lpwstr>
  </property>
  <property fmtid="{D5CDD505-2E9C-101B-9397-08002B2CF9AE}" pid="16" name="CTPClassification">
    <vt:lpwstr>CTP_PUBLIC</vt:lpwstr>
  </property>
</Properties>
</file>