
<file path=[Content_Types].xml><?xml version="1.0" encoding="utf-8"?>
<Types xmlns="http://schemas.openxmlformats.org/package/2006/content-types">
  <Default Extension="bin" ContentType="application/vnd.openxmlformats-officedocument.oleObject"/>
  <Default Extension="vsd" ContentType="application/vnd.visio"/>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3" r:id="rId3"/>
    <p:sldId id="264" r:id="rId4"/>
    <p:sldId id="265" r:id="rId5"/>
    <p:sldId id="261" r:id="rId6"/>
    <p:sldId id="258" r:id="rId7"/>
    <p:sldId id="268" r:id="rId8"/>
    <p:sldId id="260" r:id="rId9"/>
    <p:sldId id="266" r:id="rId10"/>
    <p:sldId id="270" r:id="rId11"/>
    <p:sldId id="257"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4" d="100"/>
          <a:sy n="64" d="100"/>
        </p:scale>
        <p:origin x="-642"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FB1006F-71AD-4906-B4D6-CEC81F2311FA}" type="datetimeFigureOut">
              <a:rPr lang="en-US" smtClean="0"/>
              <a:t>8/26/2016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03CE2B-8C59-4CA4-A225-A89552A9CF6B}" type="slidenum">
              <a:rPr lang="en-US" smtClean="0"/>
              <a:t>‹#›</a:t>
            </a:fld>
            <a:endParaRPr lang="en-US"/>
          </a:p>
        </p:txBody>
      </p:sp>
    </p:spTree>
    <p:extLst>
      <p:ext uri="{BB962C8B-B14F-4D97-AF65-F5344CB8AC3E}">
        <p14:creationId xmlns:p14="http://schemas.microsoft.com/office/powerpoint/2010/main" val="36342273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FB1006F-71AD-4906-B4D6-CEC81F2311FA}" type="datetimeFigureOut">
              <a:rPr lang="en-US" smtClean="0"/>
              <a:t>8/26/2016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03CE2B-8C59-4CA4-A225-A89552A9CF6B}" type="slidenum">
              <a:rPr lang="en-US" smtClean="0"/>
              <a:t>‹#›</a:t>
            </a:fld>
            <a:endParaRPr lang="en-US"/>
          </a:p>
        </p:txBody>
      </p:sp>
    </p:spTree>
    <p:extLst>
      <p:ext uri="{BB962C8B-B14F-4D97-AF65-F5344CB8AC3E}">
        <p14:creationId xmlns:p14="http://schemas.microsoft.com/office/powerpoint/2010/main" val="17873282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FB1006F-71AD-4906-B4D6-CEC81F2311FA}" type="datetimeFigureOut">
              <a:rPr lang="en-US" smtClean="0"/>
              <a:t>8/26/2016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03CE2B-8C59-4CA4-A225-A89552A9CF6B}" type="slidenum">
              <a:rPr lang="en-US" smtClean="0"/>
              <a:t>‹#›</a:t>
            </a:fld>
            <a:endParaRPr lang="en-US"/>
          </a:p>
        </p:txBody>
      </p:sp>
    </p:spTree>
    <p:extLst>
      <p:ext uri="{BB962C8B-B14F-4D97-AF65-F5344CB8AC3E}">
        <p14:creationId xmlns:p14="http://schemas.microsoft.com/office/powerpoint/2010/main" val="27891443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FB1006F-71AD-4906-B4D6-CEC81F2311FA}" type="datetimeFigureOut">
              <a:rPr lang="en-US" smtClean="0"/>
              <a:t>8/26/2016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03CE2B-8C59-4CA4-A225-A89552A9CF6B}" type="slidenum">
              <a:rPr lang="en-US" smtClean="0"/>
              <a:t>‹#›</a:t>
            </a:fld>
            <a:endParaRPr lang="en-US"/>
          </a:p>
        </p:txBody>
      </p:sp>
    </p:spTree>
    <p:extLst>
      <p:ext uri="{BB962C8B-B14F-4D97-AF65-F5344CB8AC3E}">
        <p14:creationId xmlns:p14="http://schemas.microsoft.com/office/powerpoint/2010/main" val="17207846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FB1006F-71AD-4906-B4D6-CEC81F2311FA}" type="datetimeFigureOut">
              <a:rPr lang="en-US" smtClean="0"/>
              <a:t>8/26/2016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03CE2B-8C59-4CA4-A225-A89552A9CF6B}" type="slidenum">
              <a:rPr lang="en-US" smtClean="0"/>
              <a:t>‹#›</a:t>
            </a:fld>
            <a:endParaRPr lang="en-US"/>
          </a:p>
        </p:txBody>
      </p:sp>
    </p:spTree>
    <p:extLst>
      <p:ext uri="{BB962C8B-B14F-4D97-AF65-F5344CB8AC3E}">
        <p14:creationId xmlns:p14="http://schemas.microsoft.com/office/powerpoint/2010/main" val="16312584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FB1006F-71AD-4906-B4D6-CEC81F2311FA}" type="datetimeFigureOut">
              <a:rPr lang="en-US" smtClean="0"/>
              <a:t>8/26/2016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03CE2B-8C59-4CA4-A225-A89552A9CF6B}" type="slidenum">
              <a:rPr lang="en-US" smtClean="0"/>
              <a:t>‹#›</a:t>
            </a:fld>
            <a:endParaRPr lang="en-US"/>
          </a:p>
        </p:txBody>
      </p:sp>
    </p:spTree>
    <p:extLst>
      <p:ext uri="{BB962C8B-B14F-4D97-AF65-F5344CB8AC3E}">
        <p14:creationId xmlns:p14="http://schemas.microsoft.com/office/powerpoint/2010/main" val="29377747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FB1006F-71AD-4906-B4D6-CEC81F2311FA}" type="datetimeFigureOut">
              <a:rPr lang="en-US" smtClean="0"/>
              <a:t>8/26/2016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F03CE2B-8C59-4CA4-A225-A89552A9CF6B}" type="slidenum">
              <a:rPr lang="en-US" smtClean="0"/>
              <a:t>‹#›</a:t>
            </a:fld>
            <a:endParaRPr lang="en-US"/>
          </a:p>
        </p:txBody>
      </p:sp>
    </p:spTree>
    <p:extLst>
      <p:ext uri="{BB962C8B-B14F-4D97-AF65-F5344CB8AC3E}">
        <p14:creationId xmlns:p14="http://schemas.microsoft.com/office/powerpoint/2010/main" val="25546127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FB1006F-71AD-4906-B4D6-CEC81F2311FA}" type="datetimeFigureOut">
              <a:rPr lang="en-US" smtClean="0"/>
              <a:t>8/26/2016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F03CE2B-8C59-4CA4-A225-A89552A9CF6B}" type="slidenum">
              <a:rPr lang="en-US" smtClean="0"/>
              <a:t>‹#›</a:t>
            </a:fld>
            <a:endParaRPr lang="en-US"/>
          </a:p>
        </p:txBody>
      </p:sp>
    </p:spTree>
    <p:extLst>
      <p:ext uri="{BB962C8B-B14F-4D97-AF65-F5344CB8AC3E}">
        <p14:creationId xmlns:p14="http://schemas.microsoft.com/office/powerpoint/2010/main" val="35087477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FB1006F-71AD-4906-B4D6-CEC81F2311FA}" type="datetimeFigureOut">
              <a:rPr lang="en-US" smtClean="0"/>
              <a:t>8/26/2016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F03CE2B-8C59-4CA4-A225-A89552A9CF6B}" type="slidenum">
              <a:rPr lang="en-US" smtClean="0"/>
              <a:t>‹#›</a:t>
            </a:fld>
            <a:endParaRPr lang="en-US"/>
          </a:p>
        </p:txBody>
      </p:sp>
    </p:spTree>
    <p:extLst>
      <p:ext uri="{BB962C8B-B14F-4D97-AF65-F5344CB8AC3E}">
        <p14:creationId xmlns:p14="http://schemas.microsoft.com/office/powerpoint/2010/main" val="13295826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FB1006F-71AD-4906-B4D6-CEC81F2311FA}" type="datetimeFigureOut">
              <a:rPr lang="en-US" smtClean="0"/>
              <a:t>8/26/2016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03CE2B-8C59-4CA4-A225-A89552A9CF6B}" type="slidenum">
              <a:rPr lang="en-US" smtClean="0"/>
              <a:t>‹#›</a:t>
            </a:fld>
            <a:endParaRPr lang="en-US"/>
          </a:p>
        </p:txBody>
      </p:sp>
    </p:spTree>
    <p:extLst>
      <p:ext uri="{BB962C8B-B14F-4D97-AF65-F5344CB8AC3E}">
        <p14:creationId xmlns:p14="http://schemas.microsoft.com/office/powerpoint/2010/main" val="34934883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FB1006F-71AD-4906-B4D6-CEC81F2311FA}" type="datetimeFigureOut">
              <a:rPr lang="en-US" smtClean="0"/>
              <a:t>8/26/2016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03CE2B-8C59-4CA4-A225-A89552A9CF6B}" type="slidenum">
              <a:rPr lang="en-US" smtClean="0"/>
              <a:t>‹#›</a:t>
            </a:fld>
            <a:endParaRPr lang="en-US"/>
          </a:p>
        </p:txBody>
      </p:sp>
    </p:spTree>
    <p:extLst>
      <p:ext uri="{BB962C8B-B14F-4D97-AF65-F5344CB8AC3E}">
        <p14:creationId xmlns:p14="http://schemas.microsoft.com/office/powerpoint/2010/main" val="27276277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B1006F-71AD-4906-B4D6-CEC81F2311FA}" type="datetimeFigureOut">
              <a:rPr lang="en-US" smtClean="0"/>
              <a:t>8/26/2016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03CE2B-8C59-4CA4-A225-A89552A9CF6B}" type="slidenum">
              <a:rPr lang="en-US" smtClean="0"/>
              <a:t>‹#›</a:t>
            </a:fld>
            <a:endParaRPr lang="en-US"/>
          </a:p>
        </p:txBody>
      </p:sp>
    </p:spTree>
    <p:extLst>
      <p:ext uri="{BB962C8B-B14F-4D97-AF65-F5344CB8AC3E}">
        <p14:creationId xmlns:p14="http://schemas.microsoft.com/office/powerpoint/2010/main" val="5986958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oleObject" Target="../embeddings/Microsoft_Visio_2003-2010_Drawing1.vsd"/></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Way forwards on </a:t>
            </a:r>
            <a:r>
              <a:rPr lang="en-US" dirty="0" err="1" smtClean="0"/>
              <a:t>eMTC</a:t>
            </a:r>
            <a:r>
              <a:rPr lang="en-US" dirty="0" smtClean="0"/>
              <a:t> UE demodulation requirements</a:t>
            </a:r>
            <a:endParaRPr lang="en-US" dirty="0"/>
          </a:p>
        </p:txBody>
      </p:sp>
      <p:sp>
        <p:nvSpPr>
          <p:cNvPr id="3" name="Subtitle 2"/>
          <p:cNvSpPr>
            <a:spLocks noGrp="1"/>
          </p:cNvSpPr>
          <p:nvPr>
            <p:ph type="subTitle" idx="1"/>
          </p:nvPr>
        </p:nvSpPr>
        <p:spPr/>
        <p:txBody>
          <a:bodyPr/>
          <a:lstStyle/>
          <a:p>
            <a:r>
              <a:rPr lang="en-US" dirty="0" smtClean="0"/>
              <a:t>Ericsson</a:t>
            </a:r>
            <a:endParaRPr lang="en-US" dirty="0"/>
          </a:p>
        </p:txBody>
      </p:sp>
      <p:sp>
        <p:nvSpPr>
          <p:cNvPr id="4" name="正方形/長方形 6"/>
          <p:cNvSpPr>
            <a:spLocks noChangeArrowheads="1"/>
          </p:cNvSpPr>
          <p:nvPr/>
        </p:nvSpPr>
        <p:spPr bwMode="auto">
          <a:xfrm>
            <a:off x="179388" y="188913"/>
            <a:ext cx="5383212" cy="823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tabLst>
                <a:tab pos="1260475" algn="l"/>
              </a:tabLst>
              <a:defRPr sz="3200">
                <a:solidFill>
                  <a:schemeClr val="tx1"/>
                </a:solidFill>
                <a:latin typeface="Calibri" pitchFamily="34" charset="0"/>
              </a:defRPr>
            </a:lvl1pPr>
            <a:lvl2pPr marL="742950" indent="-285750">
              <a:spcBef>
                <a:spcPct val="20000"/>
              </a:spcBef>
              <a:buFont typeface="Arial" charset="0"/>
              <a:buChar char="–"/>
              <a:tabLst>
                <a:tab pos="1260475" algn="l"/>
              </a:tabLst>
              <a:defRPr sz="2800">
                <a:solidFill>
                  <a:schemeClr val="tx1"/>
                </a:solidFill>
                <a:latin typeface="Calibri" pitchFamily="34" charset="0"/>
              </a:defRPr>
            </a:lvl2pPr>
            <a:lvl3pPr marL="1143000" indent="-228600">
              <a:spcBef>
                <a:spcPct val="20000"/>
              </a:spcBef>
              <a:buFont typeface="Arial" charset="0"/>
              <a:buChar char="•"/>
              <a:tabLst>
                <a:tab pos="1260475" algn="l"/>
              </a:tabLst>
              <a:defRPr sz="2400">
                <a:solidFill>
                  <a:schemeClr val="tx1"/>
                </a:solidFill>
                <a:latin typeface="Calibri" pitchFamily="34" charset="0"/>
              </a:defRPr>
            </a:lvl3pPr>
            <a:lvl4pPr marL="1600200" indent="-228600">
              <a:spcBef>
                <a:spcPct val="20000"/>
              </a:spcBef>
              <a:buFont typeface="Arial" charset="0"/>
              <a:buChar char="–"/>
              <a:tabLst>
                <a:tab pos="1260475" algn="l"/>
              </a:tabLst>
              <a:defRPr sz="2000">
                <a:solidFill>
                  <a:schemeClr val="tx1"/>
                </a:solidFill>
                <a:latin typeface="Calibri" pitchFamily="34" charset="0"/>
              </a:defRPr>
            </a:lvl4pPr>
            <a:lvl5pPr marL="2057400" indent="-228600">
              <a:spcBef>
                <a:spcPct val="20000"/>
              </a:spcBef>
              <a:buFont typeface="Arial" charset="0"/>
              <a:buChar char="»"/>
              <a:tabLst>
                <a:tab pos="1260475" algn="l"/>
              </a:tabLst>
              <a:defRPr sz="2000">
                <a:solidFill>
                  <a:schemeClr val="tx1"/>
                </a:solidFill>
                <a:latin typeface="Calibri" pitchFamily="34" charset="0"/>
              </a:defRPr>
            </a:lvl5pPr>
            <a:lvl6pPr marL="2514600" indent="-228600" fontAlgn="base">
              <a:spcBef>
                <a:spcPct val="20000"/>
              </a:spcBef>
              <a:spcAft>
                <a:spcPct val="0"/>
              </a:spcAft>
              <a:buFont typeface="Arial" charset="0"/>
              <a:buChar char="»"/>
              <a:tabLst>
                <a:tab pos="1260475" algn="l"/>
              </a:tabLst>
              <a:defRPr sz="2000">
                <a:solidFill>
                  <a:schemeClr val="tx1"/>
                </a:solidFill>
                <a:latin typeface="Calibri" pitchFamily="34" charset="0"/>
              </a:defRPr>
            </a:lvl6pPr>
            <a:lvl7pPr marL="2971800" indent="-228600" fontAlgn="base">
              <a:spcBef>
                <a:spcPct val="20000"/>
              </a:spcBef>
              <a:spcAft>
                <a:spcPct val="0"/>
              </a:spcAft>
              <a:buFont typeface="Arial" charset="0"/>
              <a:buChar char="»"/>
              <a:tabLst>
                <a:tab pos="1260475" algn="l"/>
              </a:tabLst>
              <a:defRPr sz="2000">
                <a:solidFill>
                  <a:schemeClr val="tx1"/>
                </a:solidFill>
                <a:latin typeface="Calibri" pitchFamily="34" charset="0"/>
              </a:defRPr>
            </a:lvl7pPr>
            <a:lvl8pPr marL="3429000" indent="-228600" fontAlgn="base">
              <a:spcBef>
                <a:spcPct val="20000"/>
              </a:spcBef>
              <a:spcAft>
                <a:spcPct val="0"/>
              </a:spcAft>
              <a:buFont typeface="Arial" charset="0"/>
              <a:buChar char="»"/>
              <a:tabLst>
                <a:tab pos="1260475" algn="l"/>
              </a:tabLst>
              <a:defRPr sz="2000">
                <a:solidFill>
                  <a:schemeClr val="tx1"/>
                </a:solidFill>
                <a:latin typeface="Calibri" pitchFamily="34" charset="0"/>
              </a:defRPr>
            </a:lvl8pPr>
            <a:lvl9pPr marL="3886200" indent="-228600" fontAlgn="base">
              <a:spcBef>
                <a:spcPct val="20000"/>
              </a:spcBef>
              <a:spcAft>
                <a:spcPct val="0"/>
              </a:spcAft>
              <a:buFont typeface="Arial" charset="0"/>
              <a:buChar char="»"/>
              <a:tabLst>
                <a:tab pos="1260475" algn="l"/>
              </a:tabLst>
              <a:defRPr sz="2000">
                <a:solidFill>
                  <a:schemeClr val="tx1"/>
                </a:solidFill>
                <a:latin typeface="Calibri" pitchFamily="34" charset="0"/>
              </a:defRPr>
            </a:lvl9pPr>
          </a:lstStyle>
          <a:p>
            <a:pPr>
              <a:spcBef>
                <a:spcPct val="0"/>
              </a:spcBef>
              <a:spcAft>
                <a:spcPts val="900"/>
              </a:spcAft>
              <a:buFontTx/>
              <a:buNone/>
            </a:pPr>
            <a:r>
              <a:rPr kumimoji="1" lang="en-US" altLang="zh-CN" sz="2000" dirty="0">
                <a:latin typeface="Arial" charset="0"/>
                <a:ea typeface="Batang" pitchFamily="18" charset="-127"/>
                <a:cs typeface="Times New Roman" pitchFamily="18" charset="0"/>
              </a:rPr>
              <a:t>3GPP TSG-RAN WG4 </a:t>
            </a:r>
            <a:r>
              <a:rPr kumimoji="1" lang="en-US" altLang="zh-CN" sz="2000" dirty="0" smtClean="0">
                <a:latin typeface="Arial" charset="0"/>
                <a:ea typeface="Batang" pitchFamily="18" charset="-127"/>
                <a:cs typeface="Times New Roman" pitchFamily="18" charset="0"/>
              </a:rPr>
              <a:t>Meeting #80</a:t>
            </a:r>
          </a:p>
          <a:p>
            <a:pPr>
              <a:spcBef>
                <a:spcPct val="0"/>
              </a:spcBef>
              <a:spcAft>
                <a:spcPts val="900"/>
              </a:spcAft>
              <a:buFontTx/>
              <a:buNone/>
            </a:pPr>
            <a:r>
              <a:rPr kumimoji="1" lang="en-US" altLang="zh-CN" sz="2000" dirty="0" smtClean="0">
                <a:latin typeface="Arial" charset="0"/>
                <a:ea typeface="Batang" pitchFamily="18" charset="-127"/>
                <a:cs typeface="Times New Roman" pitchFamily="18" charset="0"/>
              </a:rPr>
              <a:t>G</a:t>
            </a:r>
            <a:r>
              <a:rPr kumimoji="1" lang="sv-SE" altLang="zh-CN" sz="2000" dirty="0" smtClean="0">
                <a:latin typeface="Arial" charset="0"/>
                <a:ea typeface="Batang" pitchFamily="18" charset="-127"/>
                <a:cs typeface="Times New Roman" pitchFamily="18" charset="0"/>
              </a:rPr>
              <a:t>öteborg</a:t>
            </a:r>
            <a:r>
              <a:rPr kumimoji="1" lang="en-US" altLang="zh-CN" sz="2000" dirty="0" smtClean="0">
                <a:latin typeface="Arial" charset="0"/>
                <a:ea typeface="Batang" pitchFamily="18" charset="-127"/>
                <a:cs typeface="Times New Roman" pitchFamily="18" charset="0"/>
              </a:rPr>
              <a:t>, Sweden 22-26 August, </a:t>
            </a:r>
            <a:r>
              <a:rPr kumimoji="1" lang="en-US" altLang="zh-CN" sz="2000" dirty="0">
                <a:latin typeface="Arial" charset="0"/>
                <a:ea typeface="Batang" pitchFamily="18" charset="-127"/>
                <a:cs typeface="Times New Roman" pitchFamily="18" charset="0"/>
              </a:rPr>
              <a:t>2016</a:t>
            </a:r>
            <a:endParaRPr kumimoji="1" lang="en-GB" altLang="ja-JP" sz="2000" dirty="0">
              <a:latin typeface="Arial" charset="0"/>
              <a:ea typeface="Batang" pitchFamily="18" charset="-127"/>
              <a:cs typeface="Times New Roman" pitchFamily="18" charset="0"/>
            </a:endParaRPr>
          </a:p>
        </p:txBody>
      </p:sp>
      <p:sp>
        <p:nvSpPr>
          <p:cNvPr id="5" name="正方形/長方形 5"/>
          <p:cNvSpPr>
            <a:spLocks noChangeArrowheads="1"/>
          </p:cNvSpPr>
          <p:nvPr/>
        </p:nvSpPr>
        <p:spPr bwMode="auto">
          <a:xfrm>
            <a:off x="6875463" y="260350"/>
            <a:ext cx="1944687" cy="40011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tabLst>
                <a:tab pos="1260475" algn="l"/>
              </a:tabLst>
              <a:defRPr sz="3200">
                <a:solidFill>
                  <a:schemeClr val="tx1"/>
                </a:solidFill>
                <a:latin typeface="Calibri" pitchFamily="34" charset="0"/>
              </a:defRPr>
            </a:lvl1pPr>
            <a:lvl2pPr marL="742950" indent="-285750">
              <a:spcBef>
                <a:spcPct val="20000"/>
              </a:spcBef>
              <a:buFont typeface="Arial" charset="0"/>
              <a:buChar char="–"/>
              <a:tabLst>
                <a:tab pos="1260475" algn="l"/>
              </a:tabLst>
              <a:defRPr sz="2800">
                <a:solidFill>
                  <a:schemeClr val="tx1"/>
                </a:solidFill>
                <a:latin typeface="Calibri" pitchFamily="34" charset="0"/>
              </a:defRPr>
            </a:lvl2pPr>
            <a:lvl3pPr marL="1143000" indent="-228600">
              <a:spcBef>
                <a:spcPct val="20000"/>
              </a:spcBef>
              <a:buFont typeface="Arial" charset="0"/>
              <a:buChar char="•"/>
              <a:tabLst>
                <a:tab pos="1260475" algn="l"/>
              </a:tabLst>
              <a:defRPr sz="2400">
                <a:solidFill>
                  <a:schemeClr val="tx1"/>
                </a:solidFill>
                <a:latin typeface="Calibri" pitchFamily="34" charset="0"/>
              </a:defRPr>
            </a:lvl3pPr>
            <a:lvl4pPr marL="1600200" indent="-228600">
              <a:spcBef>
                <a:spcPct val="20000"/>
              </a:spcBef>
              <a:buFont typeface="Arial" charset="0"/>
              <a:buChar char="–"/>
              <a:tabLst>
                <a:tab pos="1260475" algn="l"/>
              </a:tabLst>
              <a:defRPr sz="2000">
                <a:solidFill>
                  <a:schemeClr val="tx1"/>
                </a:solidFill>
                <a:latin typeface="Calibri" pitchFamily="34" charset="0"/>
              </a:defRPr>
            </a:lvl4pPr>
            <a:lvl5pPr marL="2057400" indent="-228600">
              <a:spcBef>
                <a:spcPct val="20000"/>
              </a:spcBef>
              <a:buFont typeface="Arial" charset="0"/>
              <a:buChar char="»"/>
              <a:tabLst>
                <a:tab pos="1260475" algn="l"/>
              </a:tabLst>
              <a:defRPr sz="2000">
                <a:solidFill>
                  <a:schemeClr val="tx1"/>
                </a:solidFill>
                <a:latin typeface="Calibri" pitchFamily="34" charset="0"/>
              </a:defRPr>
            </a:lvl5pPr>
            <a:lvl6pPr marL="2514600" indent="-228600" fontAlgn="base">
              <a:spcBef>
                <a:spcPct val="20000"/>
              </a:spcBef>
              <a:spcAft>
                <a:spcPct val="0"/>
              </a:spcAft>
              <a:buFont typeface="Arial" charset="0"/>
              <a:buChar char="»"/>
              <a:tabLst>
                <a:tab pos="1260475" algn="l"/>
              </a:tabLst>
              <a:defRPr sz="2000">
                <a:solidFill>
                  <a:schemeClr val="tx1"/>
                </a:solidFill>
                <a:latin typeface="Calibri" pitchFamily="34" charset="0"/>
              </a:defRPr>
            </a:lvl6pPr>
            <a:lvl7pPr marL="2971800" indent="-228600" fontAlgn="base">
              <a:spcBef>
                <a:spcPct val="20000"/>
              </a:spcBef>
              <a:spcAft>
                <a:spcPct val="0"/>
              </a:spcAft>
              <a:buFont typeface="Arial" charset="0"/>
              <a:buChar char="»"/>
              <a:tabLst>
                <a:tab pos="1260475" algn="l"/>
              </a:tabLst>
              <a:defRPr sz="2000">
                <a:solidFill>
                  <a:schemeClr val="tx1"/>
                </a:solidFill>
                <a:latin typeface="Calibri" pitchFamily="34" charset="0"/>
              </a:defRPr>
            </a:lvl7pPr>
            <a:lvl8pPr marL="3429000" indent="-228600" fontAlgn="base">
              <a:spcBef>
                <a:spcPct val="20000"/>
              </a:spcBef>
              <a:spcAft>
                <a:spcPct val="0"/>
              </a:spcAft>
              <a:buFont typeface="Arial" charset="0"/>
              <a:buChar char="»"/>
              <a:tabLst>
                <a:tab pos="1260475" algn="l"/>
              </a:tabLst>
              <a:defRPr sz="2000">
                <a:solidFill>
                  <a:schemeClr val="tx1"/>
                </a:solidFill>
                <a:latin typeface="Calibri" pitchFamily="34" charset="0"/>
              </a:defRPr>
            </a:lvl8pPr>
            <a:lvl9pPr marL="3886200" indent="-228600" fontAlgn="base">
              <a:spcBef>
                <a:spcPct val="20000"/>
              </a:spcBef>
              <a:spcAft>
                <a:spcPct val="0"/>
              </a:spcAft>
              <a:buFont typeface="Arial" charset="0"/>
              <a:buChar char="»"/>
              <a:tabLst>
                <a:tab pos="1260475" algn="l"/>
              </a:tabLst>
              <a:defRPr sz="2000">
                <a:solidFill>
                  <a:schemeClr val="tx1"/>
                </a:solidFill>
                <a:latin typeface="Calibri" pitchFamily="34" charset="0"/>
              </a:defRPr>
            </a:lvl9pPr>
          </a:lstStyle>
          <a:p>
            <a:pPr>
              <a:spcBef>
                <a:spcPct val="0"/>
              </a:spcBef>
              <a:spcAft>
                <a:spcPts val="900"/>
              </a:spcAft>
              <a:buFontTx/>
              <a:buNone/>
            </a:pPr>
            <a:r>
              <a:rPr lang="en-GB" altLang="zh-CN" sz="2000" smtClean="0">
                <a:ea typeface="Batang" pitchFamily="18" charset="-127"/>
                <a:cs typeface="Times New Roman" pitchFamily="18" charset="0"/>
              </a:rPr>
              <a:t>R4-166996</a:t>
            </a:r>
            <a:endParaRPr lang="en-GB" altLang="zh-CN" sz="2000" dirty="0">
              <a:ea typeface="Batang" pitchFamily="18" charset="-127"/>
              <a:cs typeface="Times New Roman" pitchFamily="18" charset="0"/>
            </a:endParaRPr>
          </a:p>
        </p:txBody>
      </p:sp>
    </p:spTree>
    <p:extLst>
      <p:ext uri="{BB962C8B-B14F-4D97-AF65-F5344CB8AC3E}">
        <p14:creationId xmlns:p14="http://schemas.microsoft.com/office/powerpoint/2010/main" val="33172338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UE-selected </a:t>
            </a:r>
            <a:r>
              <a:rPr lang="en-US" dirty="0" err="1" smtClean="0"/>
              <a:t>subband</a:t>
            </a:r>
            <a:r>
              <a:rPr lang="en-US" dirty="0" smtClean="0"/>
              <a:t> CQI test</a:t>
            </a:r>
            <a:endParaRPr lang="en-US" dirty="0"/>
          </a:p>
        </p:txBody>
      </p:sp>
      <p:sp>
        <p:nvSpPr>
          <p:cNvPr id="3" name="Content Placeholder 2"/>
          <p:cNvSpPr>
            <a:spLocks noGrp="1"/>
          </p:cNvSpPr>
          <p:nvPr>
            <p:ph idx="1"/>
          </p:nvPr>
        </p:nvSpPr>
        <p:spPr/>
        <p:txBody>
          <a:bodyPr/>
          <a:lstStyle/>
          <a:p>
            <a:r>
              <a:rPr lang="en-US" dirty="0" smtClean="0"/>
              <a:t>Companies are encouraged to provide the simulation results to verify </a:t>
            </a:r>
            <a:r>
              <a:rPr lang="en-US" smtClean="0"/>
              <a:t>the R4-166826 </a:t>
            </a:r>
            <a:r>
              <a:rPr lang="en-US" dirty="0" smtClean="0"/>
              <a:t>in RAN4#80bis</a:t>
            </a:r>
            <a:endParaRPr lang="en-US" dirty="0"/>
          </a:p>
        </p:txBody>
      </p:sp>
    </p:spTree>
    <p:extLst>
      <p:ext uri="{BB962C8B-B14F-4D97-AF65-F5344CB8AC3E}">
        <p14:creationId xmlns:p14="http://schemas.microsoft.com/office/powerpoint/2010/main" val="32306206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Open issues</a:t>
            </a:r>
            <a:endParaRPr lang="en-US" dirty="0"/>
          </a:p>
        </p:txBody>
      </p:sp>
      <p:sp>
        <p:nvSpPr>
          <p:cNvPr id="3" name="Content Placeholder 2"/>
          <p:cNvSpPr>
            <a:spLocks noGrp="1"/>
          </p:cNvSpPr>
          <p:nvPr>
            <p:ph idx="1"/>
          </p:nvPr>
        </p:nvSpPr>
        <p:spPr/>
        <p:txBody>
          <a:bodyPr/>
          <a:lstStyle/>
          <a:p>
            <a:r>
              <a:rPr lang="en-US" dirty="0" smtClean="0"/>
              <a:t>Refer to R4-166997</a:t>
            </a:r>
            <a:endParaRPr lang="en-US" dirty="0"/>
          </a:p>
        </p:txBody>
      </p:sp>
    </p:spTree>
    <p:extLst>
      <p:ext uri="{BB962C8B-B14F-4D97-AF65-F5344CB8AC3E}">
        <p14:creationId xmlns:p14="http://schemas.microsoft.com/office/powerpoint/2010/main" val="34083261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PBCH demodulation requirements</a:t>
            </a:r>
            <a:endParaRPr lang="en-US" dirty="0"/>
          </a:p>
        </p:txBody>
      </p:sp>
      <p:sp>
        <p:nvSpPr>
          <p:cNvPr id="3" name="Content Placeholder 2"/>
          <p:cNvSpPr>
            <a:spLocks noGrp="1"/>
          </p:cNvSpPr>
          <p:nvPr>
            <p:ph idx="1"/>
          </p:nvPr>
        </p:nvSpPr>
        <p:spPr/>
        <p:txBody>
          <a:bodyPr/>
          <a:lstStyle/>
          <a:p>
            <a:r>
              <a:rPr lang="en-US" dirty="0" smtClean="0"/>
              <a:t>Observation</a:t>
            </a:r>
          </a:p>
          <a:p>
            <a:pPr lvl="1"/>
            <a:r>
              <a:rPr lang="en-US" dirty="0" smtClean="0"/>
              <a:t>RAN4 </a:t>
            </a:r>
            <a:r>
              <a:rPr lang="en-US" dirty="0"/>
              <a:t>has discussed the demodulation performance of </a:t>
            </a:r>
            <a:r>
              <a:rPr lang="en-US" dirty="0" smtClean="0"/>
              <a:t>PBCH </a:t>
            </a:r>
            <a:r>
              <a:rPr lang="en-US" dirty="0"/>
              <a:t>and observed a gap between the </a:t>
            </a:r>
            <a:r>
              <a:rPr lang="en-US" dirty="0" smtClean="0"/>
              <a:t>required </a:t>
            </a:r>
            <a:r>
              <a:rPr lang="en-US" dirty="0"/>
              <a:t>SNR </a:t>
            </a:r>
            <a:r>
              <a:rPr lang="en-US" dirty="0" smtClean="0"/>
              <a:t>for 1% PBCH decoding error rate and the target SNR (-15dB) of MPDCCH </a:t>
            </a:r>
            <a:r>
              <a:rPr lang="en-US" dirty="0"/>
              <a:t>demodulation performance requirements. </a:t>
            </a:r>
            <a:endParaRPr lang="en-US" dirty="0" smtClean="0"/>
          </a:p>
          <a:p>
            <a:pPr lvl="1"/>
            <a:r>
              <a:rPr lang="en-US" dirty="0" smtClean="0"/>
              <a:t>It </a:t>
            </a:r>
            <a:r>
              <a:rPr lang="en-US" dirty="0"/>
              <a:t>is not possible to increase the repetition of </a:t>
            </a:r>
            <a:r>
              <a:rPr lang="en-US" dirty="0" smtClean="0"/>
              <a:t>PBCH </a:t>
            </a:r>
            <a:r>
              <a:rPr lang="en-US" dirty="0"/>
              <a:t>beyond the MIB TTI of </a:t>
            </a:r>
            <a:r>
              <a:rPr lang="en-US" dirty="0" smtClean="0"/>
              <a:t>40ms.</a:t>
            </a:r>
          </a:p>
          <a:p>
            <a:endParaRPr lang="en-US" dirty="0"/>
          </a:p>
        </p:txBody>
      </p:sp>
    </p:spTree>
    <p:extLst>
      <p:ext uri="{BB962C8B-B14F-4D97-AF65-F5344CB8AC3E}">
        <p14:creationId xmlns:p14="http://schemas.microsoft.com/office/powerpoint/2010/main" val="2135389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PBCH demodulation requirements</a:t>
            </a:r>
          </a:p>
        </p:txBody>
      </p:sp>
      <p:sp>
        <p:nvSpPr>
          <p:cNvPr id="3" name="Content Placeholder 2"/>
          <p:cNvSpPr>
            <a:spLocks noGrp="1"/>
          </p:cNvSpPr>
          <p:nvPr>
            <p:ph idx="1"/>
          </p:nvPr>
        </p:nvSpPr>
        <p:spPr/>
        <p:txBody>
          <a:bodyPr>
            <a:normAutofit fontScale="77500" lnSpcReduction="20000"/>
          </a:bodyPr>
          <a:lstStyle/>
          <a:p>
            <a:pPr hangingPunct="0"/>
            <a:r>
              <a:rPr lang="en-US" dirty="0" smtClean="0"/>
              <a:t>PBCH </a:t>
            </a:r>
            <a:r>
              <a:rPr lang="en-US" dirty="0"/>
              <a:t>simulation parameters are updated to quantify the performance of the “keep trying” algorithm in the </a:t>
            </a:r>
            <a:r>
              <a:rPr lang="en-US" dirty="0" smtClean="0"/>
              <a:t>PBCH </a:t>
            </a:r>
            <a:r>
              <a:rPr lang="en-US" dirty="0"/>
              <a:t>demodulation test by introducing the keep trying window, such that:</a:t>
            </a:r>
          </a:p>
          <a:p>
            <a:pPr lvl="1" hangingPunct="0"/>
            <a:r>
              <a:rPr lang="en-US" dirty="0"/>
              <a:t>The “keep trying” decoder is definition is:</a:t>
            </a:r>
          </a:p>
          <a:p>
            <a:pPr lvl="2" hangingPunct="0"/>
            <a:r>
              <a:rPr lang="en-US" dirty="0"/>
              <a:t>In this solution, there are no standard changes required. The decoder simply “keeps trying” to decode the normally transmitted PBCH frames until the decoder eventually gets lucky and decodes it correctly. With this solution there is a trade-off between coverage gain and decoding time (i.e. the number of decoding attempts). </a:t>
            </a:r>
            <a:r>
              <a:rPr lang="en-US" dirty="0" smtClean="0"/>
              <a:t>[Refer to R1-132908] </a:t>
            </a:r>
            <a:endParaRPr lang="en-US" dirty="0"/>
          </a:p>
          <a:p>
            <a:pPr lvl="1" hangingPunct="0"/>
            <a:r>
              <a:rPr lang="en-US" dirty="0"/>
              <a:t>The keep trying window length, W, is defined in integer steps of 40 </a:t>
            </a:r>
            <a:r>
              <a:rPr lang="en-US" dirty="0" err="1"/>
              <a:t>ms</a:t>
            </a:r>
            <a:r>
              <a:rPr lang="en-US" dirty="0"/>
              <a:t> (40 </a:t>
            </a:r>
            <a:r>
              <a:rPr lang="en-US" dirty="0" err="1"/>
              <a:t>ms</a:t>
            </a:r>
            <a:r>
              <a:rPr lang="en-US" dirty="0"/>
              <a:t>, 80 </a:t>
            </a:r>
            <a:r>
              <a:rPr lang="en-US" dirty="0" err="1"/>
              <a:t>ms</a:t>
            </a:r>
            <a:r>
              <a:rPr lang="en-US" dirty="0"/>
              <a:t>, …)</a:t>
            </a:r>
          </a:p>
          <a:p>
            <a:pPr lvl="1" hangingPunct="0"/>
            <a:r>
              <a:rPr lang="en-US" dirty="0"/>
              <a:t>The pm-bch </a:t>
            </a:r>
            <a:r>
              <a:rPr lang="en-US" dirty="0" smtClean="0"/>
              <a:t>for Cat-M1 UE is </a:t>
            </a:r>
            <a:r>
              <a:rPr lang="en-US" dirty="0"/>
              <a:t>defined for each PBCH decoding attempt within </a:t>
            </a:r>
            <a:r>
              <a:rPr lang="en-US" dirty="0" smtClean="0"/>
              <a:t>W</a:t>
            </a:r>
            <a:endParaRPr lang="en-US" dirty="0"/>
          </a:p>
        </p:txBody>
      </p:sp>
    </p:spTree>
    <p:extLst>
      <p:ext uri="{BB962C8B-B14F-4D97-AF65-F5344CB8AC3E}">
        <p14:creationId xmlns:p14="http://schemas.microsoft.com/office/powerpoint/2010/main" val="26121800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PBCH demodulation requirements</a:t>
            </a:r>
          </a:p>
        </p:txBody>
      </p:sp>
      <p:sp>
        <p:nvSpPr>
          <p:cNvPr id="3" name="Content Placeholder 2"/>
          <p:cNvSpPr>
            <a:spLocks noGrp="1"/>
          </p:cNvSpPr>
          <p:nvPr>
            <p:ph idx="1"/>
          </p:nvPr>
        </p:nvSpPr>
        <p:spPr/>
        <p:txBody>
          <a:bodyPr>
            <a:normAutofit/>
          </a:bodyPr>
          <a:lstStyle/>
          <a:p>
            <a:r>
              <a:rPr lang="en-US" sz="2400" dirty="0" smtClean="0"/>
              <a:t>Interested </a:t>
            </a:r>
            <a:r>
              <a:rPr lang="en-US" sz="2400" dirty="0"/>
              <a:t>companies are encouraged to provide </a:t>
            </a:r>
            <a:r>
              <a:rPr lang="en-US" sz="2400" dirty="0" smtClean="0"/>
              <a:t>the PBCH </a:t>
            </a:r>
            <a:r>
              <a:rPr lang="en-US" sz="2400" dirty="0"/>
              <a:t>simulation </a:t>
            </a:r>
            <a:r>
              <a:rPr lang="en-US" sz="2400" dirty="0" smtClean="0"/>
              <a:t>results based on the following parameters </a:t>
            </a:r>
            <a:r>
              <a:rPr lang="en-US" sz="2400" dirty="0"/>
              <a:t>in order </a:t>
            </a:r>
            <a:r>
              <a:rPr lang="en-US" sz="2400" dirty="0" smtClean="0"/>
              <a:t>to set </a:t>
            </a:r>
            <a:r>
              <a:rPr lang="en-US" sz="2400" dirty="0"/>
              <a:t>the performance requirement for </a:t>
            </a:r>
            <a:r>
              <a:rPr lang="en-US" sz="2400" dirty="0" smtClean="0"/>
              <a:t>PBCH at the same CE </a:t>
            </a:r>
            <a:r>
              <a:rPr lang="en-US" sz="2400" dirty="0"/>
              <a:t>Mode B test point as </a:t>
            </a:r>
            <a:r>
              <a:rPr lang="en-US" sz="2400" dirty="0" smtClean="0"/>
              <a:t>MPDCCH</a:t>
            </a:r>
          </a:p>
        </p:txBody>
      </p:sp>
      <p:graphicFrame>
        <p:nvGraphicFramePr>
          <p:cNvPr id="4" name="Table 3"/>
          <p:cNvGraphicFramePr>
            <a:graphicFrameLocks noGrp="1"/>
          </p:cNvGraphicFramePr>
          <p:nvPr>
            <p:extLst>
              <p:ext uri="{D42A27DB-BD31-4B8C-83A1-F6EECF244321}">
                <p14:modId xmlns:p14="http://schemas.microsoft.com/office/powerpoint/2010/main" val="3421244176"/>
              </p:ext>
            </p:extLst>
          </p:nvPr>
        </p:nvGraphicFramePr>
        <p:xfrm>
          <a:off x="457200" y="3101181"/>
          <a:ext cx="8229600" cy="3657600"/>
        </p:xfrm>
        <a:graphic>
          <a:graphicData uri="http://schemas.openxmlformats.org/drawingml/2006/table">
            <a:tbl>
              <a:tblPr firstRow="1" firstCol="1" bandRow="1">
                <a:tableStyleId>{5940675A-B579-460E-94D1-54222C63F5DA}</a:tableStyleId>
              </a:tblPr>
              <a:tblGrid>
                <a:gridCol w="1645920"/>
                <a:gridCol w="1645920"/>
                <a:gridCol w="1645920"/>
                <a:gridCol w="1645920"/>
                <a:gridCol w="1645920"/>
              </a:tblGrid>
              <a:tr h="0">
                <a:tc>
                  <a:txBody>
                    <a:bodyPr/>
                    <a:lstStyle/>
                    <a:p>
                      <a:pPr marL="0" marR="0" hangingPunct="0">
                        <a:spcBef>
                          <a:spcPts val="0"/>
                        </a:spcBef>
                        <a:spcAft>
                          <a:spcPts val="900"/>
                        </a:spcAft>
                      </a:pPr>
                      <a:r>
                        <a:rPr lang="en-GB" sz="1600" dirty="0">
                          <a:effectLst/>
                        </a:rPr>
                        <a:t>Parameters</a:t>
                      </a:r>
                      <a:endParaRPr lang="en-US" sz="1600" dirty="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effectLst/>
                        </a:rPr>
                        <a:t>Case 1</a:t>
                      </a:r>
                      <a:endParaRPr lang="en-US" sz="160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effectLst/>
                        </a:rPr>
                        <a:t>Case 2</a:t>
                      </a:r>
                      <a:endParaRPr lang="en-US" sz="160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effectLst/>
                        </a:rPr>
                        <a:t>Case 3</a:t>
                      </a:r>
                      <a:endParaRPr lang="en-US" sz="160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effectLst/>
                        </a:rPr>
                        <a:t>Case 4</a:t>
                      </a:r>
                      <a:endParaRPr lang="en-US" sz="1600">
                        <a:effectLst/>
                        <a:latin typeface="Times New Roman"/>
                        <a:ea typeface="MS Mincho"/>
                      </a:endParaRPr>
                    </a:p>
                  </a:txBody>
                  <a:tcPr marL="68580" marR="68580" marT="0" marB="0"/>
                </a:tc>
              </a:tr>
              <a:tr h="0">
                <a:tc>
                  <a:txBody>
                    <a:bodyPr/>
                    <a:lstStyle/>
                    <a:p>
                      <a:pPr marL="0" marR="0" hangingPunct="0">
                        <a:spcBef>
                          <a:spcPts val="0"/>
                        </a:spcBef>
                        <a:spcAft>
                          <a:spcPts val="900"/>
                        </a:spcAft>
                      </a:pPr>
                      <a:r>
                        <a:rPr lang="en-GB" sz="1600">
                          <a:effectLst/>
                        </a:rPr>
                        <a:t>System bandwidth</a:t>
                      </a:r>
                      <a:endParaRPr lang="en-US" sz="160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effectLst/>
                        </a:rPr>
                        <a:t>10MHz</a:t>
                      </a:r>
                      <a:endParaRPr lang="en-US" sz="160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effectLst/>
                        </a:rPr>
                        <a:t>10MHz</a:t>
                      </a:r>
                      <a:endParaRPr lang="en-US" sz="160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effectLst/>
                        </a:rPr>
                        <a:t>10MHz</a:t>
                      </a:r>
                      <a:endParaRPr lang="en-US" sz="160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effectLst/>
                        </a:rPr>
                        <a:t>10MHz</a:t>
                      </a:r>
                      <a:endParaRPr lang="en-US" sz="1600">
                        <a:effectLst/>
                        <a:latin typeface="Times New Roman"/>
                        <a:ea typeface="MS Mincho"/>
                      </a:endParaRPr>
                    </a:p>
                  </a:txBody>
                  <a:tcPr marL="68580" marR="68580" marT="0" marB="0"/>
                </a:tc>
              </a:tr>
              <a:tr h="0">
                <a:tc>
                  <a:txBody>
                    <a:bodyPr/>
                    <a:lstStyle/>
                    <a:p>
                      <a:pPr marL="0" marR="0" hangingPunct="0">
                        <a:spcBef>
                          <a:spcPts val="0"/>
                        </a:spcBef>
                        <a:spcAft>
                          <a:spcPts val="900"/>
                        </a:spcAft>
                      </a:pPr>
                      <a:r>
                        <a:rPr lang="en-GB" sz="1600">
                          <a:effectLst/>
                        </a:rPr>
                        <a:t>Propagation condition</a:t>
                      </a:r>
                      <a:endParaRPr lang="en-US" sz="160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effectLst/>
                        </a:rPr>
                        <a:t>EPA1</a:t>
                      </a:r>
                      <a:endParaRPr lang="en-US" sz="160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effectLst/>
                        </a:rPr>
                        <a:t>EPA1</a:t>
                      </a:r>
                      <a:endParaRPr lang="en-US" sz="160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effectLst/>
                        </a:rPr>
                        <a:t>ETU1</a:t>
                      </a:r>
                      <a:endParaRPr lang="en-US" sz="160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effectLst/>
                        </a:rPr>
                        <a:t>ETU1</a:t>
                      </a:r>
                      <a:endParaRPr lang="en-US" sz="1600">
                        <a:effectLst/>
                        <a:latin typeface="Times New Roman"/>
                        <a:ea typeface="MS Mincho"/>
                      </a:endParaRPr>
                    </a:p>
                  </a:txBody>
                  <a:tcPr marL="68580" marR="68580" marT="0" marB="0"/>
                </a:tc>
              </a:tr>
              <a:tr h="0">
                <a:tc>
                  <a:txBody>
                    <a:bodyPr/>
                    <a:lstStyle/>
                    <a:p>
                      <a:pPr marL="0" marR="0" hangingPunct="0">
                        <a:spcBef>
                          <a:spcPts val="0"/>
                        </a:spcBef>
                        <a:spcAft>
                          <a:spcPts val="900"/>
                        </a:spcAft>
                      </a:pPr>
                      <a:r>
                        <a:rPr lang="en-GB" sz="1600">
                          <a:effectLst/>
                        </a:rPr>
                        <a:t>Antenna configuration and correlation matrix</a:t>
                      </a:r>
                      <a:endParaRPr lang="en-US" sz="160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dirty="0">
                          <a:effectLst/>
                        </a:rPr>
                        <a:t>2x1 low</a:t>
                      </a:r>
                      <a:endParaRPr lang="en-US" sz="1600" dirty="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effectLst/>
                        </a:rPr>
                        <a:t>2x1 low</a:t>
                      </a:r>
                      <a:endParaRPr lang="en-US" sz="160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effectLst/>
                        </a:rPr>
                        <a:t>2x1 low</a:t>
                      </a:r>
                      <a:endParaRPr lang="en-US" sz="160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effectLst/>
                        </a:rPr>
                        <a:t>2x1 low</a:t>
                      </a:r>
                      <a:endParaRPr lang="en-US" sz="1600">
                        <a:effectLst/>
                        <a:latin typeface="Times New Roman"/>
                        <a:ea typeface="MS Mincho"/>
                      </a:endParaRPr>
                    </a:p>
                  </a:txBody>
                  <a:tcPr marL="68580" marR="68580" marT="0" marB="0"/>
                </a:tc>
              </a:tr>
              <a:tr h="0">
                <a:tc>
                  <a:txBody>
                    <a:bodyPr/>
                    <a:lstStyle/>
                    <a:p>
                      <a:pPr marL="0" marR="0" hangingPunct="0">
                        <a:spcBef>
                          <a:spcPts val="0"/>
                        </a:spcBef>
                        <a:spcAft>
                          <a:spcPts val="900"/>
                        </a:spcAft>
                      </a:pPr>
                      <a:r>
                        <a:rPr lang="en-GB" sz="1600" dirty="0">
                          <a:effectLst/>
                        </a:rPr>
                        <a:t>Repetition of PBCH</a:t>
                      </a:r>
                      <a:endParaRPr lang="en-US" sz="1600" dirty="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effectLst/>
                        </a:rPr>
                        <a:t>Disabled</a:t>
                      </a:r>
                      <a:endParaRPr lang="en-US" sz="160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effectLst/>
                        </a:rPr>
                        <a:t>Enabled</a:t>
                      </a:r>
                      <a:endParaRPr lang="en-US" sz="160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effectLst/>
                        </a:rPr>
                        <a:t>Disabled</a:t>
                      </a:r>
                      <a:endParaRPr lang="en-US" sz="160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effectLst/>
                        </a:rPr>
                        <a:t>Enabled</a:t>
                      </a:r>
                      <a:endParaRPr lang="en-US" sz="1600">
                        <a:effectLst/>
                        <a:latin typeface="Times New Roman"/>
                        <a:ea typeface="MS Mincho"/>
                      </a:endParaRPr>
                    </a:p>
                  </a:txBody>
                  <a:tcPr marL="68580" marR="68580" marT="0" marB="0"/>
                </a:tc>
              </a:tr>
              <a:tr h="0">
                <a:tc>
                  <a:txBody>
                    <a:bodyPr/>
                    <a:lstStyle/>
                    <a:p>
                      <a:pPr marL="0" marR="0" hangingPunct="0">
                        <a:spcBef>
                          <a:spcPts val="0"/>
                        </a:spcBef>
                        <a:spcAft>
                          <a:spcPts val="900"/>
                        </a:spcAft>
                      </a:pPr>
                      <a:r>
                        <a:rPr lang="en-GB" sz="1600" dirty="0">
                          <a:effectLst/>
                        </a:rPr>
                        <a:t>W (NOTE 1</a:t>
                      </a:r>
                      <a:r>
                        <a:rPr lang="en-GB" sz="1600" dirty="0" smtClean="0">
                          <a:effectLst/>
                        </a:rPr>
                        <a:t>) [</a:t>
                      </a:r>
                      <a:r>
                        <a:rPr lang="en-GB" sz="1600" dirty="0" err="1" smtClean="0">
                          <a:effectLst/>
                        </a:rPr>
                        <a:t>ms</a:t>
                      </a:r>
                      <a:r>
                        <a:rPr lang="en-GB" sz="1600" dirty="0" smtClean="0">
                          <a:effectLst/>
                        </a:rPr>
                        <a:t>]</a:t>
                      </a:r>
                      <a:endParaRPr lang="en-US" sz="1600" dirty="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effectLst/>
                        </a:rPr>
                        <a:t>{40, 640}</a:t>
                      </a:r>
                      <a:endParaRPr lang="en-US" sz="160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effectLst/>
                        </a:rPr>
                        <a:t>{40, 160}</a:t>
                      </a:r>
                      <a:endParaRPr lang="en-US" sz="160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effectLst/>
                        </a:rPr>
                        <a:t>{40, 640}</a:t>
                      </a:r>
                      <a:endParaRPr lang="en-US" sz="160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effectLst/>
                        </a:rPr>
                        <a:t>{40, 160}</a:t>
                      </a:r>
                      <a:endParaRPr lang="en-US" sz="1600">
                        <a:effectLst/>
                        <a:latin typeface="Times New Roman"/>
                        <a:ea typeface="MS Mincho"/>
                      </a:endParaRPr>
                    </a:p>
                  </a:txBody>
                  <a:tcPr marL="68580" marR="68580" marT="0" marB="0"/>
                </a:tc>
              </a:tr>
              <a:tr h="0">
                <a:tc>
                  <a:txBody>
                    <a:bodyPr/>
                    <a:lstStyle/>
                    <a:p>
                      <a:pPr marL="0" marR="0" hangingPunct="0">
                        <a:spcBef>
                          <a:spcPts val="0"/>
                        </a:spcBef>
                        <a:spcAft>
                          <a:spcPts val="900"/>
                        </a:spcAft>
                      </a:pPr>
                      <a:r>
                        <a:rPr lang="en-GB" sz="1600">
                          <a:solidFill>
                            <a:schemeClr val="tx1"/>
                          </a:solidFill>
                          <a:effectLst/>
                        </a:rPr>
                        <a:t>UE Frequency error [Hz]</a:t>
                      </a:r>
                      <a:endParaRPr lang="en-US" sz="1600">
                        <a:solidFill>
                          <a:schemeClr val="tx1"/>
                        </a:solidFill>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dirty="0">
                          <a:solidFill>
                            <a:schemeClr val="tx1"/>
                          </a:solidFill>
                          <a:effectLst/>
                        </a:rPr>
                        <a:t>100</a:t>
                      </a:r>
                      <a:endParaRPr lang="en-US" sz="1600" dirty="0">
                        <a:solidFill>
                          <a:schemeClr val="tx1"/>
                        </a:solidFill>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solidFill>
                            <a:schemeClr val="tx1"/>
                          </a:solidFill>
                          <a:effectLst/>
                        </a:rPr>
                        <a:t>100</a:t>
                      </a:r>
                      <a:endParaRPr lang="en-US" sz="1600">
                        <a:solidFill>
                          <a:schemeClr val="tx1"/>
                        </a:solidFill>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solidFill>
                            <a:schemeClr val="tx1"/>
                          </a:solidFill>
                          <a:effectLst/>
                        </a:rPr>
                        <a:t>100</a:t>
                      </a:r>
                      <a:endParaRPr lang="en-US" sz="1600">
                        <a:solidFill>
                          <a:schemeClr val="tx1"/>
                        </a:solidFill>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dirty="0">
                          <a:solidFill>
                            <a:schemeClr val="tx1"/>
                          </a:solidFill>
                          <a:effectLst/>
                        </a:rPr>
                        <a:t>100</a:t>
                      </a:r>
                      <a:endParaRPr lang="en-US" sz="1600" dirty="0">
                        <a:solidFill>
                          <a:schemeClr val="tx1"/>
                        </a:solidFill>
                        <a:effectLst/>
                        <a:latin typeface="Times New Roman"/>
                        <a:ea typeface="MS Mincho"/>
                      </a:endParaRPr>
                    </a:p>
                  </a:txBody>
                  <a:tcPr marL="68580" marR="68580" marT="0" marB="0"/>
                </a:tc>
              </a:tr>
              <a:tr h="0">
                <a:tc>
                  <a:txBody>
                    <a:bodyPr/>
                    <a:lstStyle/>
                    <a:p>
                      <a:pPr marL="0" marR="0" hangingPunct="0">
                        <a:spcBef>
                          <a:spcPts val="0"/>
                        </a:spcBef>
                        <a:spcAft>
                          <a:spcPts val="900"/>
                        </a:spcAft>
                      </a:pPr>
                      <a:r>
                        <a:rPr lang="en-GB" sz="1600">
                          <a:effectLst/>
                        </a:rPr>
                        <a:t>Target SNR (dB)</a:t>
                      </a:r>
                      <a:endParaRPr lang="en-US" sz="160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effectLst/>
                        </a:rPr>
                        <a:t>-12</a:t>
                      </a:r>
                      <a:endParaRPr lang="en-US" sz="160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effectLst/>
                        </a:rPr>
                        <a:t>-12</a:t>
                      </a:r>
                      <a:endParaRPr lang="en-US" sz="160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effectLst/>
                        </a:rPr>
                        <a:t>-12</a:t>
                      </a:r>
                      <a:endParaRPr lang="en-US" sz="160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dirty="0">
                          <a:effectLst/>
                        </a:rPr>
                        <a:t>-12</a:t>
                      </a:r>
                      <a:endParaRPr lang="en-US" sz="1600" dirty="0">
                        <a:effectLst/>
                        <a:latin typeface="Times New Roman"/>
                        <a:ea typeface="MS Mincho"/>
                      </a:endParaRPr>
                    </a:p>
                  </a:txBody>
                  <a:tcPr marL="68580" marR="68580" marT="0" marB="0"/>
                </a:tc>
              </a:tr>
              <a:tr h="0">
                <a:tc gridSpan="5">
                  <a:txBody>
                    <a:bodyPr/>
                    <a:lstStyle/>
                    <a:p>
                      <a:pPr marL="0" marR="0" hangingPunct="0">
                        <a:spcBef>
                          <a:spcPts val="0"/>
                        </a:spcBef>
                        <a:spcAft>
                          <a:spcPts val="900"/>
                        </a:spcAft>
                      </a:pPr>
                      <a:r>
                        <a:rPr lang="en-GB" sz="1600" dirty="0">
                          <a:effectLst/>
                        </a:rPr>
                        <a:t>NOTE 1: Companies are encouraged to select other values for W in order to meet the target SNR</a:t>
                      </a:r>
                      <a:endParaRPr lang="en-US" sz="1600" dirty="0">
                        <a:effectLst/>
                        <a:latin typeface="Times New Roman"/>
                        <a:ea typeface="MS Mincho"/>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Tree>
    <p:extLst>
      <p:ext uri="{BB962C8B-B14F-4D97-AF65-F5344CB8AC3E}">
        <p14:creationId xmlns:p14="http://schemas.microsoft.com/office/powerpoint/2010/main" val="20679807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MPDCCH Precoding </a:t>
            </a:r>
            <a:r>
              <a:rPr lang="en-US" dirty="0"/>
              <a:t>weight update granularity </a:t>
            </a:r>
            <a:r>
              <a:rPr lang="en-US" dirty="0" smtClean="0"/>
              <a:t>assumption</a:t>
            </a:r>
            <a:endParaRPr lang="en-US" dirty="0"/>
          </a:p>
        </p:txBody>
      </p:sp>
      <p:sp>
        <p:nvSpPr>
          <p:cNvPr id="3" name="Content Placeholder 2"/>
          <p:cNvSpPr>
            <a:spLocks noGrp="1"/>
          </p:cNvSpPr>
          <p:nvPr>
            <p:ph idx="1"/>
          </p:nvPr>
        </p:nvSpPr>
        <p:spPr/>
        <p:txBody>
          <a:bodyPr>
            <a:normAutofit lnSpcReduction="10000"/>
          </a:bodyPr>
          <a:lstStyle/>
          <a:p>
            <a:pPr hangingPunct="0"/>
            <a:r>
              <a:rPr lang="en-GB" dirty="0" smtClean="0"/>
              <a:t>Specify </a:t>
            </a:r>
            <a:r>
              <a:rPr lang="en-GB" dirty="0"/>
              <a:t>the cell specific parameter (Frequency hopping interval) in the MPDCCH demodulation requirement parameters regardless of the frequency hopping enable to provide UE assumption on precoding granularity. (TS36.211).</a:t>
            </a:r>
            <a:endParaRPr lang="en-US" dirty="0"/>
          </a:p>
          <a:p>
            <a:pPr hangingPunct="0"/>
            <a:r>
              <a:rPr lang="en-US" dirty="0" err="1" smtClean="0"/>
              <a:t>Precoder</a:t>
            </a:r>
            <a:r>
              <a:rPr lang="en-US" dirty="0" smtClean="0"/>
              <a:t> </a:t>
            </a:r>
            <a:r>
              <a:rPr lang="en-US" dirty="0"/>
              <a:t>update granularity of the actual transmission should be matched with the frequency hopping interval</a:t>
            </a:r>
          </a:p>
          <a:p>
            <a:endParaRPr lang="en-US" dirty="0"/>
          </a:p>
        </p:txBody>
      </p:sp>
    </p:spTree>
    <p:extLst>
      <p:ext uri="{BB962C8B-B14F-4D97-AF65-F5344CB8AC3E}">
        <p14:creationId xmlns:p14="http://schemas.microsoft.com/office/powerpoint/2010/main" val="22910339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MPDCCH demodulation requirements</a:t>
            </a:r>
            <a:endParaRPr lang="en-US" dirty="0"/>
          </a:p>
        </p:txBody>
      </p:sp>
      <p:sp>
        <p:nvSpPr>
          <p:cNvPr id="3" name="Content Placeholder 2"/>
          <p:cNvSpPr>
            <a:spLocks noGrp="1"/>
          </p:cNvSpPr>
          <p:nvPr>
            <p:ph idx="1"/>
          </p:nvPr>
        </p:nvSpPr>
        <p:spPr/>
        <p:txBody>
          <a:bodyPr>
            <a:normAutofit lnSpcReduction="10000"/>
          </a:bodyPr>
          <a:lstStyle/>
          <a:p>
            <a:r>
              <a:rPr lang="en-US" dirty="0" smtClean="0"/>
              <a:t>PDSCH transmission modes used for MPDCCH test</a:t>
            </a:r>
          </a:p>
          <a:p>
            <a:pPr lvl="1"/>
            <a:r>
              <a:rPr lang="en-US" dirty="0" smtClean="0"/>
              <a:t>CE Mode A:</a:t>
            </a:r>
          </a:p>
          <a:p>
            <a:pPr lvl="2"/>
            <a:r>
              <a:rPr lang="en-US" dirty="0" smtClean="0"/>
              <a:t>TM2 for CE Mode A: 29bits for FDD, 32bits for TDD</a:t>
            </a:r>
          </a:p>
          <a:p>
            <a:pPr lvl="1"/>
            <a:r>
              <a:rPr lang="en-US" dirty="0" smtClean="0"/>
              <a:t>TM2 for CE Mode B: 18bits for FDD/TDD</a:t>
            </a:r>
          </a:p>
          <a:p>
            <a:r>
              <a:rPr lang="en-US" dirty="0" smtClean="0"/>
              <a:t>Interesting </a:t>
            </a:r>
            <a:r>
              <a:rPr lang="en-US" dirty="0"/>
              <a:t>companies are encouraged to provide the simulation results </a:t>
            </a:r>
            <a:r>
              <a:rPr lang="en-US" dirty="0" smtClean="0"/>
              <a:t>for FDD and TDD including </a:t>
            </a:r>
            <a:r>
              <a:rPr lang="en-US" dirty="0"/>
              <a:t>impairment error in RAN4#80bis. </a:t>
            </a:r>
            <a:endParaRPr lang="en-US" dirty="0" smtClean="0"/>
          </a:p>
        </p:txBody>
      </p:sp>
    </p:spTree>
    <p:extLst>
      <p:ext uri="{BB962C8B-B14F-4D97-AF65-F5344CB8AC3E}">
        <p14:creationId xmlns:p14="http://schemas.microsoft.com/office/powerpoint/2010/main" val="36612249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Scheduling pattern for MPDCCH demodulation requirements</a:t>
            </a:r>
            <a:endParaRPr lang="en-US" dirty="0"/>
          </a:p>
        </p:txBody>
      </p:sp>
      <p:sp>
        <p:nvSpPr>
          <p:cNvPr id="3" name="Content Placeholder 2"/>
          <p:cNvSpPr>
            <a:spLocks noGrp="1"/>
          </p:cNvSpPr>
          <p:nvPr>
            <p:ph idx="1"/>
          </p:nvPr>
        </p:nvSpPr>
        <p:spPr/>
        <p:txBody>
          <a:bodyPr>
            <a:normAutofit/>
          </a:bodyPr>
          <a:lstStyle/>
          <a:p>
            <a:r>
              <a:rPr lang="en-US" sz="2800" dirty="0" smtClean="0"/>
              <a:t>Use the following scheduling pattern</a:t>
            </a:r>
          </a:p>
          <a:p>
            <a:pPr lvl="1"/>
            <a:r>
              <a:rPr lang="en-US" sz="2400" dirty="0" smtClean="0"/>
              <a:t>N1+1+6 [</a:t>
            </a:r>
            <a:r>
              <a:rPr lang="en-US" sz="2400" dirty="0" err="1" smtClean="0"/>
              <a:t>ms</a:t>
            </a:r>
            <a:r>
              <a:rPr lang="en-US" sz="2400" dirty="0" smtClean="0"/>
              <a:t>] periodicity</a:t>
            </a:r>
          </a:p>
          <a:p>
            <a:pPr lvl="2"/>
            <a:r>
              <a:rPr lang="en-US" sz="2000" dirty="0" smtClean="0"/>
              <a:t>N1 for repetition number for MPDCCH</a:t>
            </a:r>
          </a:p>
          <a:p>
            <a:pPr lvl="2"/>
            <a:r>
              <a:rPr lang="en-US" sz="2000" dirty="0" smtClean="0"/>
              <a:t>1 for gap between the end of MPDCCH and the beginning of PDSCH</a:t>
            </a:r>
          </a:p>
          <a:p>
            <a:pPr lvl="2"/>
            <a:r>
              <a:rPr lang="en-US" sz="2000" dirty="0" smtClean="0"/>
              <a:t>6 for switching gap between DL and UL, and UL transmission</a:t>
            </a:r>
          </a:p>
          <a:p>
            <a:pPr lvl="1"/>
            <a:r>
              <a:rPr lang="en-US" sz="2400" dirty="0" smtClean="0"/>
              <a:t>Set the PDSCH repetition number to 1</a:t>
            </a:r>
            <a:endParaRPr lang="en-US" sz="2400" dirty="0"/>
          </a:p>
          <a:p>
            <a:endParaRPr lang="en-US" sz="2800"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 name="Object 5"/>
          <p:cNvGraphicFramePr>
            <a:graphicFrameLocks noChangeAspect="1"/>
          </p:cNvGraphicFramePr>
          <p:nvPr>
            <p:extLst>
              <p:ext uri="{D42A27DB-BD31-4B8C-83A1-F6EECF244321}">
                <p14:modId xmlns:p14="http://schemas.microsoft.com/office/powerpoint/2010/main" val="1299397503"/>
              </p:ext>
            </p:extLst>
          </p:nvPr>
        </p:nvGraphicFramePr>
        <p:xfrm>
          <a:off x="457200" y="4572000"/>
          <a:ext cx="8155877" cy="2057400"/>
        </p:xfrm>
        <a:graphic>
          <a:graphicData uri="http://schemas.openxmlformats.org/presentationml/2006/ole">
            <mc:AlternateContent xmlns:mc="http://schemas.openxmlformats.org/markup-compatibility/2006">
              <mc:Choice xmlns:v="urn:schemas-microsoft-com:vml" Requires="v">
                <p:oleObj spid="_x0000_s3099" name="Visio" r:id="rId4" imgW="5251856" imgH="1325880" progId="Visio.Drawing.11">
                  <p:embed/>
                </p:oleObj>
              </mc:Choice>
              <mc:Fallback>
                <p:oleObj name="Visio" r:id="rId4" imgW="5251856" imgH="1325880" progId="Visio.Drawing.11">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4572000"/>
                        <a:ext cx="8155877" cy="2057400"/>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20290249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PDSCH demodulation requirements</a:t>
            </a:r>
            <a:endParaRPr lang="en-US" dirty="0"/>
          </a:p>
        </p:txBody>
      </p:sp>
      <p:sp>
        <p:nvSpPr>
          <p:cNvPr id="3" name="Content Placeholder 2"/>
          <p:cNvSpPr>
            <a:spLocks noGrp="1"/>
          </p:cNvSpPr>
          <p:nvPr>
            <p:ph idx="1"/>
          </p:nvPr>
        </p:nvSpPr>
        <p:spPr/>
        <p:txBody>
          <a:bodyPr>
            <a:normAutofit lnSpcReduction="10000"/>
          </a:bodyPr>
          <a:lstStyle/>
          <a:p>
            <a:r>
              <a:rPr lang="en-US" dirty="0"/>
              <a:t>Introduce a new TM2 PDSCH demodulation </a:t>
            </a:r>
            <a:r>
              <a:rPr lang="en-US" dirty="0" smtClean="0"/>
              <a:t>requirements </a:t>
            </a:r>
          </a:p>
          <a:p>
            <a:pPr lvl="1"/>
            <a:r>
              <a:rPr lang="en-US" dirty="0" smtClean="0"/>
              <a:t>Same setting as TM6 demodulation requirements</a:t>
            </a:r>
          </a:p>
          <a:p>
            <a:pPr lvl="1"/>
            <a:r>
              <a:rPr lang="en-US" dirty="0" smtClean="0"/>
              <a:t>No repetition</a:t>
            </a:r>
          </a:p>
          <a:p>
            <a:pPr lvl="1"/>
            <a:r>
              <a:rPr lang="en-US" dirty="0" smtClean="0"/>
              <a:t>Applicability: UE not supporting CE Mode  B</a:t>
            </a:r>
          </a:p>
          <a:p>
            <a:r>
              <a:rPr lang="en-US" dirty="0"/>
              <a:t>Interesting companies are encouraged to provide the simulation results </a:t>
            </a:r>
            <a:r>
              <a:rPr lang="en-US" dirty="0" smtClean="0"/>
              <a:t>for FDD and TDD including </a:t>
            </a:r>
            <a:r>
              <a:rPr lang="en-US" dirty="0"/>
              <a:t>impairment error in RAN4#80bis. </a:t>
            </a:r>
          </a:p>
          <a:p>
            <a:endParaRPr lang="en-US" dirty="0"/>
          </a:p>
          <a:p>
            <a:endParaRPr lang="en-US" dirty="0"/>
          </a:p>
        </p:txBody>
      </p:sp>
    </p:spTree>
    <p:extLst>
      <p:ext uri="{BB962C8B-B14F-4D97-AF65-F5344CB8AC3E}">
        <p14:creationId xmlns:p14="http://schemas.microsoft.com/office/powerpoint/2010/main" val="40502574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CQI definition test</a:t>
            </a:r>
            <a:endParaRPr lang="en-US" dirty="0"/>
          </a:p>
        </p:txBody>
      </p:sp>
      <p:sp>
        <p:nvSpPr>
          <p:cNvPr id="3" name="Content Placeholder 2"/>
          <p:cNvSpPr>
            <a:spLocks noGrp="1"/>
          </p:cNvSpPr>
          <p:nvPr>
            <p:ph idx="1"/>
          </p:nvPr>
        </p:nvSpPr>
        <p:spPr/>
        <p:txBody>
          <a:bodyPr/>
          <a:lstStyle/>
          <a:p>
            <a:r>
              <a:rPr lang="en-US" dirty="0" smtClean="0"/>
              <a:t>Test points:</a:t>
            </a:r>
          </a:p>
          <a:p>
            <a:pPr lvl="1"/>
            <a:r>
              <a:rPr lang="en-US" smtClean="0"/>
              <a:t>SNR=5/6dB</a:t>
            </a:r>
            <a:endParaRPr lang="en-US" dirty="0" smtClean="0"/>
          </a:p>
          <a:p>
            <a:pPr lvl="1"/>
            <a:r>
              <a:rPr lang="en-US" dirty="0" smtClean="0"/>
              <a:t>Interesting companies are encouraged to bring issues in RAN4#80bis if they find issue on these test points.</a:t>
            </a:r>
          </a:p>
        </p:txBody>
      </p:sp>
    </p:spTree>
    <p:extLst>
      <p:ext uri="{BB962C8B-B14F-4D97-AF65-F5344CB8AC3E}">
        <p14:creationId xmlns:p14="http://schemas.microsoft.com/office/powerpoint/2010/main" val="427420677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326</TotalTime>
  <Words>629</Words>
  <Application>Microsoft Office PowerPoint</Application>
  <PresentationFormat>On-screen Show (4:3)</PresentationFormat>
  <Paragraphs>88</Paragraphs>
  <Slides>11</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11</vt:i4>
      </vt:variant>
    </vt:vector>
  </HeadingPairs>
  <TitlesOfParts>
    <vt:vector size="13" baseType="lpstr">
      <vt:lpstr>Office Theme</vt:lpstr>
      <vt:lpstr>Visio</vt:lpstr>
      <vt:lpstr>Way forwards on eMTC UE demodulation requirements</vt:lpstr>
      <vt:lpstr>PBCH demodulation requirements</vt:lpstr>
      <vt:lpstr>PBCH demodulation requirements</vt:lpstr>
      <vt:lpstr>PBCH demodulation requirements</vt:lpstr>
      <vt:lpstr>MPDCCH Precoding weight update granularity assumption</vt:lpstr>
      <vt:lpstr>MPDCCH demodulation requirements</vt:lpstr>
      <vt:lpstr>Scheduling pattern for MPDCCH demodulation requirements</vt:lpstr>
      <vt:lpstr>PDSCH demodulation requirements</vt:lpstr>
      <vt:lpstr>CQI definition test</vt:lpstr>
      <vt:lpstr>UE-selected subband CQI test</vt:lpstr>
      <vt:lpstr>Open issues</vt:lpstr>
    </vt:vector>
  </TitlesOfParts>
  <Company>Ericsson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forwards on eMTC UE demodulation requirements</dc:title>
  <dc:creator>Ericsson</dc:creator>
  <cp:lastModifiedBy>Ericsson</cp:lastModifiedBy>
  <cp:revision>41</cp:revision>
  <dcterms:created xsi:type="dcterms:W3CDTF">2016-08-25T08:27:41Z</dcterms:created>
  <dcterms:modified xsi:type="dcterms:W3CDTF">2016-08-26T09:58:14Z</dcterms:modified>
</cp:coreProperties>
</file>