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59"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6" d="100"/>
          <a:sy n="116" d="100"/>
        </p:scale>
        <p:origin x="390"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648C7F4-13AF-48F3-AC15-68074B1A4FD5}" type="datetimeFigureOut">
              <a:rPr lang="en-US" smtClean="0"/>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48C7F4-13AF-48F3-AC15-68074B1A4FD5}" type="datetimeFigureOut">
              <a:rPr lang="en-US" smtClean="0"/>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48C7F4-13AF-48F3-AC15-68074B1A4FD5}" type="datetimeFigureOut">
              <a:rPr lang="en-US" smtClean="0"/>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648C7F4-13AF-48F3-AC15-68074B1A4FD5}" type="datetimeFigureOut">
              <a:rPr lang="en-US" smtClean="0"/>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648C7F4-13AF-48F3-AC15-68074B1A4FD5}" type="datetimeFigureOut">
              <a:rPr lang="en-US" smtClean="0"/>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648C7F4-13AF-48F3-AC15-68074B1A4FD5}" type="datetimeFigureOut">
              <a:rPr lang="en-US" smtClean="0"/>
              <a:t>5/26/2016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648C7F4-13AF-48F3-AC15-68074B1A4FD5}" type="datetimeFigureOut">
              <a:rPr lang="en-US" smtClean="0"/>
              <a:t>5/26/2016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t>5/26/2016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t>5/26/2016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WF on measurement gap enhancement</a:t>
            </a:r>
            <a:endParaRPr lang="en-US" dirty="0"/>
          </a:p>
        </p:txBody>
      </p:sp>
      <p:sp>
        <p:nvSpPr>
          <p:cNvPr id="3" name="Subtitle 2"/>
          <p:cNvSpPr>
            <a:spLocks noGrp="1"/>
          </p:cNvSpPr>
          <p:nvPr>
            <p:ph type="subTitle" idx="1"/>
          </p:nvPr>
        </p:nvSpPr>
        <p:spPr/>
        <p:txBody>
          <a:bodyPr/>
          <a:lstStyle/>
          <a:p>
            <a:r>
              <a:rPr lang="en-US" dirty="0" smtClean="0"/>
              <a:t>Intel, [Ericsson, Huawei, Nokia, Qualcomm]…</a:t>
            </a:r>
            <a:endParaRPr lang="en-US" dirty="0"/>
          </a:p>
        </p:txBody>
      </p:sp>
      <p:sp>
        <p:nvSpPr>
          <p:cNvPr id="4" name="Rectangle 3"/>
          <p:cNvSpPr/>
          <p:nvPr/>
        </p:nvSpPr>
        <p:spPr>
          <a:xfrm>
            <a:off x="378940" y="199033"/>
            <a:ext cx="11302313" cy="646331"/>
          </a:xfrm>
          <a:prstGeom prst="rect">
            <a:avLst/>
          </a:prstGeom>
        </p:spPr>
        <p:txBody>
          <a:bodyPr wrap="square">
            <a:spAutoFit/>
          </a:bodyPr>
          <a:lstStyle/>
          <a:p>
            <a:pPr>
              <a:tabLst>
                <a:tab pos="2637155" algn="ctr"/>
                <a:tab pos="5274310" algn="r"/>
                <a:tab pos="2637155" algn="ctr"/>
                <a:tab pos="4500880" algn="r"/>
                <a:tab pos="6210935" algn="r"/>
              </a:tabLst>
            </a:pPr>
            <a:r>
              <a:rPr lang="en-GB" b="1" dirty="0">
                <a:latin typeface="Arial" panose="020B0604020202020204" pitchFamily="34" charset="0"/>
                <a:ea typeface="Times New Roman" panose="02020603050405020304" pitchFamily="18" charset="0"/>
              </a:rPr>
              <a:t>3GPP TSG-RAN WG4 Meeting #</a:t>
            </a:r>
            <a:r>
              <a:rPr lang="en-GB" b="1" dirty="0" smtClean="0">
                <a:latin typeface="Arial" panose="020B0604020202020204" pitchFamily="34" charset="0"/>
                <a:ea typeface="Times New Roman" panose="02020603050405020304" pitchFamily="18" charset="0"/>
              </a:rPr>
              <a:t>79</a:t>
            </a:r>
            <a:r>
              <a:rPr lang="en-GB" b="1" dirty="0">
                <a:latin typeface="Arial" panose="020B0604020202020204" pitchFamily="34" charset="0"/>
                <a:ea typeface="Times New Roman" panose="02020603050405020304" pitchFamily="18" charset="0"/>
              </a:rPr>
              <a:t>	</a:t>
            </a:r>
            <a:r>
              <a:rPr lang="en-GB" b="1" dirty="0" smtClean="0">
                <a:latin typeface="Arial" panose="020B0604020202020204" pitchFamily="34" charset="0"/>
                <a:ea typeface="Times New Roman" panose="02020603050405020304" pitchFamily="18" charset="0"/>
              </a:rPr>
              <a:t>                    </a:t>
            </a:r>
            <a:r>
              <a:rPr lang="en-GB" b="1" dirty="0">
                <a:latin typeface="Arial" panose="020B0604020202020204" pitchFamily="34" charset="0"/>
                <a:ea typeface="Times New Roman" panose="02020603050405020304" pitchFamily="18" charset="0"/>
              </a:rPr>
              <a:t>		</a:t>
            </a:r>
            <a:r>
              <a:rPr lang="en-GB" b="1" dirty="0" smtClean="0">
                <a:latin typeface="Arial" panose="020B0604020202020204" pitchFamily="34" charset="0"/>
                <a:ea typeface="Times New Roman" panose="02020603050405020304" pitchFamily="18" charset="0"/>
              </a:rPr>
              <a:t>          R4-163277</a:t>
            </a:r>
            <a:endParaRPr lang="en-US" sz="1400" dirty="0">
              <a:latin typeface="Times New Roman" panose="02020603050405020304" pitchFamily="18" charset="0"/>
              <a:ea typeface="Times New Roman" panose="02020603050405020304" pitchFamily="18" charset="0"/>
            </a:endParaRPr>
          </a:p>
          <a:p>
            <a:pPr>
              <a:tabLst>
                <a:tab pos="2637155" algn="ctr"/>
                <a:tab pos="5274310" algn="r"/>
                <a:tab pos="2637155" algn="ctr"/>
                <a:tab pos="6120765" algn="r"/>
              </a:tabLst>
            </a:pPr>
            <a:r>
              <a:rPr lang="en-GB" b="1" dirty="0">
                <a:latin typeface="Arial" panose="020B0604020202020204" pitchFamily="34" charset="0"/>
                <a:ea typeface="Times New Roman" panose="02020603050405020304" pitchFamily="18" charset="0"/>
              </a:rPr>
              <a:t>Nanjing, China 23 – 27 May, 2016</a:t>
            </a:r>
            <a:endParaRPr lang="en-US"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Shorter MGL for synchronous operations</a:t>
            </a:r>
            <a:endParaRPr lang="en-US" dirty="0"/>
          </a:p>
        </p:txBody>
      </p:sp>
      <p:sp>
        <p:nvSpPr>
          <p:cNvPr id="3" name="Content Placeholder 2"/>
          <p:cNvSpPr>
            <a:spLocks noGrp="1"/>
          </p:cNvSpPr>
          <p:nvPr>
            <p:ph idx="1"/>
          </p:nvPr>
        </p:nvSpPr>
        <p:spPr/>
        <p:txBody>
          <a:bodyPr>
            <a:normAutofit/>
          </a:bodyPr>
          <a:lstStyle/>
          <a:p>
            <a:r>
              <a:rPr lang="en-US" dirty="0" smtClean="0"/>
              <a:t>Requirements for Short MGL will only be defined when all </a:t>
            </a:r>
            <a:r>
              <a:rPr lang="en-US" dirty="0"/>
              <a:t>intra- and inter-frequency cells </a:t>
            </a:r>
            <a:r>
              <a:rPr lang="en-US" dirty="0" smtClean="0"/>
              <a:t>are </a:t>
            </a:r>
            <a:r>
              <a:rPr lang="en-US" dirty="0"/>
              <a:t>synchronized in frame level with receive time misalignment less than X</a:t>
            </a:r>
            <a:r>
              <a:rPr lang="en-US" dirty="0" smtClean="0"/>
              <a:t> us. The value of X is for further study.   </a:t>
            </a:r>
            <a:endParaRPr lang="en-US" dirty="0"/>
          </a:p>
          <a:p>
            <a:r>
              <a:rPr lang="en-GB" dirty="0"/>
              <a:t>Requirements for </a:t>
            </a:r>
            <a:r>
              <a:rPr lang="en-GB" dirty="0" smtClean="0"/>
              <a:t>inter-RAT </a:t>
            </a:r>
            <a:r>
              <a:rPr lang="en-GB" dirty="0"/>
              <a:t>measurement will not be </a:t>
            </a:r>
            <a:r>
              <a:rPr lang="en-GB" dirty="0" smtClean="0"/>
              <a:t>defined</a:t>
            </a:r>
            <a:r>
              <a:rPr lang="en-GB" dirty="0"/>
              <a:t> when reduced gaps are configured</a:t>
            </a:r>
            <a:endParaRPr lang="en-US" dirty="0" smtClean="0"/>
          </a:p>
          <a:p>
            <a:r>
              <a:rPr lang="en-US" dirty="0" smtClean="0"/>
              <a:t>Shorter </a:t>
            </a:r>
            <a:r>
              <a:rPr lang="en-US" dirty="0" smtClean="0"/>
              <a:t>MGL configurations</a:t>
            </a:r>
          </a:p>
          <a:p>
            <a:pPr lvl="1"/>
            <a:r>
              <a:rPr lang="en-US" dirty="0" smtClean="0"/>
              <a:t>MGL: 3ms or 4ms</a:t>
            </a:r>
          </a:p>
          <a:p>
            <a:pPr lvl="2"/>
            <a:r>
              <a:rPr lang="en-US" dirty="0"/>
              <a:t>The above shorter MGL configurations subject to maintain current UE measurement requirements.  If evaluation and analysis suggest these configurations can not maintain the current UE requirement, these configurations needs to be revised. </a:t>
            </a:r>
            <a:endParaRPr lang="en-US" dirty="0" smtClean="0"/>
          </a:p>
          <a:p>
            <a:pPr lvl="1"/>
            <a:r>
              <a:rPr lang="en-US" dirty="0" smtClean="0"/>
              <a:t>MGRP</a:t>
            </a:r>
            <a:r>
              <a:rPr lang="en-US" dirty="0" smtClean="0"/>
              <a:t>: 40ms and 80ms</a:t>
            </a:r>
          </a:p>
          <a:p>
            <a:pPr lvl="1"/>
            <a:endParaRPr lang="en-US" dirty="0" smtClean="0"/>
          </a:p>
        </p:txBody>
      </p:sp>
    </p:spTree>
    <p:extLst>
      <p:ext uri="{BB962C8B-B14F-4D97-AF65-F5344CB8AC3E}">
        <p14:creationId xmlns:p14="http://schemas.microsoft.com/office/powerpoint/2010/main" val="2154545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Per-CC based measurement gap configuration</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Two type of new measurement gap configurations are considered</a:t>
            </a:r>
          </a:p>
          <a:p>
            <a:pPr lvl="1"/>
            <a:r>
              <a:rPr lang="en-US" dirty="0" smtClean="0"/>
              <a:t>Uniformly distributed measurement gap pattern, e.g. legacy gap liked</a:t>
            </a:r>
          </a:p>
          <a:p>
            <a:pPr lvl="1"/>
            <a:r>
              <a:rPr lang="en-US" dirty="0" smtClean="0"/>
              <a:t>Non-uniformly distributed measurement gap pattern, e.g. burst gap</a:t>
            </a:r>
          </a:p>
          <a:p>
            <a:r>
              <a:rPr lang="en-US" dirty="0" smtClean="0"/>
              <a:t>If Uniformly </a:t>
            </a:r>
            <a:r>
              <a:rPr lang="en-US" dirty="0"/>
              <a:t>distributed</a:t>
            </a:r>
            <a:r>
              <a:rPr lang="en-US" dirty="0" smtClean="0"/>
              <a:t> </a:t>
            </a:r>
            <a:r>
              <a:rPr lang="en-US" dirty="0"/>
              <a:t>measurement gap </a:t>
            </a:r>
            <a:r>
              <a:rPr lang="en-US" dirty="0" smtClean="0"/>
              <a:t>pattern with MGL=6ms and MGRP&gt;80ms are </a:t>
            </a:r>
            <a:r>
              <a:rPr lang="en-US" dirty="0" smtClean="0"/>
              <a:t>introduced</a:t>
            </a:r>
            <a:endParaRPr lang="en-US" b="1" dirty="0"/>
          </a:p>
          <a:p>
            <a:pPr lvl="1"/>
            <a:r>
              <a:rPr lang="en-US" dirty="0" smtClean="0"/>
              <a:t>new MGRP should be divisible by 40ms </a:t>
            </a:r>
          </a:p>
          <a:p>
            <a:pPr lvl="1"/>
            <a:r>
              <a:rPr lang="en-US" dirty="0" smtClean="0"/>
              <a:t>10240ms should be divisible by new MGRP</a:t>
            </a:r>
          </a:p>
          <a:p>
            <a:pPr lvl="1"/>
            <a:r>
              <a:rPr lang="en-US" dirty="0" smtClean="0"/>
              <a:t>Open issues : </a:t>
            </a:r>
          </a:p>
          <a:p>
            <a:pPr lvl="2"/>
            <a:r>
              <a:rPr lang="en-US" dirty="0" smtClean="0"/>
              <a:t>number of new equal-distance measurement gap configurations</a:t>
            </a:r>
          </a:p>
          <a:p>
            <a:pPr lvl="2"/>
            <a:r>
              <a:rPr lang="en-US" dirty="0" smtClean="0"/>
              <a:t>corresponding MGRP </a:t>
            </a:r>
          </a:p>
          <a:p>
            <a:r>
              <a:rPr lang="en-US" dirty="0" smtClean="0"/>
              <a:t>Measurement gap may or may not be configured per CC based</a:t>
            </a:r>
          </a:p>
          <a:p>
            <a:r>
              <a:rPr lang="en-US" dirty="0" smtClean="0"/>
              <a:t>It is FFS whether new gap configurations are introduced (uniform and/or non uniform)</a:t>
            </a:r>
            <a:endParaRPr lang="en-US" dirty="0"/>
          </a:p>
          <a:p>
            <a:pPr lvl="1"/>
            <a:endParaRPr lang="en-US" dirty="0" smtClean="0"/>
          </a:p>
        </p:txBody>
      </p:sp>
    </p:spTree>
    <p:extLst>
      <p:ext uri="{BB962C8B-B14F-4D97-AF65-F5344CB8AC3E}">
        <p14:creationId xmlns:p14="http://schemas.microsoft.com/office/powerpoint/2010/main" val="779878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Per-CC based measurement gap configuration</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Some Options for </a:t>
            </a:r>
            <a:r>
              <a:rPr lang="en-US" dirty="0"/>
              <a:t>capability </a:t>
            </a:r>
            <a:r>
              <a:rPr lang="en-US" dirty="0" smtClean="0"/>
              <a:t>signaling:</a:t>
            </a:r>
            <a:endParaRPr lang="en-US" dirty="0"/>
          </a:p>
          <a:p>
            <a:pPr lvl="1"/>
            <a:r>
              <a:rPr lang="en-US" dirty="0" smtClean="0"/>
              <a:t>Option 1: UE signals </a:t>
            </a:r>
            <a:r>
              <a:rPr lang="en-US" dirty="0"/>
              <a:t>capabilities for all supported CA combos when UE attaches to the network</a:t>
            </a:r>
          </a:p>
          <a:p>
            <a:pPr lvl="1"/>
            <a:r>
              <a:rPr lang="en-US" dirty="0"/>
              <a:t>Option </a:t>
            </a:r>
            <a:r>
              <a:rPr lang="en-US" dirty="0" smtClean="0"/>
              <a:t>2: </a:t>
            </a:r>
            <a:r>
              <a:rPr lang="en-US" dirty="0"/>
              <a:t>UE signals </a:t>
            </a:r>
            <a:r>
              <a:rPr lang="en-US" dirty="0" smtClean="0"/>
              <a:t>capabilities </a:t>
            </a:r>
            <a:r>
              <a:rPr lang="en-US" dirty="0"/>
              <a:t>on demand(network advertises what it supports and UE replies with related capabilities)</a:t>
            </a:r>
          </a:p>
          <a:p>
            <a:pPr lvl="1"/>
            <a:r>
              <a:rPr lang="en-US" dirty="0"/>
              <a:t>Option </a:t>
            </a:r>
            <a:r>
              <a:rPr lang="en-US" dirty="0" smtClean="0"/>
              <a:t>3: </a:t>
            </a:r>
            <a:r>
              <a:rPr lang="en-US" dirty="0"/>
              <a:t>UE signals</a:t>
            </a:r>
            <a:r>
              <a:rPr lang="en-US" dirty="0" smtClean="0"/>
              <a:t> </a:t>
            </a:r>
            <a:r>
              <a:rPr lang="en-US" dirty="0"/>
              <a:t>capabilities based on configured CA combo(UE sends capabilities when configured with a certain CA combo)</a:t>
            </a:r>
          </a:p>
          <a:p>
            <a:pPr lvl="1"/>
            <a:r>
              <a:rPr lang="en-US" dirty="0"/>
              <a:t>Option </a:t>
            </a:r>
            <a:r>
              <a:rPr lang="en-US" dirty="0" smtClean="0"/>
              <a:t>4: UE </a:t>
            </a:r>
            <a:r>
              <a:rPr lang="en-US" dirty="0"/>
              <a:t>picks the gap configuration when the measurement configuration is received from </a:t>
            </a:r>
            <a:r>
              <a:rPr lang="en-US" dirty="0" smtClean="0"/>
              <a:t>network</a:t>
            </a:r>
          </a:p>
          <a:p>
            <a:pPr lvl="1"/>
            <a:r>
              <a:rPr lang="en-US" dirty="0" smtClean="0"/>
              <a:t>Other options are not precluded</a:t>
            </a:r>
          </a:p>
          <a:p>
            <a:pPr lvl="1"/>
            <a:r>
              <a:rPr lang="en-US" dirty="0" smtClean="0"/>
              <a:t>The discussion on capability </a:t>
            </a:r>
            <a:r>
              <a:rPr lang="en-US" dirty="0" err="1" smtClean="0"/>
              <a:t>signalling</a:t>
            </a:r>
            <a:r>
              <a:rPr lang="en-US" dirty="0" smtClean="0"/>
              <a:t> option may take place in RAN2</a:t>
            </a:r>
          </a:p>
          <a:p>
            <a:r>
              <a:rPr lang="en-US" dirty="0" smtClean="0"/>
              <a:t>The </a:t>
            </a:r>
            <a:r>
              <a:rPr lang="en-US" dirty="0"/>
              <a:t>capability </a:t>
            </a:r>
            <a:r>
              <a:rPr lang="en-US" dirty="0" smtClean="0"/>
              <a:t>signaling </a:t>
            </a:r>
            <a:r>
              <a:rPr lang="en-US" dirty="0"/>
              <a:t>for per CC gap should consider the use case of spare RF chains, and NCSG potentially being provided on other </a:t>
            </a:r>
            <a:r>
              <a:rPr lang="en-US" dirty="0" smtClean="0"/>
              <a:t>CC</a:t>
            </a:r>
          </a:p>
          <a:p>
            <a:r>
              <a:rPr lang="en-US" dirty="0" smtClean="0"/>
              <a:t>For RAN4#80, interested companies are invited to consider what information needs to be provided to RAN2 about UE RF architecture options to allow them to specify capability </a:t>
            </a:r>
            <a:r>
              <a:rPr lang="en-US" dirty="0" smtClean="0"/>
              <a:t>signaling</a:t>
            </a:r>
            <a:endParaRPr lang="en-US" dirty="0"/>
          </a:p>
          <a:p>
            <a:endParaRPr lang="en-US" dirty="0"/>
          </a:p>
          <a:p>
            <a:pPr lvl="1"/>
            <a:endParaRPr lang="en-US" dirty="0" smtClean="0"/>
          </a:p>
        </p:txBody>
      </p:sp>
    </p:spTree>
    <p:extLst>
      <p:ext uri="{BB962C8B-B14F-4D97-AF65-F5344CB8AC3E}">
        <p14:creationId xmlns:p14="http://schemas.microsoft.com/office/powerpoint/2010/main" val="40888046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NCSG and interruption control</a:t>
            </a:r>
            <a:endParaRPr lang="en-US" dirty="0"/>
          </a:p>
        </p:txBody>
      </p:sp>
      <p:sp>
        <p:nvSpPr>
          <p:cNvPr id="3" name="Content Placeholder 2"/>
          <p:cNvSpPr>
            <a:spLocks noGrp="1"/>
          </p:cNvSpPr>
          <p:nvPr>
            <p:ph idx="1"/>
          </p:nvPr>
        </p:nvSpPr>
        <p:spPr/>
        <p:txBody>
          <a:bodyPr>
            <a:normAutofit/>
          </a:bodyPr>
          <a:lstStyle/>
          <a:p>
            <a:r>
              <a:rPr lang="en-US" dirty="0" smtClean="0"/>
              <a:t>NCSG configurations</a:t>
            </a:r>
          </a:p>
          <a:p>
            <a:pPr lvl="1"/>
            <a:r>
              <a:rPr lang="en-US" dirty="0" smtClean="0"/>
              <a:t>For synchronous operations where receive </a:t>
            </a:r>
            <a:r>
              <a:rPr lang="en-US" dirty="0"/>
              <a:t>time misalignment </a:t>
            </a:r>
            <a:r>
              <a:rPr lang="en-US" dirty="0" smtClean="0"/>
              <a:t>is less </a:t>
            </a:r>
            <a:r>
              <a:rPr lang="en-US" dirty="0"/>
              <a:t>than X us. The value of X is for further study </a:t>
            </a:r>
            <a:endParaRPr lang="en-US" dirty="0" smtClean="0"/>
          </a:p>
          <a:p>
            <a:pPr lvl="1"/>
            <a:r>
              <a:rPr lang="en-US" dirty="0" smtClean="0"/>
              <a:t>VIL-ML-VIL: 1-4-1 (DL) and 1-4-2(UL)</a:t>
            </a:r>
          </a:p>
          <a:p>
            <a:pPr lvl="2"/>
            <a:r>
              <a:rPr lang="en-US" dirty="0" smtClean="0"/>
              <a:t>VIRP: </a:t>
            </a:r>
          </a:p>
          <a:p>
            <a:pPr lvl="3"/>
            <a:r>
              <a:rPr lang="en-US" dirty="0" smtClean="0"/>
              <a:t>Option 1: 40ms</a:t>
            </a:r>
          </a:p>
          <a:p>
            <a:pPr lvl="3"/>
            <a:r>
              <a:rPr lang="en-US" dirty="0" smtClean="0"/>
              <a:t>Option 2: 40ms and 80ms</a:t>
            </a:r>
          </a:p>
          <a:p>
            <a:pPr lvl="1"/>
            <a:r>
              <a:rPr lang="en-US" dirty="0" smtClean="0"/>
              <a:t>It is FFS for asynchronous </a:t>
            </a:r>
            <a:r>
              <a:rPr lang="en-US" dirty="0"/>
              <a:t>operations where receive time misalignment </a:t>
            </a:r>
            <a:r>
              <a:rPr lang="en-US" dirty="0" smtClean="0"/>
              <a:t>exceeds X us</a:t>
            </a:r>
            <a:endParaRPr lang="en-US" dirty="0"/>
          </a:p>
          <a:p>
            <a:pPr lvl="1"/>
            <a:endParaRPr lang="en-GB" dirty="0" smtClean="0"/>
          </a:p>
          <a:p>
            <a:pPr lvl="1"/>
            <a:endParaRPr lang="en-US" dirty="0" smtClean="0"/>
          </a:p>
        </p:txBody>
      </p:sp>
    </p:spTree>
    <p:extLst>
      <p:ext uri="{BB962C8B-B14F-4D97-AF65-F5344CB8AC3E}">
        <p14:creationId xmlns:p14="http://schemas.microsoft.com/office/powerpoint/2010/main" val="125712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845</TotalTime>
  <Words>386</Words>
  <Application>Microsoft Office PowerPoint</Application>
  <PresentationFormat>Widescreen</PresentationFormat>
  <Paragraphs>41</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Times New Roman</vt:lpstr>
      <vt:lpstr>Office Theme</vt:lpstr>
      <vt:lpstr>WF on measurement gap enhancement</vt:lpstr>
      <vt:lpstr>Shorter MGL for synchronous operations</vt:lpstr>
      <vt:lpstr>Per-CC based measurement gap configuration</vt:lpstr>
      <vt:lpstr>Per-CC based measurement gap configuration</vt:lpstr>
      <vt:lpstr>NCSG and interruption control</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Tang, Yang</dc:creator>
  <cp:lastModifiedBy>Tang, Yang</cp:lastModifiedBy>
  <cp:revision>59</cp:revision>
  <dcterms:created xsi:type="dcterms:W3CDTF">2016-04-13T15:12:29Z</dcterms:created>
  <dcterms:modified xsi:type="dcterms:W3CDTF">2016-05-27T07:13:52Z</dcterms:modified>
</cp:coreProperties>
</file>