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926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612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323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881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939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47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324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871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164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718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E99F1-CC08-415E-828A-95B4C1ABA38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388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E99F1-CC08-415E-828A-95B4C1ABA38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27165-B29E-4FD3-9FC9-A0B5BCD11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878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onozawa\AppData\Local\Docs\R4-162605.zip" TargetMode="External"/><Relationship Id="rId3" Type="http://schemas.openxmlformats.org/officeDocument/2006/relationships/hyperlink" Target="file:///C:\Users\onozawa\AppData\Local\Docs\R4-162279.zip" TargetMode="External"/><Relationship Id="rId7" Type="http://schemas.openxmlformats.org/officeDocument/2006/relationships/hyperlink" Target="file:///C:\Users\onozawa\AppData\Local\Docs\R4-162280.zip" TargetMode="External"/><Relationship Id="rId2" Type="http://schemas.openxmlformats.org/officeDocument/2006/relationships/hyperlink" Target="file:///C:\Users\onozawa\AppData\Local\Docs\R4-16216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onozawa\AppData\Local\Docs\R4-162647.zip" TargetMode="External"/><Relationship Id="rId5" Type="http://schemas.openxmlformats.org/officeDocument/2006/relationships/hyperlink" Target="file:///C:\Users\onozawa\AppData\Local\Docs\R4-162294.zip" TargetMode="External"/><Relationship Id="rId4" Type="http://schemas.openxmlformats.org/officeDocument/2006/relationships/hyperlink" Target="file:///C:\Users\onozawa\AppData\Local\Docs\R4-162298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WF on LAA Bandwidth combination sets in CA basket work </a:t>
            </a:r>
            <a:r>
              <a:rPr lang="en-GB" b="1" dirty="0" smtClean="0"/>
              <a:t>items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Nokia, […..]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464924" y="0"/>
            <a:ext cx="1252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r>
              <a:rPr lang="en-US" dirty="0" smtClean="0"/>
              <a:t>R4-162906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15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sz="2400" b="1" dirty="0" smtClean="0"/>
              <a:t>Treated already in RF session</a:t>
            </a:r>
          </a:p>
          <a:p>
            <a:r>
              <a:rPr lang="en-GB" sz="2400" b="1" u="heavy" dirty="0" smtClean="0">
                <a:hlinkClick r:id="rId2"/>
              </a:rPr>
              <a:t>R4-162164</a:t>
            </a:r>
            <a:r>
              <a:rPr lang="en-GB" sz="2400" b="1" dirty="0"/>
              <a:t>	</a:t>
            </a:r>
            <a:r>
              <a:rPr lang="en-GB" sz="2400" b="1" dirty="0" smtClean="0"/>
              <a:t>Inclusion </a:t>
            </a:r>
            <a:r>
              <a:rPr lang="en-GB" sz="2400" b="1" dirty="0"/>
              <a:t>of 10MHz CBW for LAA </a:t>
            </a:r>
            <a:r>
              <a:rPr lang="en-GB" sz="2400" b="1" dirty="0" smtClean="0"/>
              <a:t>operation, Ericsson</a:t>
            </a:r>
          </a:p>
          <a:p>
            <a:r>
              <a:rPr lang="en-GB" sz="2400" b="1" u="heavy" dirty="0">
                <a:hlinkClick r:id="rId3"/>
              </a:rPr>
              <a:t>R4-162279</a:t>
            </a:r>
            <a:r>
              <a:rPr lang="en-GB" sz="2400" b="1" dirty="0"/>
              <a:t>	Bandwidth combination sets for </a:t>
            </a:r>
            <a:r>
              <a:rPr lang="en-GB" sz="2400" b="1" dirty="0" smtClean="0"/>
              <a:t>LAA, Nokia</a:t>
            </a:r>
          </a:p>
          <a:p>
            <a:r>
              <a:rPr lang="en-GB" sz="2400" b="1" u="heavy" dirty="0">
                <a:hlinkClick r:id="rId4"/>
              </a:rPr>
              <a:t>R4-162298</a:t>
            </a:r>
            <a:r>
              <a:rPr lang="en-GB" sz="2400" b="1" dirty="0"/>
              <a:t>	Discussion on channel bandwidth for </a:t>
            </a:r>
            <a:r>
              <a:rPr lang="en-GB" sz="2400" b="1" dirty="0" smtClean="0"/>
              <a:t>LAA, Huawei</a:t>
            </a:r>
          </a:p>
          <a:p>
            <a:r>
              <a:rPr lang="en-GB" sz="2400" b="1" u="heavy" dirty="0" smtClean="0">
                <a:hlinkClick r:id="rId5"/>
              </a:rPr>
              <a:t>R4-162294</a:t>
            </a:r>
            <a:r>
              <a:rPr lang="en-GB" sz="2400" b="1" dirty="0"/>
              <a:t>	Considerations on adding 10MHz channel bandwidth for CA combinations with Band </a:t>
            </a:r>
            <a:r>
              <a:rPr lang="en-GB" sz="2400" b="1" dirty="0" smtClean="0"/>
              <a:t>46, Huawei</a:t>
            </a:r>
          </a:p>
          <a:p>
            <a:r>
              <a:rPr lang="en-GB" sz="2400" b="1" u="heavy" dirty="0">
                <a:hlinkClick r:id="rId6"/>
              </a:rPr>
              <a:t>R4-162647</a:t>
            </a:r>
            <a:r>
              <a:rPr lang="en-GB" sz="2400" b="1" dirty="0"/>
              <a:t>	Addition of 10 MHz channel bandwidth for </a:t>
            </a:r>
            <a:r>
              <a:rPr lang="en-GB" sz="2400" b="1" dirty="0" smtClean="0"/>
              <a:t>LAA, Qualcomm</a:t>
            </a:r>
          </a:p>
          <a:p>
            <a:r>
              <a:rPr lang="en-GB" sz="2400" b="1" u="heavy" dirty="0">
                <a:hlinkClick r:id="rId7"/>
              </a:rPr>
              <a:t>R4-162280</a:t>
            </a:r>
            <a:r>
              <a:rPr lang="en-GB" sz="2400" b="1" dirty="0"/>
              <a:t>	WF on LAA Bandwidth combination sets in CA basket work </a:t>
            </a:r>
            <a:r>
              <a:rPr lang="en-GB" sz="2400" b="1" dirty="0" smtClean="0"/>
              <a:t>items, Nokia</a:t>
            </a:r>
          </a:p>
          <a:p>
            <a:endParaRPr lang="en-GB" sz="2400" b="1" dirty="0" smtClean="0"/>
          </a:p>
          <a:p>
            <a:r>
              <a:rPr lang="en-GB" sz="2400" b="1" dirty="0" smtClean="0"/>
              <a:t>Not treated yet in RF session</a:t>
            </a:r>
            <a:endParaRPr lang="en-GB" sz="2400" b="1" dirty="0"/>
          </a:p>
          <a:p>
            <a:r>
              <a:rPr lang="fr-FR" sz="2400" b="1" u="heavy" dirty="0">
                <a:hlinkClick r:id="rId8"/>
              </a:rPr>
              <a:t>R4-162605</a:t>
            </a:r>
            <a:r>
              <a:rPr lang="fr-FR" sz="2400" b="1" dirty="0"/>
              <a:t>	LAA </a:t>
            </a:r>
            <a:r>
              <a:rPr lang="fr-FR" sz="2400" b="1" dirty="0" smtClean="0"/>
              <a:t>10MHz, Vodafone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5426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5249"/>
          </a:xfrm>
        </p:spPr>
        <p:txBody>
          <a:bodyPr/>
          <a:lstStyle/>
          <a:p>
            <a:r>
              <a:rPr lang="en-US" dirty="0" err="1" smtClean="0"/>
              <a:t>Wayforward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91662"/>
            <a:ext cx="10515600" cy="498530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10MHz </a:t>
            </a:r>
            <a:r>
              <a:rPr lang="en-US" sz="2400" dirty="0" smtClean="0"/>
              <a:t>is included in Band 46 in Rel-14.</a:t>
            </a:r>
          </a:p>
          <a:p>
            <a:r>
              <a:rPr lang="en-US" sz="2400" dirty="0" smtClean="0"/>
              <a:t>CAs are release independent from Rel-13.</a:t>
            </a:r>
          </a:p>
          <a:p>
            <a:r>
              <a:rPr lang="en-US" sz="2400" dirty="0" smtClean="0"/>
              <a:t>10MHz channels </a:t>
            </a:r>
          </a:p>
          <a:p>
            <a:pPr lvl="1"/>
            <a:r>
              <a:rPr lang="en-US" dirty="0" smtClean="0"/>
              <a:t>Is it enough to cover 5825-5875MHz? </a:t>
            </a:r>
            <a:r>
              <a:rPr lang="en-US" dirty="0" smtClean="0"/>
              <a:t>FFS for the next meeting.</a:t>
            </a:r>
            <a:endParaRPr lang="en-US" dirty="0" smtClean="0"/>
          </a:p>
          <a:p>
            <a:pPr marL="228600" lvl="1">
              <a:spcBef>
                <a:spcPts val="1000"/>
              </a:spcBef>
            </a:pPr>
            <a:r>
              <a:rPr lang="en-US" dirty="0" smtClean="0"/>
              <a:t>BCS</a:t>
            </a:r>
          </a:p>
          <a:p>
            <a:pPr marL="685800" lvl="2">
              <a:spcBef>
                <a:spcPts val="1000"/>
              </a:spcBef>
            </a:pPr>
            <a:r>
              <a:rPr lang="en-US" dirty="0" smtClean="0"/>
              <a:t>Introduce 10MHz to 3+46 and 7+46 as BCS1 in the next meeting.</a:t>
            </a:r>
          </a:p>
          <a:p>
            <a:pPr marL="1143000" lvl="3">
              <a:spcBef>
                <a:spcPts val="1000"/>
              </a:spcBef>
            </a:pPr>
            <a:r>
              <a:rPr lang="en-US" dirty="0" smtClean="0"/>
              <a:t>BCS0 is already completed. Other bands can be proceeded with BCS0</a:t>
            </a:r>
          </a:p>
          <a:p>
            <a:pPr marL="685800" lvl="2">
              <a:spcBef>
                <a:spcPts val="1000"/>
              </a:spcBef>
            </a:pPr>
            <a:r>
              <a:rPr lang="en-US" dirty="0" smtClean="0"/>
              <a:t>Introduce 10MHz to CA_46C and CA_46D as BCS1</a:t>
            </a:r>
          </a:p>
          <a:p>
            <a:pPr marL="1143000" lvl="3">
              <a:spcBef>
                <a:spcPts val="1000"/>
              </a:spcBef>
            </a:pPr>
            <a:r>
              <a:rPr lang="en-US" dirty="0" smtClean="0"/>
              <a:t>BCS0 is reserved for fallback operations without 10MHz.</a:t>
            </a:r>
            <a:endParaRPr lang="en-US" dirty="0" smtClean="0"/>
          </a:p>
          <a:p>
            <a:endParaRPr lang="en-US" sz="2400" dirty="0"/>
          </a:p>
        </p:txBody>
      </p:sp>
      <p:sp>
        <p:nvSpPr>
          <p:cNvPr id="4" name="Rectangle 153"/>
          <p:cNvSpPr>
            <a:spLocks noChangeArrowheads="1"/>
          </p:cNvSpPr>
          <p:nvPr/>
        </p:nvSpPr>
        <p:spPr bwMode="auto">
          <a:xfrm>
            <a:off x="6096000" y="446836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5" name="Group 1"/>
          <p:cNvGrpSpPr>
            <a:grpSpLocks noChangeAspect="1"/>
          </p:cNvGrpSpPr>
          <p:nvPr/>
        </p:nvGrpSpPr>
        <p:grpSpPr bwMode="auto">
          <a:xfrm>
            <a:off x="6167639" y="4696437"/>
            <a:ext cx="6005513" cy="2143125"/>
            <a:chOff x="1133" y="1342"/>
            <a:chExt cx="9457" cy="3374"/>
          </a:xfrm>
        </p:grpSpPr>
        <p:sp>
          <p:nvSpPr>
            <p:cNvPr id="6" name="AutoShape 152"/>
            <p:cNvSpPr>
              <a:spLocks noChangeAspect="1" noChangeArrowheads="1" noTextEdit="1"/>
            </p:cNvSpPr>
            <p:nvPr/>
          </p:nvSpPr>
          <p:spPr bwMode="auto">
            <a:xfrm>
              <a:off x="1133" y="1342"/>
              <a:ext cx="9457" cy="33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AutoShape 151"/>
            <p:cNvSpPr>
              <a:spLocks noChangeShapeType="1"/>
            </p:cNvSpPr>
            <p:nvPr/>
          </p:nvSpPr>
          <p:spPr bwMode="auto">
            <a:xfrm>
              <a:off x="1790" y="2550"/>
              <a:ext cx="8480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AutoShape 150"/>
            <p:cNvSpPr>
              <a:spLocks noChangeArrowheads="1"/>
            </p:cNvSpPr>
            <p:nvPr/>
          </p:nvSpPr>
          <p:spPr bwMode="auto">
            <a:xfrm rot="10800000">
              <a:off x="2120" y="231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AutoShape 149"/>
            <p:cNvSpPr>
              <a:spLocks noChangeArrowheads="1"/>
            </p:cNvSpPr>
            <p:nvPr/>
          </p:nvSpPr>
          <p:spPr bwMode="auto">
            <a:xfrm rot="10800000">
              <a:off x="2330" y="231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AutoShape 148"/>
            <p:cNvSpPr>
              <a:spLocks noChangeArrowheads="1"/>
            </p:cNvSpPr>
            <p:nvPr/>
          </p:nvSpPr>
          <p:spPr bwMode="auto">
            <a:xfrm rot="10800000">
              <a:off x="2530" y="231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AutoShape 147"/>
            <p:cNvSpPr>
              <a:spLocks noChangeArrowheads="1"/>
            </p:cNvSpPr>
            <p:nvPr/>
          </p:nvSpPr>
          <p:spPr bwMode="auto">
            <a:xfrm rot="10800000">
              <a:off x="2740" y="231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AutoShape 146"/>
            <p:cNvSpPr>
              <a:spLocks noChangeArrowheads="1"/>
            </p:cNvSpPr>
            <p:nvPr/>
          </p:nvSpPr>
          <p:spPr bwMode="auto">
            <a:xfrm rot="10800000">
              <a:off x="2950" y="231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AutoShape 145"/>
            <p:cNvSpPr>
              <a:spLocks noChangeArrowheads="1"/>
            </p:cNvSpPr>
            <p:nvPr/>
          </p:nvSpPr>
          <p:spPr bwMode="auto">
            <a:xfrm rot="10800000">
              <a:off x="3160" y="231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AutoShape 144"/>
            <p:cNvSpPr>
              <a:spLocks noChangeArrowheads="1"/>
            </p:cNvSpPr>
            <p:nvPr/>
          </p:nvSpPr>
          <p:spPr bwMode="auto">
            <a:xfrm rot="10800000">
              <a:off x="3370" y="231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AutoShape 143"/>
            <p:cNvSpPr>
              <a:spLocks noChangeArrowheads="1"/>
            </p:cNvSpPr>
            <p:nvPr/>
          </p:nvSpPr>
          <p:spPr bwMode="auto">
            <a:xfrm rot="10800000">
              <a:off x="3580" y="231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AutoShape 142"/>
            <p:cNvSpPr>
              <a:spLocks noChangeArrowheads="1"/>
            </p:cNvSpPr>
            <p:nvPr/>
          </p:nvSpPr>
          <p:spPr bwMode="auto">
            <a:xfrm rot="10800000">
              <a:off x="5510" y="231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AutoShape 141"/>
            <p:cNvSpPr>
              <a:spLocks noChangeArrowheads="1"/>
            </p:cNvSpPr>
            <p:nvPr/>
          </p:nvSpPr>
          <p:spPr bwMode="auto">
            <a:xfrm rot="10800000">
              <a:off x="5720" y="231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AutoShape 140"/>
            <p:cNvSpPr>
              <a:spLocks noChangeArrowheads="1"/>
            </p:cNvSpPr>
            <p:nvPr/>
          </p:nvSpPr>
          <p:spPr bwMode="auto">
            <a:xfrm rot="10800000">
              <a:off x="5930" y="231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AutoShape 139"/>
            <p:cNvSpPr>
              <a:spLocks noChangeArrowheads="1"/>
            </p:cNvSpPr>
            <p:nvPr/>
          </p:nvSpPr>
          <p:spPr bwMode="auto">
            <a:xfrm rot="10800000">
              <a:off x="6140" y="231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AutoShape 138"/>
            <p:cNvSpPr>
              <a:spLocks noChangeArrowheads="1"/>
            </p:cNvSpPr>
            <p:nvPr/>
          </p:nvSpPr>
          <p:spPr bwMode="auto">
            <a:xfrm rot="10800000">
              <a:off x="6350" y="231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AutoShape 137"/>
            <p:cNvSpPr>
              <a:spLocks noChangeArrowheads="1"/>
            </p:cNvSpPr>
            <p:nvPr/>
          </p:nvSpPr>
          <p:spPr bwMode="auto">
            <a:xfrm rot="10800000">
              <a:off x="6570" y="231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AutoShape 136"/>
            <p:cNvSpPr>
              <a:spLocks noChangeArrowheads="1"/>
            </p:cNvSpPr>
            <p:nvPr/>
          </p:nvSpPr>
          <p:spPr bwMode="auto">
            <a:xfrm rot="10800000">
              <a:off x="6790" y="231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AutoShape 135"/>
            <p:cNvSpPr>
              <a:spLocks noChangeArrowheads="1"/>
            </p:cNvSpPr>
            <p:nvPr/>
          </p:nvSpPr>
          <p:spPr bwMode="auto">
            <a:xfrm rot="10800000">
              <a:off x="7000" y="231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Rectangle 134"/>
            <p:cNvSpPr>
              <a:spLocks noChangeArrowheads="1"/>
            </p:cNvSpPr>
            <p:nvPr/>
          </p:nvSpPr>
          <p:spPr bwMode="auto">
            <a:xfrm>
              <a:off x="1950" y="1760"/>
              <a:ext cx="1950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indent="1714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1714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36 40 44 48 52 56 60 64</a:t>
              </a:r>
              <a:endParaRPr kumimoji="0" lang="en-GB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1714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                           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AutoShape 133"/>
            <p:cNvSpPr>
              <a:spLocks noChangeArrowheads="1"/>
            </p:cNvSpPr>
            <p:nvPr/>
          </p:nvSpPr>
          <p:spPr bwMode="auto">
            <a:xfrm rot="10800000">
              <a:off x="7210" y="231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AutoShape 132"/>
            <p:cNvSpPr>
              <a:spLocks noChangeArrowheads="1"/>
            </p:cNvSpPr>
            <p:nvPr/>
          </p:nvSpPr>
          <p:spPr bwMode="auto">
            <a:xfrm rot="10800000">
              <a:off x="7430" y="231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AutoShape 131"/>
            <p:cNvSpPr>
              <a:spLocks noChangeArrowheads="1"/>
            </p:cNvSpPr>
            <p:nvPr/>
          </p:nvSpPr>
          <p:spPr bwMode="auto">
            <a:xfrm rot="10800000">
              <a:off x="7650" y="231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AutoShape 130"/>
            <p:cNvSpPr>
              <a:spLocks noChangeArrowheads="1"/>
            </p:cNvSpPr>
            <p:nvPr/>
          </p:nvSpPr>
          <p:spPr bwMode="auto">
            <a:xfrm rot="10800000">
              <a:off x="8150" y="231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AutoShape 129"/>
            <p:cNvSpPr>
              <a:spLocks noChangeArrowheads="1"/>
            </p:cNvSpPr>
            <p:nvPr/>
          </p:nvSpPr>
          <p:spPr bwMode="auto">
            <a:xfrm rot="10800000">
              <a:off x="8370" y="231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AutoShape 128"/>
            <p:cNvSpPr>
              <a:spLocks noChangeArrowheads="1"/>
            </p:cNvSpPr>
            <p:nvPr/>
          </p:nvSpPr>
          <p:spPr bwMode="auto">
            <a:xfrm rot="10800000">
              <a:off x="8590" y="231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AutoShape 127"/>
            <p:cNvSpPr>
              <a:spLocks noChangeArrowheads="1"/>
            </p:cNvSpPr>
            <p:nvPr/>
          </p:nvSpPr>
          <p:spPr bwMode="auto">
            <a:xfrm rot="10800000">
              <a:off x="8800" y="231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AutoShape 126"/>
            <p:cNvSpPr>
              <a:spLocks noChangeArrowheads="1"/>
            </p:cNvSpPr>
            <p:nvPr/>
          </p:nvSpPr>
          <p:spPr bwMode="auto">
            <a:xfrm rot="10800000">
              <a:off x="9000" y="231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AutoShape 125"/>
            <p:cNvSpPr>
              <a:spLocks noChangeArrowheads="1"/>
            </p:cNvSpPr>
            <p:nvPr/>
          </p:nvSpPr>
          <p:spPr bwMode="auto">
            <a:xfrm rot="10800000">
              <a:off x="9220" y="231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AutoShape 124"/>
            <p:cNvSpPr>
              <a:spLocks noChangeShapeType="1"/>
            </p:cNvSpPr>
            <p:nvPr/>
          </p:nvSpPr>
          <p:spPr bwMode="auto">
            <a:xfrm>
              <a:off x="1920" y="2335"/>
              <a:ext cx="15" cy="212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AutoShape 123"/>
            <p:cNvSpPr>
              <a:spLocks noChangeShapeType="1"/>
            </p:cNvSpPr>
            <p:nvPr/>
          </p:nvSpPr>
          <p:spPr bwMode="auto">
            <a:xfrm flipH="1">
              <a:off x="10182" y="2299"/>
              <a:ext cx="8" cy="215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Rectangle 122"/>
            <p:cNvSpPr>
              <a:spLocks noChangeArrowheads="1"/>
            </p:cNvSpPr>
            <p:nvPr/>
          </p:nvSpPr>
          <p:spPr bwMode="auto">
            <a:xfrm>
              <a:off x="1700" y="4394"/>
              <a:ext cx="8890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5150                 5250       5350                    5470        5570                            5725             5825   5875  5925</a:t>
              </a:r>
              <a:endParaRPr kumimoji="0" lang="en-GB" alt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Rectangle 121"/>
            <p:cNvSpPr>
              <a:spLocks noChangeArrowheads="1"/>
            </p:cNvSpPr>
            <p:nvPr/>
          </p:nvSpPr>
          <p:spPr bwMode="auto">
            <a:xfrm>
              <a:off x="1186" y="1750"/>
              <a:ext cx="1003" cy="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Channel number</a:t>
              </a:r>
              <a:endParaRPr kumimoji="0" lang="en-GB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Rectangle 120"/>
            <p:cNvSpPr>
              <a:spLocks noChangeArrowheads="1"/>
            </p:cNvSpPr>
            <p:nvPr/>
          </p:nvSpPr>
          <p:spPr bwMode="auto">
            <a:xfrm>
              <a:off x="1180" y="2282"/>
              <a:ext cx="870" cy="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Wifi</a:t>
              </a:r>
              <a:endParaRPr kumimoji="0" lang="en-GB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" name="AutoShape 119"/>
            <p:cNvSpPr>
              <a:spLocks noChangeShapeType="1"/>
            </p:cNvSpPr>
            <p:nvPr/>
          </p:nvSpPr>
          <p:spPr bwMode="auto">
            <a:xfrm>
              <a:off x="2939" y="2339"/>
              <a:ext cx="1" cy="219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AutoShape 118"/>
            <p:cNvSpPr>
              <a:spLocks noChangeShapeType="1"/>
            </p:cNvSpPr>
            <p:nvPr/>
          </p:nvSpPr>
          <p:spPr bwMode="auto">
            <a:xfrm>
              <a:off x="3989" y="2329"/>
              <a:ext cx="1" cy="212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AutoShape 117"/>
            <p:cNvSpPr>
              <a:spLocks noChangeShapeType="1"/>
            </p:cNvSpPr>
            <p:nvPr/>
          </p:nvSpPr>
          <p:spPr bwMode="auto">
            <a:xfrm>
              <a:off x="5290" y="2310"/>
              <a:ext cx="1" cy="214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Rectangle 116"/>
            <p:cNvSpPr>
              <a:spLocks noChangeArrowheads="1"/>
            </p:cNvSpPr>
            <p:nvPr/>
          </p:nvSpPr>
          <p:spPr bwMode="auto">
            <a:xfrm>
              <a:off x="5346" y="1822"/>
              <a:ext cx="2577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100 104 108 112 116 120 124 128 132 136 140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3" name="Rectangle 115"/>
            <p:cNvSpPr>
              <a:spLocks noChangeArrowheads="1"/>
            </p:cNvSpPr>
            <p:nvPr/>
          </p:nvSpPr>
          <p:spPr bwMode="auto">
            <a:xfrm>
              <a:off x="7980" y="1812"/>
              <a:ext cx="2150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149 153 157 161 165 169 </a:t>
              </a:r>
              <a:endParaRPr kumimoji="0" lang="en-GB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AutoShape 114"/>
            <p:cNvSpPr>
              <a:spLocks noChangeShapeType="1"/>
            </p:cNvSpPr>
            <p:nvPr/>
          </p:nvSpPr>
          <p:spPr bwMode="auto">
            <a:xfrm>
              <a:off x="9646" y="2302"/>
              <a:ext cx="1" cy="215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AutoShape 113"/>
            <p:cNvSpPr>
              <a:spLocks noChangeShapeType="1"/>
            </p:cNvSpPr>
            <p:nvPr/>
          </p:nvSpPr>
          <p:spPr bwMode="auto">
            <a:xfrm>
              <a:off x="1808" y="3718"/>
              <a:ext cx="8480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AutoShape 112"/>
            <p:cNvSpPr>
              <a:spLocks noChangeArrowheads="1"/>
            </p:cNvSpPr>
            <p:nvPr/>
          </p:nvSpPr>
          <p:spPr bwMode="auto">
            <a:xfrm rot="10800000">
              <a:off x="2138" y="3478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AutoShape 111"/>
            <p:cNvSpPr>
              <a:spLocks noChangeArrowheads="1"/>
            </p:cNvSpPr>
            <p:nvPr/>
          </p:nvSpPr>
          <p:spPr bwMode="auto">
            <a:xfrm rot="10800000">
              <a:off x="2348" y="3478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AutoShape 110"/>
            <p:cNvSpPr>
              <a:spLocks noChangeArrowheads="1"/>
            </p:cNvSpPr>
            <p:nvPr/>
          </p:nvSpPr>
          <p:spPr bwMode="auto">
            <a:xfrm rot="10800000">
              <a:off x="2548" y="3478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AutoShape 109"/>
            <p:cNvSpPr>
              <a:spLocks noChangeArrowheads="1"/>
            </p:cNvSpPr>
            <p:nvPr/>
          </p:nvSpPr>
          <p:spPr bwMode="auto">
            <a:xfrm rot="10800000">
              <a:off x="2749" y="3478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AutoShape 108"/>
            <p:cNvSpPr>
              <a:spLocks noChangeArrowheads="1"/>
            </p:cNvSpPr>
            <p:nvPr/>
          </p:nvSpPr>
          <p:spPr bwMode="auto">
            <a:xfrm rot="10800000">
              <a:off x="2968" y="3478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AutoShape 107"/>
            <p:cNvSpPr>
              <a:spLocks noChangeArrowheads="1"/>
            </p:cNvSpPr>
            <p:nvPr/>
          </p:nvSpPr>
          <p:spPr bwMode="auto">
            <a:xfrm rot="10800000">
              <a:off x="3178" y="3478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AutoShape 106"/>
            <p:cNvSpPr>
              <a:spLocks noChangeArrowheads="1"/>
            </p:cNvSpPr>
            <p:nvPr/>
          </p:nvSpPr>
          <p:spPr bwMode="auto">
            <a:xfrm rot="10800000">
              <a:off x="3388" y="3478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AutoShape 105"/>
            <p:cNvSpPr>
              <a:spLocks noChangeArrowheads="1"/>
            </p:cNvSpPr>
            <p:nvPr/>
          </p:nvSpPr>
          <p:spPr bwMode="auto">
            <a:xfrm rot="10800000">
              <a:off x="3598" y="3478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AutoShape 104"/>
            <p:cNvSpPr>
              <a:spLocks noChangeArrowheads="1"/>
            </p:cNvSpPr>
            <p:nvPr/>
          </p:nvSpPr>
          <p:spPr bwMode="auto">
            <a:xfrm rot="10800000">
              <a:off x="5528" y="3478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AutoShape 103"/>
            <p:cNvSpPr>
              <a:spLocks noChangeArrowheads="1"/>
            </p:cNvSpPr>
            <p:nvPr/>
          </p:nvSpPr>
          <p:spPr bwMode="auto">
            <a:xfrm rot="10800000">
              <a:off x="5738" y="3478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AutoShape 102"/>
            <p:cNvSpPr>
              <a:spLocks noChangeArrowheads="1"/>
            </p:cNvSpPr>
            <p:nvPr/>
          </p:nvSpPr>
          <p:spPr bwMode="auto">
            <a:xfrm rot="10800000">
              <a:off x="5948" y="3478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AutoShape 101"/>
            <p:cNvSpPr>
              <a:spLocks noChangeArrowheads="1"/>
            </p:cNvSpPr>
            <p:nvPr/>
          </p:nvSpPr>
          <p:spPr bwMode="auto">
            <a:xfrm rot="10800000">
              <a:off x="6158" y="3478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AutoShape 100"/>
            <p:cNvSpPr>
              <a:spLocks noChangeArrowheads="1"/>
            </p:cNvSpPr>
            <p:nvPr/>
          </p:nvSpPr>
          <p:spPr bwMode="auto">
            <a:xfrm rot="10800000">
              <a:off x="6368" y="3478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AutoShape 99"/>
            <p:cNvSpPr>
              <a:spLocks noChangeArrowheads="1"/>
            </p:cNvSpPr>
            <p:nvPr/>
          </p:nvSpPr>
          <p:spPr bwMode="auto">
            <a:xfrm rot="10800000">
              <a:off x="6588" y="3478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AutoShape 98"/>
            <p:cNvSpPr>
              <a:spLocks noChangeArrowheads="1"/>
            </p:cNvSpPr>
            <p:nvPr/>
          </p:nvSpPr>
          <p:spPr bwMode="auto">
            <a:xfrm rot="10800000">
              <a:off x="6808" y="3478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AutoShape 97"/>
            <p:cNvSpPr>
              <a:spLocks noChangeArrowheads="1"/>
            </p:cNvSpPr>
            <p:nvPr/>
          </p:nvSpPr>
          <p:spPr bwMode="auto">
            <a:xfrm rot="10800000">
              <a:off x="7018" y="3478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AutoShape 96"/>
            <p:cNvSpPr>
              <a:spLocks noChangeArrowheads="1"/>
            </p:cNvSpPr>
            <p:nvPr/>
          </p:nvSpPr>
          <p:spPr bwMode="auto">
            <a:xfrm rot="10800000">
              <a:off x="7228" y="348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AutoShape 95"/>
            <p:cNvSpPr>
              <a:spLocks noChangeArrowheads="1"/>
            </p:cNvSpPr>
            <p:nvPr/>
          </p:nvSpPr>
          <p:spPr bwMode="auto">
            <a:xfrm rot="10800000">
              <a:off x="7448" y="348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AutoShape 94"/>
            <p:cNvSpPr>
              <a:spLocks noChangeArrowheads="1"/>
            </p:cNvSpPr>
            <p:nvPr/>
          </p:nvSpPr>
          <p:spPr bwMode="auto">
            <a:xfrm rot="10800000">
              <a:off x="7668" y="348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AutoShape 93"/>
            <p:cNvSpPr>
              <a:spLocks noChangeArrowheads="1"/>
            </p:cNvSpPr>
            <p:nvPr/>
          </p:nvSpPr>
          <p:spPr bwMode="auto">
            <a:xfrm rot="10800000">
              <a:off x="8168" y="3478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AutoShape 92"/>
            <p:cNvSpPr>
              <a:spLocks noChangeArrowheads="1"/>
            </p:cNvSpPr>
            <p:nvPr/>
          </p:nvSpPr>
          <p:spPr bwMode="auto">
            <a:xfrm rot="10800000">
              <a:off x="8388" y="3478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AutoShape 91"/>
            <p:cNvSpPr>
              <a:spLocks noChangeArrowheads="1"/>
            </p:cNvSpPr>
            <p:nvPr/>
          </p:nvSpPr>
          <p:spPr bwMode="auto">
            <a:xfrm rot="10800000">
              <a:off x="8589" y="3478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AutoShape 90"/>
            <p:cNvSpPr>
              <a:spLocks noChangeArrowheads="1"/>
            </p:cNvSpPr>
            <p:nvPr/>
          </p:nvSpPr>
          <p:spPr bwMode="auto">
            <a:xfrm rot="10800000">
              <a:off x="8799" y="3478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AutoShape 89"/>
            <p:cNvSpPr>
              <a:spLocks noChangeArrowheads="1"/>
            </p:cNvSpPr>
            <p:nvPr/>
          </p:nvSpPr>
          <p:spPr bwMode="auto">
            <a:xfrm rot="10800000">
              <a:off x="9236" y="407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AutoShape 88"/>
            <p:cNvSpPr>
              <a:spLocks noChangeArrowheads="1"/>
            </p:cNvSpPr>
            <p:nvPr/>
          </p:nvSpPr>
          <p:spPr bwMode="auto">
            <a:xfrm rot="10800000">
              <a:off x="1929" y="348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AutoShape 87"/>
            <p:cNvSpPr>
              <a:spLocks noChangeArrowheads="1"/>
            </p:cNvSpPr>
            <p:nvPr/>
          </p:nvSpPr>
          <p:spPr bwMode="auto">
            <a:xfrm rot="10800000">
              <a:off x="3789" y="348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AutoShape 86"/>
            <p:cNvSpPr>
              <a:spLocks noChangeArrowheads="1"/>
            </p:cNvSpPr>
            <p:nvPr/>
          </p:nvSpPr>
          <p:spPr bwMode="auto">
            <a:xfrm rot="10800000">
              <a:off x="9446" y="3476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AutoShape 85"/>
            <p:cNvSpPr>
              <a:spLocks noChangeArrowheads="1"/>
            </p:cNvSpPr>
            <p:nvPr/>
          </p:nvSpPr>
          <p:spPr bwMode="auto">
            <a:xfrm rot="10800000">
              <a:off x="9656" y="3476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AutoShape 84"/>
            <p:cNvSpPr>
              <a:spLocks noChangeArrowheads="1"/>
            </p:cNvSpPr>
            <p:nvPr/>
          </p:nvSpPr>
          <p:spPr bwMode="auto">
            <a:xfrm rot="10800000">
              <a:off x="9865" y="3478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AutoShape 83"/>
            <p:cNvSpPr>
              <a:spLocks noChangeArrowheads="1"/>
            </p:cNvSpPr>
            <p:nvPr/>
          </p:nvSpPr>
          <p:spPr bwMode="auto">
            <a:xfrm rot="10800000">
              <a:off x="5319" y="3476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AutoShape 82"/>
            <p:cNvSpPr>
              <a:spLocks noChangeArrowheads="1"/>
            </p:cNvSpPr>
            <p:nvPr/>
          </p:nvSpPr>
          <p:spPr bwMode="auto">
            <a:xfrm rot="10800000">
              <a:off x="10065" y="3476"/>
              <a:ext cx="111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AutoShape 81"/>
            <p:cNvSpPr>
              <a:spLocks noChangeArrowheads="1"/>
            </p:cNvSpPr>
            <p:nvPr/>
          </p:nvSpPr>
          <p:spPr bwMode="auto">
            <a:xfrm rot="10800000">
              <a:off x="8048" y="3476"/>
              <a:ext cx="111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AutoShape 80"/>
            <p:cNvSpPr>
              <a:spLocks noChangeShapeType="1"/>
            </p:cNvSpPr>
            <p:nvPr/>
          </p:nvSpPr>
          <p:spPr bwMode="auto">
            <a:xfrm>
              <a:off x="1808" y="3115"/>
              <a:ext cx="8480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AutoShape 79"/>
            <p:cNvSpPr>
              <a:spLocks noChangeArrowheads="1"/>
            </p:cNvSpPr>
            <p:nvPr/>
          </p:nvSpPr>
          <p:spPr bwMode="auto">
            <a:xfrm rot="10800000">
              <a:off x="2138" y="2875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AutoShape 78"/>
            <p:cNvSpPr>
              <a:spLocks noChangeArrowheads="1"/>
            </p:cNvSpPr>
            <p:nvPr/>
          </p:nvSpPr>
          <p:spPr bwMode="auto">
            <a:xfrm rot="10800000">
              <a:off x="2348" y="2875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AutoShape 77"/>
            <p:cNvSpPr>
              <a:spLocks noChangeArrowheads="1"/>
            </p:cNvSpPr>
            <p:nvPr/>
          </p:nvSpPr>
          <p:spPr bwMode="auto">
            <a:xfrm rot="10800000">
              <a:off x="2548" y="2875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AutoShape 76"/>
            <p:cNvSpPr>
              <a:spLocks noChangeArrowheads="1"/>
            </p:cNvSpPr>
            <p:nvPr/>
          </p:nvSpPr>
          <p:spPr bwMode="auto">
            <a:xfrm rot="10800000">
              <a:off x="2749" y="2875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AutoShape 75"/>
            <p:cNvSpPr>
              <a:spLocks noChangeArrowheads="1"/>
            </p:cNvSpPr>
            <p:nvPr/>
          </p:nvSpPr>
          <p:spPr bwMode="auto">
            <a:xfrm rot="10800000">
              <a:off x="2968" y="2875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AutoShape 74"/>
            <p:cNvSpPr>
              <a:spLocks noChangeArrowheads="1"/>
            </p:cNvSpPr>
            <p:nvPr/>
          </p:nvSpPr>
          <p:spPr bwMode="auto">
            <a:xfrm rot="10800000">
              <a:off x="3178" y="2875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AutoShape 73"/>
            <p:cNvSpPr>
              <a:spLocks noChangeArrowheads="1"/>
            </p:cNvSpPr>
            <p:nvPr/>
          </p:nvSpPr>
          <p:spPr bwMode="auto">
            <a:xfrm rot="10800000">
              <a:off x="3388" y="2875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AutoShape 72"/>
            <p:cNvSpPr>
              <a:spLocks noChangeArrowheads="1"/>
            </p:cNvSpPr>
            <p:nvPr/>
          </p:nvSpPr>
          <p:spPr bwMode="auto">
            <a:xfrm rot="10800000">
              <a:off x="3598" y="2875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AutoShape 71"/>
            <p:cNvSpPr>
              <a:spLocks noChangeArrowheads="1"/>
            </p:cNvSpPr>
            <p:nvPr/>
          </p:nvSpPr>
          <p:spPr bwMode="auto">
            <a:xfrm rot="10800000">
              <a:off x="5528" y="2875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AutoShape 70"/>
            <p:cNvSpPr>
              <a:spLocks noChangeArrowheads="1"/>
            </p:cNvSpPr>
            <p:nvPr/>
          </p:nvSpPr>
          <p:spPr bwMode="auto">
            <a:xfrm rot="10800000">
              <a:off x="5738" y="2875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AutoShape 69"/>
            <p:cNvSpPr>
              <a:spLocks noChangeArrowheads="1"/>
            </p:cNvSpPr>
            <p:nvPr/>
          </p:nvSpPr>
          <p:spPr bwMode="auto">
            <a:xfrm rot="10800000">
              <a:off x="5948" y="2875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AutoShape 68"/>
            <p:cNvSpPr>
              <a:spLocks noChangeArrowheads="1"/>
            </p:cNvSpPr>
            <p:nvPr/>
          </p:nvSpPr>
          <p:spPr bwMode="auto">
            <a:xfrm rot="10800000">
              <a:off x="6158" y="2875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AutoShape 67"/>
            <p:cNvSpPr>
              <a:spLocks noChangeArrowheads="1"/>
            </p:cNvSpPr>
            <p:nvPr/>
          </p:nvSpPr>
          <p:spPr bwMode="auto">
            <a:xfrm rot="10800000">
              <a:off x="6368" y="2875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AutoShape 66"/>
            <p:cNvSpPr>
              <a:spLocks noChangeArrowheads="1"/>
            </p:cNvSpPr>
            <p:nvPr/>
          </p:nvSpPr>
          <p:spPr bwMode="auto">
            <a:xfrm rot="10800000">
              <a:off x="6588" y="2875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AutoShape 65"/>
            <p:cNvSpPr>
              <a:spLocks noChangeArrowheads="1"/>
            </p:cNvSpPr>
            <p:nvPr/>
          </p:nvSpPr>
          <p:spPr bwMode="auto">
            <a:xfrm rot="10800000">
              <a:off x="6808" y="2875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AutoShape 64"/>
            <p:cNvSpPr>
              <a:spLocks noChangeArrowheads="1"/>
            </p:cNvSpPr>
            <p:nvPr/>
          </p:nvSpPr>
          <p:spPr bwMode="auto">
            <a:xfrm rot="10800000">
              <a:off x="7018" y="2875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AutoShape 63"/>
            <p:cNvSpPr>
              <a:spLocks noChangeArrowheads="1"/>
            </p:cNvSpPr>
            <p:nvPr/>
          </p:nvSpPr>
          <p:spPr bwMode="auto">
            <a:xfrm rot="10800000">
              <a:off x="7228" y="2877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AutoShape 62"/>
            <p:cNvSpPr>
              <a:spLocks noChangeArrowheads="1"/>
            </p:cNvSpPr>
            <p:nvPr/>
          </p:nvSpPr>
          <p:spPr bwMode="auto">
            <a:xfrm rot="10800000">
              <a:off x="7448" y="2877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AutoShape 61"/>
            <p:cNvSpPr>
              <a:spLocks noChangeArrowheads="1"/>
            </p:cNvSpPr>
            <p:nvPr/>
          </p:nvSpPr>
          <p:spPr bwMode="auto">
            <a:xfrm rot="10800000">
              <a:off x="7668" y="2877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AutoShape 60"/>
            <p:cNvSpPr>
              <a:spLocks noChangeArrowheads="1"/>
            </p:cNvSpPr>
            <p:nvPr/>
          </p:nvSpPr>
          <p:spPr bwMode="auto">
            <a:xfrm rot="10800000">
              <a:off x="8168" y="2875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AutoShape 59"/>
            <p:cNvSpPr>
              <a:spLocks noChangeArrowheads="1"/>
            </p:cNvSpPr>
            <p:nvPr/>
          </p:nvSpPr>
          <p:spPr bwMode="auto">
            <a:xfrm rot="10800000">
              <a:off x="8388" y="2875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AutoShape 58"/>
            <p:cNvSpPr>
              <a:spLocks noChangeArrowheads="1"/>
            </p:cNvSpPr>
            <p:nvPr/>
          </p:nvSpPr>
          <p:spPr bwMode="auto">
            <a:xfrm rot="10800000">
              <a:off x="8608" y="2875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AutoShape 57"/>
            <p:cNvSpPr>
              <a:spLocks noChangeArrowheads="1"/>
            </p:cNvSpPr>
            <p:nvPr/>
          </p:nvSpPr>
          <p:spPr bwMode="auto">
            <a:xfrm rot="10800000">
              <a:off x="8818" y="2875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AutoShape 56"/>
            <p:cNvSpPr>
              <a:spLocks noChangeArrowheads="1"/>
            </p:cNvSpPr>
            <p:nvPr/>
          </p:nvSpPr>
          <p:spPr bwMode="auto">
            <a:xfrm rot="10800000">
              <a:off x="9018" y="2875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AutoShape 55"/>
            <p:cNvSpPr>
              <a:spLocks noChangeArrowheads="1"/>
            </p:cNvSpPr>
            <p:nvPr/>
          </p:nvSpPr>
          <p:spPr bwMode="auto">
            <a:xfrm rot="10800000">
              <a:off x="9238" y="2875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AutoShape 54"/>
            <p:cNvSpPr>
              <a:spLocks noChangeArrowheads="1"/>
            </p:cNvSpPr>
            <p:nvPr/>
          </p:nvSpPr>
          <p:spPr bwMode="auto">
            <a:xfrm rot="10800000">
              <a:off x="1929" y="2877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AutoShape 53"/>
            <p:cNvSpPr>
              <a:spLocks noChangeArrowheads="1"/>
            </p:cNvSpPr>
            <p:nvPr/>
          </p:nvSpPr>
          <p:spPr bwMode="auto">
            <a:xfrm rot="10800000">
              <a:off x="3789" y="2877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AutoShape 52"/>
            <p:cNvSpPr>
              <a:spLocks noChangeArrowheads="1"/>
            </p:cNvSpPr>
            <p:nvPr/>
          </p:nvSpPr>
          <p:spPr bwMode="auto">
            <a:xfrm rot="10800000">
              <a:off x="9446" y="2873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AutoShape 51"/>
            <p:cNvSpPr>
              <a:spLocks noChangeArrowheads="1"/>
            </p:cNvSpPr>
            <p:nvPr/>
          </p:nvSpPr>
          <p:spPr bwMode="auto">
            <a:xfrm rot="10800000">
              <a:off x="9656" y="2873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AutoShape 50"/>
            <p:cNvSpPr>
              <a:spLocks noChangeArrowheads="1"/>
            </p:cNvSpPr>
            <p:nvPr/>
          </p:nvSpPr>
          <p:spPr bwMode="auto">
            <a:xfrm rot="10800000">
              <a:off x="9865" y="2875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AutoShape 49"/>
            <p:cNvSpPr>
              <a:spLocks noChangeArrowheads="1"/>
            </p:cNvSpPr>
            <p:nvPr/>
          </p:nvSpPr>
          <p:spPr bwMode="auto">
            <a:xfrm rot="10800000">
              <a:off x="5319" y="2873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AutoShape 48"/>
            <p:cNvSpPr>
              <a:spLocks noChangeArrowheads="1"/>
            </p:cNvSpPr>
            <p:nvPr/>
          </p:nvSpPr>
          <p:spPr bwMode="auto">
            <a:xfrm rot="10800000">
              <a:off x="7877" y="2873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47"/>
            <p:cNvSpPr>
              <a:spLocks noChangeArrowheads="1"/>
            </p:cNvSpPr>
            <p:nvPr/>
          </p:nvSpPr>
          <p:spPr bwMode="auto">
            <a:xfrm>
              <a:off x="1133" y="2684"/>
              <a:ext cx="870" cy="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LAA in R13</a:t>
              </a:r>
              <a:endParaRPr kumimoji="0" lang="en-GB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2" name="AutoShape 46"/>
            <p:cNvSpPr>
              <a:spLocks noChangeShapeType="1"/>
            </p:cNvSpPr>
            <p:nvPr/>
          </p:nvSpPr>
          <p:spPr bwMode="auto">
            <a:xfrm>
              <a:off x="1814" y="4312"/>
              <a:ext cx="8480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AutoShape 45"/>
            <p:cNvSpPr>
              <a:spLocks noChangeArrowheads="1"/>
            </p:cNvSpPr>
            <p:nvPr/>
          </p:nvSpPr>
          <p:spPr bwMode="auto">
            <a:xfrm rot="10800000">
              <a:off x="2144" y="407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AutoShape 44"/>
            <p:cNvSpPr>
              <a:spLocks noChangeArrowheads="1"/>
            </p:cNvSpPr>
            <p:nvPr/>
          </p:nvSpPr>
          <p:spPr bwMode="auto">
            <a:xfrm rot="10800000">
              <a:off x="2354" y="407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AutoShape 43"/>
            <p:cNvSpPr>
              <a:spLocks noChangeArrowheads="1"/>
            </p:cNvSpPr>
            <p:nvPr/>
          </p:nvSpPr>
          <p:spPr bwMode="auto">
            <a:xfrm rot="10800000">
              <a:off x="2554" y="407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AutoShape 42"/>
            <p:cNvSpPr>
              <a:spLocks noChangeArrowheads="1"/>
            </p:cNvSpPr>
            <p:nvPr/>
          </p:nvSpPr>
          <p:spPr bwMode="auto">
            <a:xfrm rot="10800000">
              <a:off x="2746" y="407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AutoShape 41"/>
            <p:cNvSpPr>
              <a:spLocks noChangeArrowheads="1"/>
            </p:cNvSpPr>
            <p:nvPr/>
          </p:nvSpPr>
          <p:spPr bwMode="auto">
            <a:xfrm rot="10800000">
              <a:off x="2965" y="407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AutoShape 40"/>
            <p:cNvSpPr>
              <a:spLocks noChangeArrowheads="1"/>
            </p:cNvSpPr>
            <p:nvPr/>
          </p:nvSpPr>
          <p:spPr bwMode="auto">
            <a:xfrm rot="10800000">
              <a:off x="3175" y="407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AutoShape 39"/>
            <p:cNvSpPr>
              <a:spLocks noChangeArrowheads="1"/>
            </p:cNvSpPr>
            <p:nvPr/>
          </p:nvSpPr>
          <p:spPr bwMode="auto">
            <a:xfrm rot="10800000">
              <a:off x="3385" y="407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AutoShape 38"/>
            <p:cNvSpPr>
              <a:spLocks noChangeArrowheads="1"/>
            </p:cNvSpPr>
            <p:nvPr/>
          </p:nvSpPr>
          <p:spPr bwMode="auto">
            <a:xfrm rot="10800000">
              <a:off x="3595" y="407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AutoShape 37"/>
            <p:cNvSpPr>
              <a:spLocks noChangeArrowheads="1"/>
            </p:cNvSpPr>
            <p:nvPr/>
          </p:nvSpPr>
          <p:spPr bwMode="auto">
            <a:xfrm rot="10800000">
              <a:off x="5534" y="407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AutoShape 36"/>
            <p:cNvSpPr>
              <a:spLocks noChangeArrowheads="1"/>
            </p:cNvSpPr>
            <p:nvPr/>
          </p:nvSpPr>
          <p:spPr bwMode="auto">
            <a:xfrm rot="10800000">
              <a:off x="5744" y="407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AutoShape 35"/>
            <p:cNvSpPr>
              <a:spLocks noChangeArrowheads="1"/>
            </p:cNvSpPr>
            <p:nvPr/>
          </p:nvSpPr>
          <p:spPr bwMode="auto">
            <a:xfrm rot="10800000">
              <a:off x="5954" y="407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AutoShape 34"/>
            <p:cNvSpPr>
              <a:spLocks noChangeArrowheads="1"/>
            </p:cNvSpPr>
            <p:nvPr/>
          </p:nvSpPr>
          <p:spPr bwMode="auto">
            <a:xfrm rot="10800000">
              <a:off x="6164" y="407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AutoShape 33"/>
            <p:cNvSpPr>
              <a:spLocks noChangeArrowheads="1"/>
            </p:cNvSpPr>
            <p:nvPr/>
          </p:nvSpPr>
          <p:spPr bwMode="auto">
            <a:xfrm rot="10800000">
              <a:off x="6374" y="407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AutoShape 32"/>
            <p:cNvSpPr>
              <a:spLocks noChangeArrowheads="1"/>
            </p:cNvSpPr>
            <p:nvPr/>
          </p:nvSpPr>
          <p:spPr bwMode="auto">
            <a:xfrm rot="10800000">
              <a:off x="6594" y="407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AutoShape 31"/>
            <p:cNvSpPr>
              <a:spLocks noChangeArrowheads="1"/>
            </p:cNvSpPr>
            <p:nvPr/>
          </p:nvSpPr>
          <p:spPr bwMode="auto">
            <a:xfrm rot="10800000">
              <a:off x="6814" y="407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AutoShape 30"/>
            <p:cNvSpPr>
              <a:spLocks noChangeArrowheads="1"/>
            </p:cNvSpPr>
            <p:nvPr/>
          </p:nvSpPr>
          <p:spPr bwMode="auto">
            <a:xfrm rot="10800000">
              <a:off x="7024" y="407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AutoShape 29"/>
            <p:cNvSpPr>
              <a:spLocks noChangeArrowheads="1"/>
            </p:cNvSpPr>
            <p:nvPr/>
          </p:nvSpPr>
          <p:spPr bwMode="auto">
            <a:xfrm rot="10800000">
              <a:off x="7234" y="4074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AutoShape 28"/>
            <p:cNvSpPr>
              <a:spLocks noChangeArrowheads="1"/>
            </p:cNvSpPr>
            <p:nvPr/>
          </p:nvSpPr>
          <p:spPr bwMode="auto">
            <a:xfrm rot="10800000">
              <a:off x="7454" y="4074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AutoShape 27"/>
            <p:cNvSpPr>
              <a:spLocks noChangeArrowheads="1"/>
            </p:cNvSpPr>
            <p:nvPr/>
          </p:nvSpPr>
          <p:spPr bwMode="auto">
            <a:xfrm rot="10800000">
              <a:off x="7674" y="4074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AutoShape 26"/>
            <p:cNvSpPr>
              <a:spLocks noChangeArrowheads="1"/>
            </p:cNvSpPr>
            <p:nvPr/>
          </p:nvSpPr>
          <p:spPr bwMode="auto">
            <a:xfrm rot="10800000">
              <a:off x="8048" y="407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AutoShape 25"/>
            <p:cNvSpPr>
              <a:spLocks noChangeArrowheads="1"/>
            </p:cNvSpPr>
            <p:nvPr/>
          </p:nvSpPr>
          <p:spPr bwMode="auto">
            <a:xfrm rot="10800000">
              <a:off x="8268" y="407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AutoShape 24"/>
            <p:cNvSpPr>
              <a:spLocks noChangeArrowheads="1"/>
            </p:cNvSpPr>
            <p:nvPr/>
          </p:nvSpPr>
          <p:spPr bwMode="auto">
            <a:xfrm rot="10800000">
              <a:off x="8479" y="407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AutoShape 23"/>
            <p:cNvSpPr>
              <a:spLocks noChangeArrowheads="1"/>
            </p:cNvSpPr>
            <p:nvPr/>
          </p:nvSpPr>
          <p:spPr bwMode="auto">
            <a:xfrm rot="10800000">
              <a:off x="8689" y="407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AutoShape 22"/>
            <p:cNvSpPr>
              <a:spLocks noChangeArrowheads="1"/>
            </p:cNvSpPr>
            <p:nvPr/>
          </p:nvSpPr>
          <p:spPr bwMode="auto">
            <a:xfrm rot="10800000">
              <a:off x="8907" y="407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AutoShape 21"/>
            <p:cNvSpPr>
              <a:spLocks noChangeArrowheads="1"/>
            </p:cNvSpPr>
            <p:nvPr/>
          </p:nvSpPr>
          <p:spPr bwMode="auto">
            <a:xfrm rot="10800000">
              <a:off x="1935" y="4074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AutoShape 20"/>
            <p:cNvSpPr>
              <a:spLocks noChangeArrowheads="1"/>
            </p:cNvSpPr>
            <p:nvPr/>
          </p:nvSpPr>
          <p:spPr bwMode="auto">
            <a:xfrm rot="10800000">
              <a:off x="3795" y="4074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AutoShape 19"/>
            <p:cNvSpPr>
              <a:spLocks noChangeArrowheads="1"/>
            </p:cNvSpPr>
            <p:nvPr/>
          </p:nvSpPr>
          <p:spPr bwMode="auto">
            <a:xfrm rot="10800000">
              <a:off x="9452" y="407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AutoShape 18"/>
            <p:cNvSpPr>
              <a:spLocks noChangeArrowheads="1"/>
            </p:cNvSpPr>
            <p:nvPr/>
          </p:nvSpPr>
          <p:spPr bwMode="auto">
            <a:xfrm rot="10800000">
              <a:off x="9662" y="407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AutoShape 17"/>
            <p:cNvSpPr>
              <a:spLocks noChangeArrowheads="1"/>
            </p:cNvSpPr>
            <p:nvPr/>
          </p:nvSpPr>
          <p:spPr bwMode="auto">
            <a:xfrm rot="10800000">
              <a:off x="9871" y="4072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AutoShape 16"/>
            <p:cNvSpPr>
              <a:spLocks noChangeArrowheads="1"/>
            </p:cNvSpPr>
            <p:nvPr/>
          </p:nvSpPr>
          <p:spPr bwMode="auto">
            <a:xfrm rot="10800000">
              <a:off x="5325" y="4070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AutoShape 15"/>
            <p:cNvSpPr>
              <a:spLocks noChangeArrowheads="1"/>
            </p:cNvSpPr>
            <p:nvPr/>
          </p:nvSpPr>
          <p:spPr bwMode="auto">
            <a:xfrm rot="10800000">
              <a:off x="10071" y="4070"/>
              <a:ext cx="111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AutoShape 14"/>
            <p:cNvSpPr>
              <a:spLocks noChangeArrowheads="1"/>
            </p:cNvSpPr>
            <p:nvPr/>
          </p:nvSpPr>
          <p:spPr bwMode="auto">
            <a:xfrm rot="10800000">
              <a:off x="3062" y="1397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AutoShape 13"/>
            <p:cNvSpPr>
              <a:spLocks noChangeArrowheads="1"/>
            </p:cNvSpPr>
            <p:nvPr/>
          </p:nvSpPr>
          <p:spPr bwMode="auto">
            <a:xfrm rot="10800000">
              <a:off x="6053" y="1395"/>
              <a:ext cx="111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Rectangle 12"/>
            <p:cNvSpPr>
              <a:spLocks noChangeArrowheads="1"/>
            </p:cNvSpPr>
            <p:nvPr/>
          </p:nvSpPr>
          <p:spPr bwMode="auto">
            <a:xfrm>
              <a:off x="3171" y="1352"/>
              <a:ext cx="1003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20MHz</a:t>
              </a:r>
              <a:endParaRPr kumimoji="0" lang="en-GB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7" name="Rectangle 11"/>
            <p:cNvSpPr>
              <a:spLocks noChangeArrowheads="1"/>
            </p:cNvSpPr>
            <p:nvPr/>
          </p:nvSpPr>
          <p:spPr bwMode="auto">
            <a:xfrm>
              <a:off x="6105" y="1342"/>
              <a:ext cx="1003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SimSun" panose="02010600030101010101" pitchFamily="2" charset="-122"/>
                </a:rPr>
                <a:t>10MHz</a:t>
              </a:r>
              <a:endParaRPr kumimoji="0" lang="en-GB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8" name="AutoShape 10"/>
            <p:cNvSpPr>
              <a:spLocks noChangeArrowheads="1"/>
            </p:cNvSpPr>
            <p:nvPr/>
          </p:nvSpPr>
          <p:spPr bwMode="auto">
            <a:xfrm rot="10800000">
              <a:off x="7859" y="3480"/>
              <a:ext cx="111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AutoShape 9"/>
            <p:cNvSpPr>
              <a:spLocks noChangeArrowheads="1"/>
            </p:cNvSpPr>
            <p:nvPr/>
          </p:nvSpPr>
          <p:spPr bwMode="auto">
            <a:xfrm rot="10800000">
              <a:off x="7868" y="4069"/>
              <a:ext cx="111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AutoShape 8"/>
            <p:cNvSpPr>
              <a:spLocks noChangeArrowheads="1"/>
            </p:cNvSpPr>
            <p:nvPr/>
          </p:nvSpPr>
          <p:spPr bwMode="auto">
            <a:xfrm rot="10800000">
              <a:off x="9000" y="3480"/>
              <a:ext cx="111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AutoShape 7"/>
            <p:cNvSpPr>
              <a:spLocks noChangeShapeType="1"/>
            </p:cNvSpPr>
            <p:nvPr/>
          </p:nvSpPr>
          <p:spPr bwMode="auto">
            <a:xfrm>
              <a:off x="9115" y="2307"/>
              <a:ext cx="1" cy="214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AutoShape 6"/>
            <p:cNvSpPr>
              <a:spLocks noChangeArrowheads="1"/>
            </p:cNvSpPr>
            <p:nvPr/>
          </p:nvSpPr>
          <p:spPr bwMode="auto">
            <a:xfrm rot="10800000">
              <a:off x="9127" y="3476"/>
              <a:ext cx="111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AutoShape 5"/>
            <p:cNvSpPr>
              <a:spLocks noChangeShapeType="1"/>
            </p:cNvSpPr>
            <p:nvPr/>
          </p:nvSpPr>
          <p:spPr bwMode="auto">
            <a:xfrm>
              <a:off x="6356" y="2372"/>
              <a:ext cx="1" cy="208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AutoShape 4"/>
            <p:cNvSpPr>
              <a:spLocks noChangeArrowheads="1"/>
            </p:cNvSpPr>
            <p:nvPr/>
          </p:nvSpPr>
          <p:spPr bwMode="auto">
            <a:xfrm rot="10800000">
              <a:off x="9231" y="3474"/>
              <a:ext cx="200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AutoShape 3"/>
            <p:cNvSpPr>
              <a:spLocks noChangeArrowheads="1"/>
            </p:cNvSpPr>
            <p:nvPr/>
          </p:nvSpPr>
          <p:spPr bwMode="auto">
            <a:xfrm rot="10800000">
              <a:off x="9127" y="4065"/>
              <a:ext cx="111" cy="2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AutoShape 2"/>
            <p:cNvSpPr>
              <a:spLocks noChangeShapeType="1"/>
            </p:cNvSpPr>
            <p:nvPr/>
          </p:nvSpPr>
          <p:spPr bwMode="auto">
            <a:xfrm>
              <a:off x="8029" y="2310"/>
              <a:ext cx="1" cy="214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12488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141</Words>
  <Application>Microsoft Office PowerPoint</Application>
  <PresentationFormat>Widescreen</PresentationFormat>
  <Paragraphs>34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SimSun</vt:lpstr>
      <vt:lpstr>SimSun</vt:lpstr>
      <vt:lpstr>Arial</vt:lpstr>
      <vt:lpstr>Calibri</vt:lpstr>
      <vt:lpstr>Calibri Light</vt:lpstr>
      <vt:lpstr>Office Theme</vt:lpstr>
      <vt:lpstr>WF on LAA Bandwidth combination sets in CA basket work items</vt:lpstr>
      <vt:lpstr>Reference</vt:lpstr>
      <vt:lpstr>Wayforward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LAA Bandwidth combination sets in CA basket work items</dc:title>
  <dc:creator>Onozawa, Hisashi (Nokia - JP/Tokyo)</dc:creator>
  <cp:lastModifiedBy>Onozawa, Hisashi (Nokia - JP/Tokyo)</cp:lastModifiedBy>
  <cp:revision>24</cp:revision>
  <dcterms:created xsi:type="dcterms:W3CDTF">2016-04-11T17:54:45Z</dcterms:created>
  <dcterms:modified xsi:type="dcterms:W3CDTF">2016-04-12T16:37:09Z</dcterms:modified>
</cp:coreProperties>
</file>