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6582" autoAdjust="0"/>
    <p:restoredTop sz="94660"/>
  </p:normalViewPr>
  <p:slideViewPr>
    <p:cSldViewPr snapToGrid="0">
      <p:cViewPr>
        <p:scale>
          <a:sx n="75" d="100"/>
          <a:sy n="75" d="100"/>
        </p:scale>
        <p:origin x="-990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3643919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225304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1610678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2818361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965332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781064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8604183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67847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099431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776605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6A4731-9EB5-40B4-82E7-5C5942FC3692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624886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6A4731-9EB5-40B4-82E7-5C5942FC3692}" type="datetimeFigureOut">
              <a:rPr lang="en-US" smtClean="0"/>
              <a:pPr/>
              <a:t>4/13/2016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EC4104-BB59-4308-81D6-F2D6A8F95F9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542528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93700" y="1536699"/>
            <a:ext cx="10363200" cy="1846263"/>
          </a:xfrm>
        </p:spPr>
        <p:txBody>
          <a:bodyPr>
            <a:normAutofit/>
          </a:bodyPr>
          <a:lstStyle/>
          <a:p>
            <a:r>
              <a:rPr lang="en-US" dirty="0" smtClean="0"/>
              <a:t>Way forward on EARFCN for NB-</a:t>
            </a:r>
            <a:r>
              <a:rPr lang="en-US" dirty="0" err="1" smtClean="0"/>
              <a:t>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4547286"/>
            <a:ext cx="9144000" cy="710514"/>
          </a:xfrm>
        </p:spPr>
        <p:txBody>
          <a:bodyPr/>
          <a:lstStyle/>
          <a:p>
            <a:r>
              <a:rPr lang="en-US" dirty="0" smtClean="0"/>
              <a:t>Huawei, Ericsson, CMCC, …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584201" y="272142"/>
            <a:ext cx="1139552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3GPP TSG-RAN WG4 Meeting #78bis</a:t>
            </a:r>
            <a:r>
              <a:rPr lang="de-DE" dirty="0" smtClean="0"/>
              <a:t>                                                                                                             </a:t>
            </a:r>
            <a:r>
              <a:rPr lang="en-GB" b="1" dirty="0" smtClean="0"/>
              <a:t>R4-162814</a:t>
            </a:r>
            <a:r>
              <a:rPr lang="de-DE" b="1" dirty="0" smtClean="0"/>
              <a:t/>
            </a:r>
            <a:br>
              <a:rPr lang="de-DE" b="1" dirty="0" smtClean="0"/>
            </a:br>
            <a:r>
              <a:rPr lang="es-ES" b="1" dirty="0" smtClean="0"/>
              <a:t>San Jose del Cabo, Mexico, 11 – 15 April, 2016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91791683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740275"/>
          </a:xfrm>
        </p:spPr>
        <p:txBody>
          <a:bodyPr>
            <a:normAutofit/>
          </a:bodyPr>
          <a:lstStyle/>
          <a:p>
            <a:r>
              <a:rPr lang="en-US" sz="2400" dirty="0" smtClean="0"/>
              <a:t>Carrier frequency and RF channel numbering are discussed for NB-</a:t>
            </a:r>
            <a:r>
              <a:rPr lang="en-US" sz="2400" dirty="0" err="1" smtClean="0"/>
              <a:t>IoT</a:t>
            </a:r>
            <a:r>
              <a:rPr lang="en-US" sz="2400" dirty="0" smtClean="0"/>
              <a:t>. [1][2]</a:t>
            </a:r>
          </a:p>
          <a:p>
            <a:r>
              <a:rPr lang="en-US" sz="2400" dirty="0" smtClean="0"/>
              <a:t>RAN1 informed the restricted carrier transmitting NPSS/NSSS for in-band and guard band operations </a:t>
            </a:r>
            <a:r>
              <a:rPr lang="en-US" altLang="zh-CN" sz="2400" dirty="0" smtClean="0"/>
              <a:t>for the downlink</a:t>
            </a:r>
            <a:r>
              <a:rPr lang="en-US" sz="2400" dirty="0" smtClean="0"/>
              <a:t>, as well as the </a:t>
            </a:r>
            <a:r>
              <a:rPr lang="en-US" altLang="zh-CN" sz="2400" dirty="0" smtClean="0"/>
              <a:t>possible flexible carrier frequency for the uplink. [3]</a:t>
            </a:r>
          </a:p>
          <a:p>
            <a:r>
              <a:rPr lang="en-US" altLang="zh-CN" sz="2400" dirty="0" smtClean="0"/>
              <a:t>Multi-carrier NB-</a:t>
            </a:r>
            <a:r>
              <a:rPr lang="en-US" altLang="zh-CN" sz="2400" dirty="0" err="1" smtClean="0"/>
              <a:t>IoT</a:t>
            </a:r>
            <a:r>
              <a:rPr lang="en-US" altLang="zh-CN" sz="2400" dirty="0" smtClean="0"/>
              <a:t> is introduced in RAN1.[4]</a:t>
            </a:r>
          </a:p>
          <a:p>
            <a:pPr>
              <a:buNone/>
            </a:pPr>
            <a:endParaRPr lang="en-US" altLang="zh-CN" sz="2400" dirty="0" smtClean="0"/>
          </a:p>
          <a:p>
            <a:r>
              <a:rPr lang="en-US" altLang="zh-CN" sz="1800" dirty="0" smtClean="0"/>
              <a:t>[1] R4-162302, “</a:t>
            </a:r>
            <a:r>
              <a:rPr lang="en-GB" altLang="zh-CN" sz="1800" dirty="0" smtClean="0"/>
              <a:t>On RF channels for NB-</a:t>
            </a:r>
            <a:r>
              <a:rPr lang="en-GB" altLang="zh-CN" sz="1800" dirty="0" err="1" smtClean="0"/>
              <a:t>IoT</a:t>
            </a:r>
            <a:r>
              <a:rPr lang="en-US" altLang="zh-CN" sz="1800" dirty="0" smtClean="0"/>
              <a:t>”, </a:t>
            </a:r>
            <a:r>
              <a:rPr lang="en-US" altLang="zh-CN" sz="1800" dirty="0" err="1" smtClean="0"/>
              <a:t>Huawei</a:t>
            </a:r>
            <a:endParaRPr lang="en-US" altLang="zh-CN" sz="1800" dirty="0" smtClean="0"/>
          </a:p>
          <a:p>
            <a:r>
              <a:rPr lang="en-US" altLang="zh-CN" sz="1800" dirty="0" smtClean="0"/>
              <a:t>[2] R4-162244, “Carrier frequency and EARFCN for NB-</a:t>
            </a:r>
            <a:r>
              <a:rPr lang="en-US" altLang="zh-CN" sz="1800" dirty="0" err="1" smtClean="0"/>
              <a:t>IoT</a:t>
            </a:r>
            <a:r>
              <a:rPr lang="en-US" altLang="zh-CN" sz="1800" dirty="0" smtClean="0"/>
              <a:t>”, Ericsson</a:t>
            </a:r>
          </a:p>
          <a:p>
            <a:r>
              <a:rPr lang="en-GB" altLang="zh-CN" sz="1800" dirty="0" smtClean="0"/>
              <a:t>[3] R4-161311, “Reply LS on channel raster for NB-</a:t>
            </a:r>
            <a:r>
              <a:rPr lang="en-GB" altLang="zh-CN" sz="1800" dirty="0" err="1" smtClean="0"/>
              <a:t>IoT</a:t>
            </a:r>
            <a:r>
              <a:rPr lang="en-GB" altLang="zh-CN" sz="1800" dirty="0" smtClean="0"/>
              <a:t>”</a:t>
            </a:r>
            <a:r>
              <a:rPr lang="en-US" altLang="zh-CN" sz="1800" dirty="0" smtClean="0"/>
              <a:t>, RAN WG1</a:t>
            </a:r>
          </a:p>
          <a:p>
            <a:r>
              <a:rPr lang="en-US" altLang="zh-CN" sz="1800" dirty="0" smtClean="0"/>
              <a:t>[4] R4-162700, “LS on NB-</a:t>
            </a:r>
            <a:r>
              <a:rPr lang="en-US" altLang="zh-CN" sz="1800" dirty="0" err="1" smtClean="0"/>
              <a:t>IoT</a:t>
            </a:r>
            <a:r>
              <a:rPr lang="en-US" altLang="zh-CN" sz="1800" dirty="0" smtClean="0"/>
              <a:t>”, RAN WG1</a:t>
            </a:r>
          </a:p>
        </p:txBody>
      </p:sp>
    </p:spTree>
    <p:extLst>
      <p:ext uri="{BB962C8B-B14F-4D97-AF65-F5344CB8AC3E}">
        <p14:creationId xmlns:p14="http://schemas.microsoft.com/office/powerpoint/2010/main" xmlns="" val="41132910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70024"/>
            <a:ext cx="10896600" cy="4981576"/>
          </a:xfrm>
        </p:spPr>
        <p:txBody>
          <a:bodyPr>
            <a:normAutofit fontScale="85000" lnSpcReduction="20000"/>
          </a:bodyPr>
          <a:lstStyle/>
          <a:p>
            <a:r>
              <a:rPr lang="en-US" sz="2400" dirty="0" smtClean="0"/>
              <a:t>Carrier frequency and RF channel number need to be defined for NB-</a:t>
            </a:r>
            <a:r>
              <a:rPr lang="en-US" sz="2400" dirty="0" err="1" smtClean="0"/>
              <a:t>IoT</a:t>
            </a:r>
            <a:r>
              <a:rPr lang="en-US" sz="2400" dirty="0" smtClean="0"/>
              <a:t>.</a:t>
            </a:r>
          </a:p>
          <a:p>
            <a:r>
              <a:rPr lang="en-US" sz="2400" dirty="0" smtClean="0"/>
              <a:t>Carrier frequency </a:t>
            </a:r>
            <a:r>
              <a:rPr lang="en-GB" altLang="zh-CN" sz="2400" dirty="0" err="1" smtClean="0"/>
              <a:t>F</a:t>
            </a:r>
            <a:r>
              <a:rPr lang="en-GB" altLang="zh-CN" sz="2400" baseline="-25000" dirty="0" err="1" smtClean="0"/>
              <a:t>DL_loT</a:t>
            </a:r>
            <a:r>
              <a:rPr lang="en-US" sz="2400" dirty="0" smtClean="0"/>
              <a:t> for the downlink is defined as,</a:t>
            </a:r>
          </a:p>
          <a:p>
            <a:pPr lvl="1"/>
            <a:r>
              <a:rPr lang="en-GB" altLang="zh-CN" sz="2000" dirty="0" err="1" smtClean="0"/>
              <a:t>F</a:t>
            </a:r>
            <a:r>
              <a:rPr lang="en-GB" altLang="zh-CN" sz="2000" baseline="-25000" dirty="0" err="1" smtClean="0"/>
              <a:t>DL_loT</a:t>
            </a:r>
            <a:r>
              <a:rPr lang="en-US" altLang="zh-CN" sz="2000" dirty="0" smtClean="0"/>
              <a:t> = </a:t>
            </a:r>
            <a:r>
              <a:rPr lang="en-GB" altLang="zh-CN" sz="2000" dirty="0" err="1" smtClean="0"/>
              <a:t>F</a:t>
            </a:r>
            <a:r>
              <a:rPr lang="en-GB" altLang="zh-CN" sz="2000" baseline="-25000" dirty="0" err="1" smtClean="0"/>
              <a:t>DL_low</a:t>
            </a:r>
            <a:r>
              <a:rPr lang="en-GB" altLang="zh-CN" sz="2000" dirty="0" smtClean="0"/>
              <a:t> + 0.1(N</a:t>
            </a:r>
            <a:r>
              <a:rPr lang="en-GB" altLang="zh-CN" sz="2000" baseline="-25000" dirty="0" smtClean="0"/>
              <a:t>DL</a:t>
            </a:r>
            <a:r>
              <a:rPr lang="en-GB" altLang="zh-CN" sz="2000" dirty="0" smtClean="0"/>
              <a:t> – </a:t>
            </a:r>
            <a:r>
              <a:rPr lang="en-GB" altLang="zh-CN" sz="2000" dirty="0" err="1" smtClean="0"/>
              <a:t>N</a:t>
            </a:r>
            <a:r>
              <a:rPr lang="en-GB" altLang="zh-CN" sz="2000" baseline="-25000" dirty="0" err="1" smtClean="0"/>
              <a:t>Offs</a:t>
            </a:r>
            <a:r>
              <a:rPr lang="en-GB" altLang="zh-CN" sz="2000" baseline="-25000" dirty="0" smtClean="0"/>
              <a:t>-DL</a:t>
            </a:r>
            <a:r>
              <a:rPr lang="en-GB" altLang="zh-CN" sz="2000" dirty="0" smtClean="0"/>
              <a:t>)</a:t>
            </a:r>
            <a:r>
              <a:rPr lang="en-GB" altLang="zh-CN" sz="2000" baseline="-25000" dirty="0" smtClean="0"/>
              <a:t> </a:t>
            </a:r>
            <a:r>
              <a:rPr lang="en-US" altLang="zh-CN" sz="2000" dirty="0" smtClean="0"/>
              <a:t>+</a:t>
            </a:r>
            <a:r>
              <a:rPr lang="en-US" altLang="zh-CN" sz="1200" dirty="0" smtClean="0"/>
              <a:t> </a:t>
            </a:r>
            <a:r>
              <a:rPr lang="en-GB" altLang="zh-CN" sz="2000" dirty="0" smtClean="0"/>
              <a:t>0.0025*(2M</a:t>
            </a:r>
            <a:r>
              <a:rPr lang="en-GB" altLang="zh-CN" sz="2000" baseline="-25000" dirty="0" smtClean="0"/>
              <a:t>DL</a:t>
            </a:r>
            <a:r>
              <a:rPr lang="en-GB" altLang="zh-CN" sz="2000" dirty="0" smtClean="0"/>
              <a:t>+1), where</a:t>
            </a:r>
          </a:p>
          <a:p>
            <a:pPr lvl="1"/>
            <a:r>
              <a:rPr lang="en-GB" altLang="zh-CN" sz="2000" dirty="0" err="1" smtClean="0"/>
              <a:t>F</a:t>
            </a:r>
            <a:r>
              <a:rPr lang="en-GB" altLang="zh-CN" sz="2000" baseline="-25000" dirty="0" err="1" smtClean="0"/>
              <a:t>DL_low</a:t>
            </a:r>
            <a:r>
              <a:rPr lang="en-GB" altLang="zh-CN" sz="2000" baseline="-25000" dirty="0" smtClean="0"/>
              <a:t> , </a:t>
            </a:r>
            <a:r>
              <a:rPr lang="en-GB" altLang="zh-CN" sz="2000" dirty="0" smtClean="0"/>
              <a:t>N</a:t>
            </a:r>
            <a:r>
              <a:rPr lang="en-GB" altLang="zh-CN" sz="2000" baseline="-25000" dirty="0" smtClean="0"/>
              <a:t>DL </a:t>
            </a:r>
            <a:r>
              <a:rPr lang="en-GB" altLang="zh-CN" sz="2000" dirty="0" smtClean="0"/>
              <a:t>and </a:t>
            </a:r>
            <a:r>
              <a:rPr lang="en-GB" altLang="zh-CN" sz="2000" dirty="0" err="1" smtClean="0"/>
              <a:t>N</a:t>
            </a:r>
            <a:r>
              <a:rPr lang="en-GB" altLang="zh-CN" sz="2000" baseline="-25000" dirty="0" err="1" smtClean="0"/>
              <a:t>Offs</a:t>
            </a:r>
            <a:r>
              <a:rPr lang="en-GB" altLang="zh-CN" sz="2000" baseline="-25000" dirty="0" smtClean="0"/>
              <a:t>-DL</a:t>
            </a:r>
            <a:r>
              <a:rPr lang="en-GB" altLang="zh-CN" sz="2400" baseline="-25000" dirty="0" smtClean="0"/>
              <a:t> </a:t>
            </a:r>
            <a:r>
              <a:rPr lang="en-GB" altLang="zh-CN" sz="2000" dirty="0" smtClean="0"/>
              <a:t>reuse the Table 5.7.3-1 of both TS36.104 and TS36.101.</a:t>
            </a:r>
          </a:p>
          <a:p>
            <a:pPr lvl="1"/>
            <a:r>
              <a:rPr lang="en-GB" altLang="zh-CN" sz="2000" dirty="0" smtClean="0"/>
              <a:t>N</a:t>
            </a:r>
            <a:r>
              <a:rPr lang="en-GB" altLang="zh-CN" sz="2000" baseline="-25000" dirty="0" smtClean="0"/>
              <a:t>DL</a:t>
            </a:r>
            <a:r>
              <a:rPr lang="en-GB" altLang="zh-CN" sz="2000" dirty="0" smtClean="0"/>
              <a:t> is the EARFCN that corresponds to NB-</a:t>
            </a:r>
            <a:r>
              <a:rPr lang="en-GB" altLang="zh-CN" sz="2000" dirty="0" err="1" smtClean="0"/>
              <a:t>IoT</a:t>
            </a:r>
            <a:r>
              <a:rPr lang="en-GB" altLang="zh-CN" sz="2000" dirty="0" smtClean="0"/>
              <a:t> and is different than the value that corresponds to LTE downlink carrier frequency.</a:t>
            </a:r>
          </a:p>
          <a:p>
            <a:pPr lvl="1"/>
            <a:r>
              <a:rPr lang="en-GB" altLang="zh-CN" sz="2000" dirty="0" smtClean="0"/>
              <a:t>M</a:t>
            </a:r>
            <a:r>
              <a:rPr lang="en-GB" altLang="zh-CN" sz="2000" baseline="-25000" dirty="0" smtClean="0"/>
              <a:t>DL</a:t>
            </a:r>
            <a:r>
              <a:rPr lang="en-GB" altLang="zh-CN" sz="2000" dirty="0" smtClean="0"/>
              <a:t>= -10,-9,-8,-7,-6,-5,-4,-3,-2,-1,-0.5,0,1,2,3,4,5,6,7,8,9 represent all of the possible offset of NB-</a:t>
            </a:r>
            <a:r>
              <a:rPr lang="en-GB" altLang="zh-CN" sz="2000" dirty="0" err="1" smtClean="0"/>
              <a:t>IoT</a:t>
            </a:r>
            <a:r>
              <a:rPr lang="en-GB" altLang="zh-CN" sz="2000" dirty="0" smtClean="0"/>
              <a:t> channel number to EARFCN</a:t>
            </a:r>
          </a:p>
          <a:p>
            <a:pPr lvl="2"/>
            <a:r>
              <a:rPr lang="en-GB" altLang="zh-CN" sz="1600" dirty="0" smtClean="0"/>
              <a:t>Note: for the carrier including NPSS/NSSS</a:t>
            </a:r>
            <a:r>
              <a:rPr lang="en-GB" altLang="zh-CN" sz="1600" dirty="0" smtClean="0"/>
              <a:t>, M</a:t>
            </a:r>
            <a:r>
              <a:rPr lang="en-GB" altLang="zh-CN" sz="1600" baseline="-25000" dirty="0" smtClean="0"/>
              <a:t>DL</a:t>
            </a:r>
            <a:r>
              <a:rPr lang="en-GB" altLang="zh-CN" sz="1600" dirty="0" smtClean="0"/>
              <a:t> is selected from {-</a:t>
            </a:r>
            <a:r>
              <a:rPr lang="en-GB" altLang="zh-CN" sz="1600" dirty="0" smtClean="0"/>
              <a:t>2,-1,-0.5,0,1</a:t>
            </a:r>
            <a:r>
              <a:rPr lang="en-GB" altLang="zh-CN" sz="1600" dirty="0" smtClean="0"/>
              <a:t>}</a:t>
            </a:r>
            <a:r>
              <a:rPr lang="en-GB" altLang="zh-CN" sz="1600" dirty="0" smtClean="0"/>
              <a:t>.</a:t>
            </a:r>
            <a:endParaRPr lang="en-US" altLang="zh-CN" sz="1600" dirty="0" smtClean="0"/>
          </a:p>
          <a:p>
            <a:r>
              <a:rPr lang="en-US" altLang="zh-CN" sz="2400" dirty="0" smtClean="0"/>
              <a:t>Carrier frequency </a:t>
            </a:r>
            <a:r>
              <a:rPr lang="en-GB" altLang="zh-CN" sz="2400" dirty="0" err="1" smtClean="0"/>
              <a:t>F</a:t>
            </a:r>
            <a:r>
              <a:rPr lang="en-GB" altLang="zh-CN" sz="2400" baseline="-25000" dirty="0" err="1" smtClean="0"/>
              <a:t>UL_loT</a:t>
            </a:r>
            <a:r>
              <a:rPr lang="en-US" altLang="zh-CN" sz="2400" dirty="0" smtClean="0"/>
              <a:t> for the uplink is defined as,</a:t>
            </a:r>
          </a:p>
          <a:p>
            <a:pPr lvl="1"/>
            <a:r>
              <a:rPr lang="en-GB" altLang="zh-CN" sz="2000" dirty="0" err="1" smtClean="0"/>
              <a:t>F</a:t>
            </a:r>
            <a:r>
              <a:rPr lang="en-GB" altLang="zh-CN" sz="2000" baseline="-25000" dirty="0" err="1" smtClean="0"/>
              <a:t>UL_loT</a:t>
            </a:r>
            <a:r>
              <a:rPr lang="en-US" altLang="zh-CN" sz="2000" dirty="0" smtClean="0"/>
              <a:t> = </a:t>
            </a:r>
            <a:r>
              <a:rPr lang="en-GB" altLang="zh-CN" sz="2000" dirty="0" err="1" smtClean="0"/>
              <a:t>F</a:t>
            </a:r>
            <a:r>
              <a:rPr lang="en-GB" altLang="zh-CN" sz="2000" baseline="-25000" dirty="0" err="1" smtClean="0"/>
              <a:t>UL_low</a:t>
            </a:r>
            <a:r>
              <a:rPr lang="en-GB" altLang="zh-CN" sz="2000" dirty="0" smtClean="0"/>
              <a:t> + 0.1(N</a:t>
            </a:r>
            <a:r>
              <a:rPr lang="en-GB" altLang="zh-CN" sz="2000" baseline="-25000" dirty="0" smtClean="0"/>
              <a:t>UL</a:t>
            </a:r>
            <a:r>
              <a:rPr lang="en-GB" altLang="zh-CN" sz="2000" dirty="0" smtClean="0"/>
              <a:t> – </a:t>
            </a:r>
            <a:r>
              <a:rPr lang="en-GB" altLang="zh-CN" sz="2000" dirty="0" err="1" smtClean="0"/>
              <a:t>N</a:t>
            </a:r>
            <a:r>
              <a:rPr lang="en-GB" altLang="zh-CN" sz="2000" baseline="-25000" dirty="0" err="1" smtClean="0"/>
              <a:t>Offs</a:t>
            </a:r>
            <a:r>
              <a:rPr lang="en-GB" altLang="zh-CN" sz="2000" baseline="-25000" dirty="0" smtClean="0"/>
              <a:t>-UL</a:t>
            </a:r>
            <a:r>
              <a:rPr lang="en-GB" altLang="zh-CN" sz="2000" dirty="0" smtClean="0"/>
              <a:t>)</a:t>
            </a:r>
            <a:r>
              <a:rPr lang="en-GB" altLang="zh-CN" sz="2000" baseline="-25000" dirty="0" smtClean="0"/>
              <a:t> </a:t>
            </a:r>
            <a:r>
              <a:rPr lang="en-US" altLang="zh-CN" sz="2000" dirty="0" smtClean="0"/>
              <a:t>+</a:t>
            </a:r>
            <a:r>
              <a:rPr lang="en-US" altLang="zh-CN" sz="1200" dirty="0" smtClean="0"/>
              <a:t> </a:t>
            </a:r>
            <a:r>
              <a:rPr lang="en-GB" altLang="zh-CN" sz="2000" dirty="0" smtClean="0"/>
              <a:t>0.0025*(2M</a:t>
            </a:r>
            <a:r>
              <a:rPr lang="en-GB" altLang="zh-CN" sz="2000" baseline="-25000" dirty="0" smtClean="0"/>
              <a:t>UL</a:t>
            </a:r>
            <a:r>
              <a:rPr lang="en-GB" altLang="zh-CN" sz="2000" dirty="0" smtClean="0"/>
              <a:t>), where</a:t>
            </a:r>
          </a:p>
          <a:p>
            <a:pPr lvl="1"/>
            <a:r>
              <a:rPr lang="en-GB" altLang="zh-CN" sz="2000" dirty="0" err="1" smtClean="0"/>
              <a:t>F</a:t>
            </a:r>
            <a:r>
              <a:rPr lang="en-GB" altLang="zh-CN" sz="2000" baseline="-25000" dirty="0" err="1" smtClean="0"/>
              <a:t>UL_low</a:t>
            </a:r>
            <a:r>
              <a:rPr lang="en-GB" altLang="zh-CN" sz="2000" baseline="-25000" dirty="0" smtClean="0"/>
              <a:t> , </a:t>
            </a:r>
            <a:r>
              <a:rPr lang="en-GB" altLang="zh-CN" sz="2000" dirty="0" smtClean="0"/>
              <a:t>N</a:t>
            </a:r>
            <a:r>
              <a:rPr lang="en-GB" altLang="zh-CN" sz="2000" baseline="-25000" dirty="0" smtClean="0"/>
              <a:t>UL </a:t>
            </a:r>
            <a:r>
              <a:rPr lang="en-GB" altLang="zh-CN" sz="2000" dirty="0" smtClean="0"/>
              <a:t>and </a:t>
            </a:r>
            <a:r>
              <a:rPr lang="en-GB" altLang="zh-CN" sz="2000" dirty="0" err="1" smtClean="0"/>
              <a:t>N</a:t>
            </a:r>
            <a:r>
              <a:rPr lang="en-GB" altLang="zh-CN" sz="2000" baseline="-25000" dirty="0" err="1" smtClean="0"/>
              <a:t>Offs</a:t>
            </a:r>
            <a:r>
              <a:rPr lang="en-GB" altLang="zh-CN" sz="2000" baseline="-25000" dirty="0" smtClean="0"/>
              <a:t>-UL</a:t>
            </a:r>
            <a:r>
              <a:rPr lang="en-GB" altLang="zh-CN" sz="2400" baseline="-25000" dirty="0" smtClean="0"/>
              <a:t> </a:t>
            </a:r>
            <a:r>
              <a:rPr lang="en-GB" altLang="zh-CN" sz="2000" dirty="0" smtClean="0"/>
              <a:t>reuse the Table 5.7.3-1 of both TS36.104 and TS36.101</a:t>
            </a:r>
          </a:p>
          <a:p>
            <a:pPr lvl="1"/>
            <a:r>
              <a:rPr lang="en-GB" altLang="zh-CN" sz="2000" dirty="0" smtClean="0"/>
              <a:t>N</a:t>
            </a:r>
            <a:r>
              <a:rPr lang="en-GB" altLang="zh-CN" sz="2000" baseline="-25000" dirty="0" smtClean="0"/>
              <a:t>UL</a:t>
            </a:r>
            <a:r>
              <a:rPr lang="en-GB" altLang="zh-CN" sz="2000" dirty="0" smtClean="0"/>
              <a:t> is the EARFCN that corresponds to NB-</a:t>
            </a:r>
            <a:r>
              <a:rPr lang="en-GB" altLang="zh-CN" sz="2000" dirty="0" err="1" smtClean="0"/>
              <a:t>IoT</a:t>
            </a:r>
            <a:r>
              <a:rPr lang="en-GB" altLang="zh-CN" sz="2000" dirty="0" smtClean="0"/>
              <a:t> and is different than the value that corresponds to LTE uplink carrier frequency.</a:t>
            </a:r>
          </a:p>
          <a:p>
            <a:pPr lvl="1"/>
            <a:r>
              <a:rPr lang="en-GB" altLang="zh-CN" sz="2000" dirty="0" smtClean="0"/>
              <a:t>M</a:t>
            </a:r>
            <a:r>
              <a:rPr lang="en-GB" altLang="zh-CN" sz="2000" baseline="-25000" dirty="0" smtClean="0"/>
              <a:t>UL</a:t>
            </a:r>
            <a:r>
              <a:rPr lang="en-GB" altLang="zh-CN" sz="2000" dirty="0" smtClean="0"/>
              <a:t>= -10,-9,-8,-7,-6,-5,-4,-3,-2,-1,0,1,2,3,4,5,6,7,8,9 represents all of the possible offset of NB-</a:t>
            </a:r>
            <a:r>
              <a:rPr lang="en-GB" altLang="zh-CN" sz="2000" dirty="0" err="1" smtClean="0"/>
              <a:t>IoT</a:t>
            </a:r>
            <a:r>
              <a:rPr lang="en-GB" altLang="zh-CN" sz="2000" dirty="0" smtClean="0"/>
              <a:t> channel number to EARFCN</a:t>
            </a:r>
          </a:p>
          <a:p>
            <a:r>
              <a:rPr lang="en-US" altLang="zh-CN" sz="2400" dirty="0" smtClean="0"/>
              <a:t>Send LS to RAN2 to inform the definition for NB-</a:t>
            </a:r>
            <a:r>
              <a:rPr lang="en-US" altLang="zh-CN" sz="2400" dirty="0" err="1" smtClean="0"/>
              <a:t>IoT</a:t>
            </a:r>
            <a:r>
              <a:rPr lang="en-US" altLang="zh-CN" sz="2400" dirty="0" smtClean="0"/>
              <a:t>.</a:t>
            </a:r>
          </a:p>
          <a:p>
            <a:pPr lvl="1"/>
            <a:r>
              <a:rPr lang="en-GB" altLang="zh-CN" sz="2100" dirty="0" smtClean="0"/>
              <a:t>RAN4 ask RAN2 to consider the above carrier frequency and RF channel number definition for NB-</a:t>
            </a:r>
            <a:r>
              <a:rPr lang="en-GB" altLang="zh-CN" sz="2100" dirty="0" err="1" smtClean="0"/>
              <a:t>IoT</a:t>
            </a:r>
            <a:r>
              <a:rPr lang="en-GB" altLang="zh-CN" sz="2100" dirty="0" smtClean="0"/>
              <a:t> into their work.</a:t>
            </a:r>
          </a:p>
        </p:txBody>
      </p:sp>
    </p:spTree>
    <p:extLst>
      <p:ext uri="{BB962C8B-B14F-4D97-AF65-F5344CB8AC3E}">
        <p14:creationId xmlns:p14="http://schemas.microsoft.com/office/powerpoint/2010/main" xmlns="" val="41132910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4134</TotalTime>
  <Words>389</Words>
  <Application>Microsoft Office PowerPoint</Application>
  <PresentationFormat>自定义</PresentationFormat>
  <Paragraphs>27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Way forward on EARFCN for NB-IoT</vt:lpstr>
      <vt:lpstr>Background</vt:lpstr>
      <vt:lpstr>Proposals</vt:lpstr>
    </vt:vector>
  </TitlesOfParts>
  <Company>Qualcomm Incorporated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 forward on coexistence evaluation methodology for NB-IOT in-band and guard band operation</dc:title>
  <dc:creator>Papaleo, Marco</dc:creator>
  <cp:lastModifiedBy>j00136779</cp:lastModifiedBy>
  <cp:revision>289</cp:revision>
  <dcterms:created xsi:type="dcterms:W3CDTF">2015-11-18T19:50:45Z</dcterms:created>
  <dcterms:modified xsi:type="dcterms:W3CDTF">2016-04-13T15:00:42Z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(3)3fsISv/bv4wq9/BjonNoS4Un09n4usax/EGqwcNVlTBO2rRNxc+Ak/Q/V+sT2jLxRg5fYb1P
y5epe4APTAutoSneulx+un5Cx8syRPuNMgmZIwKPEixVVmoLVrORAFQcSkzMgOJQcc4P+x+P
Es4oyOerXabIZR4hfjm0CUhZYrex/CKRZAtd3DrPjPL5Jv+aepRuoPSZ3eHd2c21BoZihRSX
xTMQcz7lq/Hb+pAnl9</vt:lpwstr>
  </property>
  <property fmtid="{D5CDD505-2E9C-101B-9397-08002B2CF9AE}" pid="4" name="_2015_ms_pID_7253431">
    <vt:lpwstr>dtAw1ATfEJSrZ5NRiW9M/JKyB9Q18M23TR52f4w55XVSd3yCIwomqm
btVUXl98DQORnzCkCJt8q+59AHwyHpSv+bs+Xp2lObrRiT+GFGFUFpSWwILO8GkUveyX2TC7
RWfNb9uwAfKBbQxn2gNS9faq1f7cdn2o2QYCrMAZPblbzu7v6s6SLhw7ZEQAyXDXZ1hnibJr
6fECa5agwJ9H2O8i0r1G2i++hfgTByMnqXPv</vt:lpwstr>
  </property>
  <property fmtid="{D5CDD505-2E9C-101B-9397-08002B2CF9AE}" pid="5" name="_2015_ms_pID_7253432">
    <vt:lpwstr>O6x4lqYdvbMOE0X3DrZtBVUNexCNv9PmTWnw
c3MJ50i3CLn0gHBUhslxivEoegqcgNQFEq19AkevCb4nM7mKg3dKNhuYfw1kogDPqv4ByreG
Wt9PveOusrw7zgGqUHv4sg==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1460420878</vt:lpwstr>
  </property>
</Properties>
</file>