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1466" autoAdjust="0"/>
  </p:normalViewPr>
  <p:slideViewPr>
    <p:cSldViewPr>
      <p:cViewPr varScale="1">
        <p:scale>
          <a:sx n="100" d="100"/>
          <a:sy n="100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WF on improving TS 36.101 CA spec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[Dish network], [Intel], [ ], [ ] 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r>
              <a:rPr lang="en-GB" altLang="zh-CN" sz="2400" b="1" dirty="0" smtClean="0"/>
              <a:t>3GPP TSG-RAN WG4 Meeting #78bis</a:t>
            </a:r>
            <a:r>
              <a:rPr lang="en-GB" altLang="zh-CN" sz="2400" b="1" i="1" dirty="0" smtClean="0"/>
              <a:t> 			     </a:t>
            </a:r>
            <a:r>
              <a:rPr lang="en-GB" altLang="zh-CN" sz="2400" b="1" i="1" dirty="0" smtClean="0"/>
              <a:t>	      </a:t>
            </a:r>
            <a:r>
              <a:rPr lang="en-GB" altLang="zh-CN" sz="2400" b="1" dirty="0" smtClean="0"/>
              <a:t>R4-162364</a:t>
            </a:r>
            <a:endParaRPr lang="zh-CN" altLang="zh-CN" sz="2400" dirty="0" smtClean="0"/>
          </a:p>
          <a:p>
            <a:pPr hangingPunct="0"/>
            <a:r>
              <a:rPr lang="en-GB" altLang="zh-CN" sz="2400" b="1" dirty="0" smtClean="0"/>
              <a:t>San Jose del </a:t>
            </a:r>
            <a:r>
              <a:rPr lang="en-GB" altLang="zh-CN" sz="2400" b="1" dirty="0" err="1" smtClean="0"/>
              <a:t>Cabo</a:t>
            </a:r>
            <a:r>
              <a:rPr lang="en-GB" altLang="zh-CN" sz="2400" b="1" dirty="0" smtClean="0"/>
              <a:t>, Mexico, 11 – 15 April, 2016</a:t>
            </a:r>
            <a:endParaRPr lang="zh-CN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864" y="1124744"/>
            <a:ext cx="8229600" cy="4525963"/>
          </a:xfrm>
        </p:spPr>
        <p:txBody>
          <a:bodyPr/>
          <a:lstStyle/>
          <a:p>
            <a:r>
              <a:rPr lang="en-US" altLang="zh-CN" sz="2800" dirty="0" smtClean="0"/>
              <a:t>To address specification complexity/readability associated with;</a:t>
            </a:r>
          </a:p>
          <a:p>
            <a:pPr lvl="1"/>
            <a:r>
              <a:rPr lang="en-US" altLang="zh-CN" dirty="0" smtClean="0"/>
              <a:t>Existing CA requirements </a:t>
            </a:r>
            <a:r>
              <a:rPr lang="en-GB" altLang="zh-CN" dirty="0" smtClean="0"/>
              <a:t>[see R4-160192]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Support and align with increase due to new CA combinations (Big CR)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5116" y="28935"/>
            <a:ext cx="8229600" cy="730909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(1/5)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611560" y="2060848"/>
            <a:ext cx="784887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11560" y="2924944"/>
            <a:ext cx="784887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11560" y="4869161"/>
            <a:ext cx="7848872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482453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The following sub clause to be initially considered:</a:t>
            </a:r>
          </a:p>
          <a:p>
            <a:pPr lvl="1"/>
            <a:endParaRPr lang="en-GB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5.5A	Operating bands for CA</a:t>
            </a:r>
          </a:p>
          <a:p>
            <a:pPr lvl="1"/>
            <a:endParaRPr lang="en-GB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6.2.5</a:t>
            </a:r>
            <a:r>
              <a:rPr lang="en-GB" altLang="zh-CN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	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Configured transmitted power</a:t>
            </a:r>
          </a:p>
          <a:p>
            <a:pPr lvl="5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able 6.2.5-2/3/4: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ΔT</a:t>
            </a:r>
            <a:r>
              <a:rPr lang="en-GB" sz="18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IB,c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two/three/four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bands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defTabSz="403225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7.3.1	   REFSENS Minimum requirement (QPSK)</a:t>
            </a:r>
          </a:p>
          <a:p>
            <a:pPr lvl="5" defTabSz="403225"/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Table 7.3.1-1A/B/C: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ΔR</a:t>
            </a:r>
            <a:r>
              <a:rPr lang="en-GB" sz="18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IB,c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two/three/four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bands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5" defTabSz="403225"/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7.3.1A	Minimum requirements (QPSK) for CA</a:t>
            </a:r>
          </a:p>
          <a:p>
            <a:pPr lvl="5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Table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7.3.1A-0a/b/c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(QPSK P</a:t>
            </a:r>
            <a:r>
              <a:rPr lang="en-GB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REFSENS, CA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(exceptions) </a:t>
            </a:r>
          </a:p>
          <a:p>
            <a:pPr lvl="5"/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371475">
              <a:buNone/>
            </a:pPr>
            <a:endParaRPr lang="en-US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6450" lvl="1" indent="-349250"/>
            <a:endParaRPr lang="en-GB" altLang="zh-CN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722" y="0"/>
            <a:ext cx="8229600" cy="72494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(2/5)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40120" y="1124744"/>
            <a:ext cx="8280920" cy="571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824536"/>
          </a:xfrm>
        </p:spPr>
        <p:txBody>
          <a:bodyPr>
            <a:normAutofit/>
          </a:bodyPr>
          <a:lstStyle/>
          <a:p>
            <a:pPr lvl="1"/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5.5A	Operating bands for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</a:p>
          <a:p>
            <a:pPr lvl="2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The clause will be improved as followings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GB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altLang="zh-CN" sz="2400" dirty="0" smtClean="0"/>
              <a:t>Only capture the frequency range difference with Section 5.5.1</a:t>
            </a:r>
          </a:p>
          <a:p>
            <a:pPr lvl="3"/>
            <a:r>
              <a:rPr lang="en-US" altLang="zh-CN" sz="2400" dirty="0" smtClean="0"/>
              <a:t>Add text to direct to section 5.6A.1 for the CA configuration information.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267" y="1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(3/5)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69640" y="1268760"/>
            <a:ext cx="8280920" cy="9647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640" y="1268760"/>
            <a:ext cx="8305803" cy="4525963"/>
          </a:xfrm>
        </p:spPr>
        <p:txBody>
          <a:bodyPr>
            <a:normAutofit/>
          </a:bodyPr>
          <a:lstStyle/>
          <a:p>
            <a:pPr lvl="1"/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6.2.5  (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Configured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transmitted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power) and </a:t>
            </a:r>
          </a:p>
          <a:p>
            <a:pPr lvl="1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7.3.1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(REFSENS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Minimum requirement (QPSK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pPr lvl="2"/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two clauses will be improved as followings </a:t>
            </a:r>
            <a:endParaRPr lang="en-US" altLang="zh-CN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altLang="zh-CN" dirty="0" smtClean="0">
                <a:cs typeface="Arial" panose="020B0604020202020204" pitchFamily="34" charset="0"/>
              </a:rPr>
              <a:t>Compress the table for </a:t>
            </a:r>
            <a:r>
              <a:rPr lang="en-GB" dirty="0" smtClean="0">
                <a:cs typeface="Arial" panose="020B0604020202020204" pitchFamily="34" charset="0"/>
              </a:rPr>
              <a:t>Tables for </a:t>
            </a:r>
            <a:r>
              <a:rPr lang="en-GB" dirty="0" err="1" smtClean="0">
                <a:cs typeface="Arial" panose="020B0604020202020204" pitchFamily="34" charset="0"/>
              </a:rPr>
              <a:t>ΔT</a:t>
            </a:r>
            <a:r>
              <a:rPr lang="en-GB" baseline="-25000" dirty="0" err="1" smtClean="0">
                <a:cs typeface="Arial" panose="020B0604020202020204" pitchFamily="34" charset="0"/>
              </a:rPr>
              <a:t>IB,c</a:t>
            </a:r>
            <a:r>
              <a:rPr lang="en-GB" dirty="0" smtClean="0">
                <a:cs typeface="Arial" panose="020B0604020202020204" pitchFamily="34" charset="0"/>
              </a:rPr>
              <a:t>  and </a:t>
            </a:r>
            <a:r>
              <a:rPr lang="en-GB" dirty="0" err="1" smtClean="0">
                <a:cs typeface="Arial" panose="020B0604020202020204" pitchFamily="34" charset="0"/>
              </a:rPr>
              <a:t>ΔR</a:t>
            </a:r>
            <a:r>
              <a:rPr lang="en-GB" baseline="-25000" dirty="0" err="1" smtClean="0">
                <a:cs typeface="Arial" panose="020B0604020202020204" pitchFamily="34" charset="0"/>
              </a:rPr>
              <a:t>IB,c</a:t>
            </a:r>
            <a:r>
              <a:rPr lang="en-GB" baseline="-25000" dirty="0" smtClean="0">
                <a:cs typeface="Arial" panose="020B0604020202020204" pitchFamily="34" charset="0"/>
              </a:rPr>
              <a:t> </a:t>
            </a:r>
            <a:r>
              <a:rPr lang="en-GB" dirty="0" smtClean="0">
                <a:cs typeface="Arial" panose="020B0604020202020204" pitchFamily="34" charset="0"/>
              </a:rPr>
              <a:t>(two/three/four bands) . </a:t>
            </a:r>
          </a:p>
          <a:p>
            <a:pPr lvl="4"/>
            <a:r>
              <a:rPr lang="en-US" altLang="zh-CN" dirty="0" smtClean="0"/>
              <a:t>Remove all of the lines of Rib=0 dB and </a:t>
            </a:r>
            <a:r>
              <a:rPr lang="en-US" altLang="zh-CN" dirty="0" err="1" smtClean="0"/>
              <a:t>Tib</a:t>
            </a:r>
            <a:r>
              <a:rPr lang="en-US" altLang="zh-CN" dirty="0" smtClean="0"/>
              <a:t>=0.3 dB with the clarification in the notes or text.</a:t>
            </a:r>
          </a:p>
          <a:p>
            <a:pPr lvl="4"/>
            <a:r>
              <a:rPr lang="en-GB" altLang="zh-CN" dirty="0" smtClean="0">
                <a:cs typeface="Arial" panose="020B0604020202020204" pitchFamily="34" charset="0"/>
              </a:rPr>
              <a:t>Add sub-clauses for two bands, three bands, four bands.</a:t>
            </a:r>
            <a:endParaRPr lang="en-GB" dirty="0" smtClean="0">
              <a:cs typeface="Arial" panose="020B0604020202020204" pitchFamily="34" charset="0"/>
            </a:endParaRPr>
          </a:p>
          <a:p>
            <a:pPr lvl="4"/>
            <a:r>
              <a:rPr lang="en-GB" dirty="0" smtClean="0">
                <a:cs typeface="Arial" panose="020B0604020202020204" pitchFamily="34" charset="0"/>
              </a:rPr>
              <a:t>As both tables present similar information we should have a common format</a:t>
            </a:r>
            <a:endParaRPr lang="en-US" altLang="zh-CN" sz="2400" dirty="0"/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524" y="0"/>
            <a:ext cx="8229600" cy="562075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Way Forward (4/5)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373512" y="1052736"/>
            <a:ext cx="8487624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512" y="1196752"/>
            <a:ext cx="8487624" cy="5431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7.3.1A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REFSENS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Minimum requirement (QPSK)</a:t>
            </a:r>
          </a:p>
          <a:p>
            <a:pPr marL="457200" lvl="1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clause will be improved as the follows: </a:t>
            </a:r>
          </a:p>
          <a:p>
            <a:pPr lvl="2"/>
            <a:r>
              <a:rPr lang="en-US" altLang="zh-CN" sz="2000" dirty="0" smtClean="0"/>
              <a:t>Re-organize the section to address the following;</a:t>
            </a:r>
          </a:p>
          <a:p>
            <a:pPr lvl="3"/>
            <a:r>
              <a:rPr lang="en-US" altLang="zh-CN" sz="1600" dirty="0" smtClean="0"/>
              <a:t>Add clarification in table headlines to clarify the table function.</a:t>
            </a:r>
          </a:p>
          <a:p>
            <a:pPr lvl="4"/>
            <a:r>
              <a:rPr lang="en-US" altLang="zh-CN" sz="1600" dirty="0" smtClean="0"/>
              <a:t>Such as harmonic, cross band UL/DL small GAP, cross band ISO etc.</a:t>
            </a:r>
          </a:p>
          <a:p>
            <a:pPr lvl="3"/>
            <a:r>
              <a:rPr lang="en-US" altLang="zh-CN" sz="1600" dirty="0" smtClean="0"/>
              <a:t>For harmonic, cross band UL/DL small GAP, cross band ISO tables</a:t>
            </a:r>
          </a:p>
          <a:p>
            <a:pPr lvl="4"/>
            <a:r>
              <a:rPr lang="en-US" altLang="zh-CN" sz="1400" dirty="0" smtClean="0"/>
              <a:t>Only REFSENS exceptions compared with REFSENS defined in 7.3.1 are captured.</a:t>
            </a:r>
          </a:p>
          <a:p>
            <a:pPr lvl="4"/>
            <a:r>
              <a:rPr lang="en-US" altLang="zh-CN" sz="1400" dirty="0" smtClean="0"/>
              <a:t>High order CA requirements will not be listed if low order CA requirements reused. </a:t>
            </a:r>
            <a:endParaRPr lang="zh-CN" altLang="zh-CN" sz="1400" dirty="0" smtClean="0"/>
          </a:p>
          <a:p>
            <a:pPr lvl="3"/>
            <a:r>
              <a:rPr lang="en-US" altLang="zh-CN" sz="1600" dirty="0" smtClean="0"/>
              <a:t>For DL band/B46</a:t>
            </a:r>
          </a:p>
          <a:p>
            <a:pPr lvl="4"/>
            <a:r>
              <a:rPr lang="en-US" altLang="zh-CN" sz="1400" dirty="0" smtClean="0"/>
              <a:t>Define the REFSENS requirements in single carrier table in 7.3.1 with a note that these bands can only be used in CA mode.</a:t>
            </a:r>
          </a:p>
          <a:p>
            <a:pPr lvl="4"/>
            <a:r>
              <a:rPr lang="en-US" altLang="zh-CN" sz="1400" dirty="0" err="1" smtClean="0"/>
              <a:t>Tib</a:t>
            </a:r>
            <a:r>
              <a:rPr lang="en-US" altLang="zh-CN" sz="1400" dirty="0" smtClean="0"/>
              <a:t>/Rib requirements including DL Band/B46 are added in </a:t>
            </a:r>
            <a:r>
              <a:rPr lang="en-US" altLang="zh-CN" sz="1400" dirty="0" err="1" smtClean="0"/>
              <a:t>Tib</a:t>
            </a:r>
            <a:r>
              <a:rPr lang="en-US" altLang="zh-CN" sz="1400" dirty="0" smtClean="0"/>
              <a:t>/Rib tables.</a:t>
            </a:r>
          </a:p>
          <a:p>
            <a:pPr lvl="4"/>
            <a:r>
              <a:rPr lang="en-US" altLang="zh-CN" sz="1400" dirty="0" smtClean="0"/>
              <a:t>Any exceptions will be captured in section 7.3.1A.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629" y="0"/>
            <a:ext cx="8229600" cy="562075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Way Forward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629" y="1052736"/>
            <a:ext cx="8424936" cy="41044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General considerations; </a:t>
            </a:r>
          </a:p>
          <a:p>
            <a:pPr lvl="1"/>
            <a:r>
              <a:rPr lang="en-US" altLang="zh-CN" sz="2400" dirty="0" smtClean="0"/>
              <a:t>Which release ; release 14 only or earlier releases</a:t>
            </a:r>
          </a:p>
          <a:p>
            <a:pPr lvl="2"/>
            <a:r>
              <a:rPr lang="en-US" altLang="zh-CN" sz="2000" dirty="0" smtClean="0"/>
              <a:t>Only latest version of the spec is improved if no impact to general requirements.</a:t>
            </a:r>
          </a:p>
          <a:p>
            <a:pPr lvl="1"/>
            <a:r>
              <a:rPr lang="en-US" altLang="zh-CN" sz="2400" dirty="0" smtClean="0"/>
              <a:t>How do we align with on going work (rel. 13 and Rel. 14 CR)</a:t>
            </a:r>
          </a:p>
          <a:p>
            <a:pPr lvl="2"/>
            <a:r>
              <a:rPr lang="en-US" altLang="zh-CN" sz="2000" dirty="0" smtClean="0"/>
              <a:t>Big CR’s follow the latest cleanup agreement if no issues on format.</a:t>
            </a:r>
          </a:p>
          <a:p>
            <a:pPr lvl="1"/>
            <a:r>
              <a:rPr lang="en-US" altLang="zh-CN" sz="2400" dirty="0" smtClean="0"/>
              <a:t>Consider Impact on other specifications</a:t>
            </a:r>
          </a:p>
          <a:p>
            <a:pPr lvl="2"/>
            <a:r>
              <a:rPr lang="en-US" altLang="zh-CN" sz="2000" dirty="0" smtClean="0"/>
              <a:t>Inform RAN5 when the spec change is big.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64"/>
            <a:ext cx="8229600" cy="69023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 smtClean="0"/>
              <a:t>[1] R4-158222, “WF on Clean-up of the CA requirements in TS 36.101”, Huawei, </a:t>
            </a:r>
            <a:r>
              <a:rPr lang="en-GB" altLang="zh-CN" sz="2400" dirty="0" err="1" smtClean="0"/>
              <a:t>Hisilicon</a:t>
            </a:r>
            <a:endParaRPr lang="en-GB" altLang="zh-CN" sz="2400" dirty="0" smtClean="0"/>
          </a:p>
          <a:p>
            <a:pPr marL="0" indent="0">
              <a:buNone/>
            </a:pPr>
            <a:endParaRPr lang="en-GB" altLang="zh-CN" sz="2400" dirty="0" smtClean="0"/>
          </a:p>
          <a:p>
            <a:r>
              <a:rPr lang="en-GB" altLang="zh-CN" sz="2400" dirty="0" smtClean="0"/>
              <a:t>[2] R4-160192, “</a:t>
            </a:r>
            <a:r>
              <a:rPr lang="en-US" altLang="zh-CN" sz="2400" dirty="0" smtClean="0"/>
              <a:t>Cleanup TS 36.101 CA spec</a:t>
            </a:r>
            <a:r>
              <a:rPr lang="en-GB" altLang="zh-CN" sz="2400" dirty="0" smtClean="0"/>
              <a:t>”, Huawei, Hisilicon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[3] R4-161471, “WF on aspects for cleanup TS 36.101 CA spec”,  Huawei, Hisilicon, Dish network, Intel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447</Words>
  <Application>Microsoft Office PowerPoint</Application>
  <PresentationFormat>全屏显示(4:3)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improving TS 36.101 CA spec</vt:lpstr>
      <vt:lpstr>Background</vt:lpstr>
      <vt:lpstr>Way Forward (1/5)</vt:lpstr>
      <vt:lpstr>Way Forward (2/5)</vt:lpstr>
      <vt:lpstr>Way Forward (3/5)</vt:lpstr>
      <vt:lpstr>Way Forward (4/5)</vt:lpstr>
      <vt:lpstr>Way Forward (5/5)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clean-up of the CA requirements in TS 36.101</dc:title>
  <dc:creator>Shanhuiping</dc:creator>
  <cp:lastModifiedBy>Huawei, Hisilicon</cp:lastModifiedBy>
  <cp:revision>88</cp:revision>
  <dcterms:created xsi:type="dcterms:W3CDTF">2015-11-18T17:44:16Z</dcterms:created>
  <dcterms:modified xsi:type="dcterms:W3CDTF">2016-04-01T02:28:23Z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(4)419tcJvPuWjKgT5MG/zwiQFcD241m/gp1PkdDttDiZvyVB/THGzMvTMN0WTNOy7OCl3GTeeT
HCzsY7D8yL8IKkq7sfF3hTaZiNFhcyqouYQ4FLT6K5VIjSvDFC3zfBE9YcAics4A/7vK42l0
EnP59QXYtdlpjwyuOV1rAgextCRa3PTB5WEToPI4msX92OKUX7aqSHPVntvDM1VkvVjrArLz
bg9fQqbep8SeBympGM</vt:lpwstr>
  </property>
  <property fmtid="{D5CDD505-2E9C-101B-9397-08002B2CF9AE}" pid="3" name="_new_ms_pID_725431">
    <vt:lpwstr>0XMRKi+oBwWE3IglrQpfX1hNlRITi7Gvp0U5VOShyrvdUzTzb4SDCb
aZ2IyYqEyMrUgvdmwcNwu0iUX1q9L12WRBqTwyOjOXY4+HBiz46wKlJrAiLWjNtoInXhiyOW
hsgh7zcyKy0ow6lz8s7PI1K10M1cqamoui3NB3a8bliPrFRNiXBeySTOxvXMpAc5XoVWIOp6
Ov5r6ySM3SziqCojZU3/NCVSKrWEZj+2+Euz</vt:lpwstr>
  </property>
  <property fmtid="{D5CDD505-2E9C-101B-9397-08002B2CF9AE}" pid="4" name="_new_ms_pID_725432">
    <vt:lpwstr>QkbXYA2y8Y5xc4flAbmQLTqo/oKuaaB7t5A1
pAIDx6GhossdiXHYhVROrpp36me+bPr3uI6amZFeCt19pWCFjJ/ujHpxMAeaoBovYCq7VjyQ
d9e2D40HtE0cowa65OY8mJ8f3DVH7Tt+NsxKYx+F9IcdzOK/pF0yeTcYT0hYFPtnWxTDxjVS
f1GxrCF4WFpwdyt7rTEw3Xd6vlNPt/s61gmX6S9S86wiv6NHKDYSe8</vt:lpwstr>
  </property>
  <property fmtid="{D5CDD505-2E9C-101B-9397-08002B2CF9AE}" pid="5" name="_new_ms_pID_725433">
    <vt:lpwstr>jDb108/v0NLM3gqiry
yiflHpUdX3lRyqIA2tupU5+aUnE=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1459305732</vt:lpwstr>
  </property>
</Properties>
</file>