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9" r:id="rId3"/>
    <p:sldId id="285" r:id="rId4"/>
    <p:sldId id="280" r:id="rId5"/>
    <p:sldId id="271" r:id="rId6"/>
    <p:sldId id="277" r:id="rId7"/>
    <p:sldId id="281" r:id="rId8"/>
    <p:sldId id="284" r:id="rId9"/>
    <p:sldId id="273" r:id="rId10"/>
    <p:sldId id="274" r:id="rId11"/>
    <p:sldId id="275" r:id="rId12"/>
    <p:sldId id="276" r:id="rId1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05" autoAdjust="0"/>
    <p:restoredTop sz="77374" autoAdjust="0"/>
  </p:normalViewPr>
  <p:slideViewPr>
    <p:cSldViewPr>
      <p:cViewPr varScale="1">
        <p:scale>
          <a:sx n="56" d="100"/>
          <a:sy n="56" d="100"/>
        </p:scale>
        <p:origin x="189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10/14/2016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493FA-B8E6-4C4F-A2B2-44910715AB7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819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747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797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631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6353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6837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180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278813" cy="1470025"/>
          </a:xfrm>
        </p:spPr>
        <p:txBody>
          <a:bodyPr/>
          <a:lstStyle/>
          <a:p>
            <a:pPr eaLnBrk="1" hangingPunct="1"/>
            <a:r>
              <a:rPr lang="en-GB" altLang="zh-CN" sz="4000" b="1" dirty="0"/>
              <a:t>Way Forward on additional issues related to multi-node tests for LAA</a:t>
            </a:r>
            <a:endParaRPr lang="zh-CN" altLang="en-US" sz="4000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Ericsson, Qualcomm Incorporated, Huawei, Nokia</a:t>
            </a:r>
            <a:r>
              <a:rPr lang="en-US" altLang="zh-CN">
                <a:solidFill>
                  <a:schemeClr val="tx1"/>
                </a:solidFill>
              </a:rPr>
              <a:t>, Verizon,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4248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#80Bis	                                                                    R4-168893 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Ljubljana, Slovenia, 10-14 October, 2016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Throughput Tests: target operating point (current proposals)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SNR/SINR/SIR levels</a:t>
            </a:r>
          </a:p>
          <a:p>
            <a:pPr lvl="1"/>
            <a:r>
              <a:rPr lang="en-US" dirty="0"/>
              <a:t>SINR=15dB (R4-168545)</a:t>
            </a:r>
          </a:p>
          <a:p>
            <a:pPr lvl="1"/>
            <a:r>
              <a:rPr lang="en-US" dirty="0"/>
              <a:t>SNR=16dB (R4-167653)</a:t>
            </a:r>
          </a:p>
          <a:p>
            <a:pPr lvl="1"/>
            <a:r>
              <a:rPr lang="en-US" dirty="0"/>
              <a:t>SIR=15dB (R4-165830)  </a:t>
            </a:r>
          </a:p>
          <a:p>
            <a:pPr lvl="1"/>
            <a:r>
              <a:rPr lang="en-US" dirty="0"/>
              <a:t>SIR=0dB (R4-167941)</a:t>
            </a:r>
          </a:p>
          <a:p>
            <a:pPr lvl="1"/>
            <a:r>
              <a:rPr lang="en-US" dirty="0"/>
              <a:t>SINR = 0dB(R4-168405)</a:t>
            </a:r>
          </a:p>
          <a:p>
            <a:r>
              <a:rPr lang="en-US" dirty="0"/>
              <a:t>No agreement  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 rot="19130294">
            <a:off x="6231600" y="1784759"/>
            <a:ext cx="26642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v-SE" sz="3600" dirty="0" err="1">
                <a:solidFill>
                  <a:srgbClr val="FF0000"/>
                </a:solidFill>
              </a:rPr>
              <a:t>Include</a:t>
            </a:r>
            <a:r>
              <a:rPr lang="sv-SE" sz="3600" dirty="0">
                <a:solidFill>
                  <a:srgbClr val="FF0000"/>
                </a:solidFill>
              </a:rPr>
              <a:t> the </a:t>
            </a:r>
            <a:r>
              <a:rPr lang="sv-SE" sz="3600" dirty="0" err="1">
                <a:solidFill>
                  <a:srgbClr val="FF0000"/>
                </a:solidFill>
              </a:rPr>
              <a:t>proposals</a:t>
            </a:r>
            <a:r>
              <a:rPr lang="sv-SE" sz="3600" dirty="0">
                <a:solidFill>
                  <a:srgbClr val="FF0000"/>
                </a:solidFill>
              </a:rPr>
              <a:t> in TP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7624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Throughput Tests: pass fail criteria (current proposals)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Pass fail criteria</a:t>
            </a:r>
          </a:p>
          <a:p>
            <a:pPr lvl="1"/>
            <a:r>
              <a:rPr lang="en-US" dirty="0"/>
              <a:t>Median of recorded throughput CDF (R4-168545)</a:t>
            </a:r>
          </a:p>
          <a:p>
            <a:pPr lvl="1"/>
            <a:r>
              <a:rPr lang="en-US" dirty="0"/>
              <a:t>Mean of the recorded throughput CDF (R4-165830)  </a:t>
            </a:r>
          </a:p>
          <a:p>
            <a:pPr lvl="1"/>
            <a:r>
              <a:rPr lang="en-US" dirty="0"/>
              <a:t>Normalized best effort throughput and at </a:t>
            </a:r>
            <a:r>
              <a:rPr lang="sv-SE" dirty="0"/>
              <a:t>{5%ile, 25%ile, 50%ile, 75%ile, 95%ile} </a:t>
            </a:r>
            <a:r>
              <a:rPr lang="en-US" dirty="0"/>
              <a:t>(R4-167941)</a:t>
            </a:r>
          </a:p>
          <a:p>
            <a:pPr lvl="1"/>
            <a:r>
              <a:rPr lang="en-US" dirty="0"/>
              <a:t>Mean of the recorded throughput CDF (R4-168405)</a:t>
            </a:r>
          </a:p>
          <a:p>
            <a:pPr lvl="1"/>
            <a:endParaRPr lang="en-US" dirty="0"/>
          </a:p>
          <a:p>
            <a:r>
              <a:rPr lang="en-US" dirty="0"/>
              <a:t>Accuracy for pass/fail criteria</a:t>
            </a:r>
          </a:p>
          <a:p>
            <a:pPr lvl="1"/>
            <a:r>
              <a:rPr lang="en-US" dirty="0"/>
              <a:t>10%</a:t>
            </a:r>
          </a:p>
          <a:p>
            <a:r>
              <a:rPr lang="en-US" dirty="0"/>
              <a:t>More than one pass/fail criteria can be considered</a:t>
            </a:r>
          </a:p>
        </p:txBody>
      </p:sp>
      <p:sp>
        <p:nvSpPr>
          <p:cNvPr id="4" name="TextBox 3"/>
          <p:cNvSpPr txBox="1"/>
          <p:nvPr/>
        </p:nvSpPr>
        <p:spPr>
          <a:xfrm rot="18975146">
            <a:off x="6337429" y="350268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0000"/>
                </a:solidFill>
              </a:rPr>
              <a:t>Under consideration</a:t>
            </a:r>
          </a:p>
        </p:txBody>
      </p:sp>
    </p:spTree>
    <p:extLst>
      <p:ext uri="{BB962C8B-B14F-4D97-AF65-F5344CB8AC3E}">
        <p14:creationId xmlns:p14="http://schemas.microsoft.com/office/powerpoint/2010/main" val="378093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Outage test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Similar to throughput test</a:t>
            </a:r>
          </a:p>
          <a:p>
            <a:pPr lvl="1"/>
            <a:r>
              <a:rPr lang="en-US" dirty="0"/>
              <a:t>Test setup</a:t>
            </a:r>
          </a:p>
          <a:p>
            <a:pPr lvl="1"/>
            <a:r>
              <a:rPr lang="en-US" dirty="0"/>
              <a:t>Choice of devices</a:t>
            </a:r>
          </a:p>
          <a:p>
            <a:pPr lvl="1"/>
            <a:r>
              <a:rPr lang="en-US" dirty="0"/>
              <a:t>RX levels</a:t>
            </a:r>
          </a:p>
          <a:p>
            <a:pPr lvl="1"/>
            <a:r>
              <a:rPr lang="en-US" dirty="0"/>
              <a:t>Operating point</a:t>
            </a:r>
          </a:p>
          <a:p>
            <a:pPr lvl="1"/>
            <a:endParaRPr lang="en-US" dirty="0"/>
          </a:p>
          <a:p>
            <a:r>
              <a:rPr lang="en-US" dirty="0"/>
              <a:t>Traffic cases</a:t>
            </a:r>
          </a:p>
          <a:p>
            <a:pPr lvl="1"/>
            <a:r>
              <a:rPr lang="en-US" dirty="0"/>
              <a:t>VoIP traffic in both links</a:t>
            </a:r>
          </a:p>
          <a:p>
            <a:r>
              <a:rPr lang="en-US" dirty="0"/>
              <a:t>Pass/fail criteria:</a:t>
            </a:r>
          </a:p>
          <a:p>
            <a:pPr lvl="1"/>
            <a:r>
              <a:rPr lang="en-US" dirty="0"/>
              <a:t>What is the metric?</a:t>
            </a:r>
          </a:p>
          <a:p>
            <a:pPr lvl="2"/>
            <a:r>
              <a:rPr lang="en-US" dirty="0"/>
              <a:t>What percentage of packets lost within a period of time? How many times of burst packet loss? i.e. 3 consecutive packets lost within certain time?</a:t>
            </a:r>
          </a:p>
          <a:p>
            <a:pPr lvl="2"/>
            <a:r>
              <a:rPr lang="en-US" dirty="0"/>
              <a:t>Jitter</a:t>
            </a:r>
          </a:p>
          <a:p>
            <a:pPr lvl="2"/>
            <a:r>
              <a:rPr lang="en-US" dirty="0"/>
              <a:t>Latency </a:t>
            </a:r>
          </a:p>
          <a:p>
            <a:pPr lvl="1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rot="18975146">
            <a:off x="6337429" y="350268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0000"/>
                </a:solidFill>
              </a:rPr>
              <a:t>Under consideration</a:t>
            </a:r>
          </a:p>
        </p:txBody>
      </p:sp>
    </p:spTree>
    <p:extLst>
      <p:ext uri="{BB962C8B-B14F-4D97-AF65-F5344CB8AC3E}">
        <p14:creationId xmlns:p14="http://schemas.microsoft.com/office/powerpoint/2010/main" val="3991588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RAN4#80 and RAN4#79, two way forwards [1], [2] on multi-node tests have been agreed.</a:t>
            </a:r>
          </a:p>
          <a:p>
            <a:r>
              <a:rPr lang="en-US" dirty="0"/>
              <a:t>Two tests has been agreed, namely:</a:t>
            </a:r>
          </a:p>
          <a:p>
            <a:pPr lvl="1"/>
            <a:r>
              <a:rPr lang="en-US" dirty="0"/>
              <a:t>Throughput test (related to channel access priority class 3)</a:t>
            </a:r>
          </a:p>
          <a:p>
            <a:pPr lvl="1"/>
            <a:r>
              <a:rPr lang="en-US" dirty="0"/>
              <a:t>Outage test (related to channel access priority class 1)</a:t>
            </a:r>
          </a:p>
          <a:p>
            <a:r>
              <a:rPr lang="en-US" dirty="0"/>
              <a:t>[1] R4-166971, WF on LAA Multi-node test</a:t>
            </a:r>
          </a:p>
          <a:p>
            <a:r>
              <a:rPr lang="en-US" dirty="0"/>
              <a:t>[2] R4-164971 WF on LAA co-existence testing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885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Meeting notes from two evening </a:t>
            </a:r>
            <a:r>
              <a:rPr lang="en-US" dirty="0" err="1"/>
              <a:t>adhocs</a:t>
            </a:r>
            <a:r>
              <a:rPr lang="en-US" dirty="0"/>
              <a:t> are attached here</a:t>
            </a:r>
          </a:p>
        </p:txBody>
      </p:sp>
      <p:graphicFrame>
        <p:nvGraphicFramePr>
          <p:cNvPr id="5" name="Object 4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2563476"/>
              </p:ext>
            </p:extLst>
          </p:nvPr>
        </p:nvGraphicFramePr>
        <p:xfrm>
          <a:off x="2051720" y="2924944"/>
          <a:ext cx="1706856" cy="1440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Presentation" showAsIcon="1" r:id="rId3" imgW="914400" imgH="771480" progId="PowerPoint.Show.12">
                  <p:embed/>
                </p:oleObj>
              </mc:Choice>
              <mc:Fallback>
                <p:oleObj name="Presentation" showAsIcon="1" r:id="rId3" imgW="914400" imgH="771480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1720" y="2924944"/>
                        <a:ext cx="1706856" cy="1440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1870265"/>
              </p:ext>
            </p:extLst>
          </p:nvPr>
        </p:nvGraphicFramePr>
        <p:xfrm>
          <a:off x="4283968" y="2925875"/>
          <a:ext cx="1728192" cy="145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Presentation" showAsIcon="1" r:id="rId5" imgW="914400" imgH="771480" progId="PowerPoint.Show.12">
                  <p:embed/>
                </p:oleObj>
              </mc:Choice>
              <mc:Fallback>
                <p:oleObj name="Presentation" showAsIcon="1" r:id="rId5" imgW="914400" imgH="771480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83968" y="2925875"/>
                        <a:ext cx="1728192" cy="1458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1697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Choice of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All 802.11 devices should be commercially available and not reference design</a:t>
            </a:r>
          </a:p>
          <a:p>
            <a:endParaRPr lang="en-US" dirty="0"/>
          </a:p>
          <a:p>
            <a:r>
              <a:rPr lang="en-US" dirty="0"/>
              <a:t>IEEE 802.11 APs and STAs, should be selected from multiple vendors and multiple generations of the 802.11 standard. </a:t>
            </a:r>
          </a:p>
          <a:p>
            <a:pPr lvl="1"/>
            <a:r>
              <a:rPr lang="en-US" dirty="0"/>
              <a:t>Devices shall be selected from 802.11n and 802.11ac. </a:t>
            </a:r>
          </a:p>
          <a:p>
            <a:endParaRPr lang="en-US" dirty="0"/>
          </a:p>
          <a:p>
            <a:r>
              <a:rPr lang="en-US" dirty="0"/>
              <a:t>For LAA:</a:t>
            </a:r>
          </a:p>
          <a:p>
            <a:pPr lvl="1"/>
            <a:r>
              <a:rPr lang="en-US" dirty="0"/>
              <a:t>LAA BS supplied by vendors</a:t>
            </a:r>
          </a:p>
          <a:p>
            <a:pPr lvl="1"/>
            <a:r>
              <a:rPr lang="en-US" dirty="0"/>
              <a:t>LAA UEs should be representative “commercially available” or “ready for market”</a:t>
            </a:r>
            <a:endParaRPr lang="en-US" strike="sngStrike" dirty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r>
              <a:rPr lang="en-US" strike="sngStrike" dirty="0">
                <a:solidFill>
                  <a:srgbClr val="FF0000"/>
                </a:solidFill>
              </a:rPr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 rot="18975146">
            <a:off x="6577939" y="283149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0000"/>
                </a:solidFill>
              </a:rPr>
              <a:t>Agreed</a:t>
            </a:r>
          </a:p>
        </p:txBody>
      </p:sp>
    </p:spTree>
    <p:extLst>
      <p:ext uri="{BB962C8B-B14F-4D97-AF65-F5344CB8AC3E}">
        <p14:creationId xmlns:p14="http://schemas.microsoft.com/office/powerpoint/2010/main" val="2537769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5292080" y="3336925"/>
            <a:ext cx="576064" cy="6671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419872" y="3336925"/>
            <a:ext cx="576064" cy="6671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</a:t>
            </a:r>
          </a:p>
        </p:txBody>
      </p:sp>
      <p:sp>
        <p:nvSpPr>
          <p:cNvPr id="2107" name="Rectangle 5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762000" y="5579006"/>
            <a:ext cx="762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Note: as updated in TP: R4-16xxxx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39552" y="1390283"/>
            <a:ext cx="762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following test setup is assumed to be a baseline for further discussions: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209" y="2088502"/>
            <a:ext cx="7661655" cy="42928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95936" y="3357727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Circulator needed here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059832" y="3680892"/>
            <a:ext cx="3312368" cy="0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 rot="18975146">
            <a:off x="6066066" y="739372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0000"/>
                </a:solidFill>
              </a:rPr>
              <a:t>Small details remain</a:t>
            </a:r>
          </a:p>
        </p:txBody>
      </p:sp>
    </p:spTree>
    <p:extLst>
      <p:ext uri="{BB962C8B-B14F-4D97-AF65-F5344CB8AC3E}">
        <p14:creationId xmlns:p14="http://schemas.microsoft.com/office/powerpoint/2010/main" val="1524482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4576" y="4678412"/>
            <a:ext cx="8403568" cy="2179588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Note: as detailed in revised TP</a:t>
            </a:r>
          </a:p>
          <a:p>
            <a:r>
              <a:rPr lang="en-US" dirty="0"/>
              <a:t>Other traffic cases are FFS</a:t>
            </a:r>
          </a:p>
          <a:p>
            <a:r>
              <a:rPr lang="en-US" dirty="0"/>
              <a:t>The purpose of the test when </a:t>
            </a:r>
            <a:r>
              <a:rPr lang="en-US" dirty="0" err="1"/>
              <a:t>WiFi</a:t>
            </a:r>
            <a:r>
              <a:rPr lang="en-US" dirty="0"/>
              <a:t> is the aggressor is to help 3GPP to validate LAA and enhancement of system performance; there will be no pass/fail criterial for </a:t>
            </a:r>
            <a:r>
              <a:rPr lang="en-US" dirty="0" err="1"/>
              <a:t>WiFi</a:t>
            </a:r>
            <a:r>
              <a:rPr lang="en-US" dirty="0"/>
              <a:t> (AGREED)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522273"/>
              </p:ext>
            </p:extLst>
          </p:nvPr>
        </p:nvGraphicFramePr>
        <p:xfrm>
          <a:off x="611560" y="1628800"/>
          <a:ext cx="8229600" cy="28384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0226">
                  <a:extLst>
                    <a:ext uri="{9D8B030D-6E8A-4147-A177-3AD203B41FA5}">
                      <a16:colId xmlns:a16="http://schemas.microsoft.com/office/drawing/2014/main" val="851482177"/>
                    </a:ext>
                  </a:extLst>
                </a:gridCol>
                <a:gridCol w="1010226">
                  <a:extLst>
                    <a:ext uri="{9D8B030D-6E8A-4147-A177-3AD203B41FA5}">
                      <a16:colId xmlns:a16="http://schemas.microsoft.com/office/drawing/2014/main" val="1205702474"/>
                    </a:ext>
                  </a:extLst>
                </a:gridCol>
                <a:gridCol w="1010226">
                  <a:extLst>
                    <a:ext uri="{9D8B030D-6E8A-4147-A177-3AD203B41FA5}">
                      <a16:colId xmlns:a16="http://schemas.microsoft.com/office/drawing/2014/main" val="1047480501"/>
                    </a:ext>
                  </a:extLst>
                </a:gridCol>
                <a:gridCol w="1010226">
                  <a:extLst>
                    <a:ext uri="{9D8B030D-6E8A-4147-A177-3AD203B41FA5}">
                      <a16:colId xmlns:a16="http://schemas.microsoft.com/office/drawing/2014/main" val="274736971"/>
                    </a:ext>
                  </a:extLst>
                </a:gridCol>
                <a:gridCol w="1010226">
                  <a:extLst>
                    <a:ext uri="{9D8B030D-6E8A-4147-A177-3AD203B41FA5}">
                      <a16:colId xmlns:a16="http://schemas.microsoft.com/office/drawing/2014/main" val="4019491756"/>
                    </a:ext>
                  </a:extLst>
                </a:gridCol>
                <a:gridCol w="1010226">
                  <a:extLst>
                    <a:ext uri="{9D8B030D-6E8A-4147-A177-3AD203B41FA5}">
                      <a16:colId xmlns:a16="http://schemas.microsoft.com/office/drawing/2014/main" val="1885034505"/>
                    </a:ext>
                  </a:extLst>
                </a:gridCol>
                <a:gridCol w="1010226">
                  <a:extLst>
                    <a:ext uri="{9D8B030D-6E8A-4147-A177-3AD203B41FA5}">
                      <a16:colId xmlns:a16="http://schemas.microsoft.com/office/drawing/2014/main" val="356099470"/>
                    </a:ext>
                  </a:extLst>
                </a:gridCol>
                <a:gridCol w="1158018">
                  <a:extLst>
                    <a:ext uri="{9D8B030D-6E8A-4147-A177-3AD203B41FA5}">
                      <a16:colId xmlns:a16="http://schemas.microsoft.com/office/drawing/2014/main" val="1727360758"/>
                    </a:ext>
                  </a:extLst>
                </a:gridCol>
              </a:tblGrid>
              <a:tr h="249714"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Scenario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Victim system</a:t>
                      </a:r>
                      <a:endParaRPr lang="sv-SE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Aggressor system</a:t>
                      </a:r>
                      <a:endParaRPr lang="sv-SE" sz="2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Traffic Type for both victim and aggressor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336692209"/>
                  </a:ext>
                </a:extLst>
              </a:tr>
              <a:tr h="4559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Victim device to be tested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Companion victim device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Aggressor device in baseline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Companion aggressor device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Aggressor device to be tested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Companion aggressor device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117295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1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AP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STA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AP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STA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LAA BS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LAA UE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Best effort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31196372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2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AP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STA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AP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STA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BS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LAA UE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Voice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272868309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3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BS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UE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BS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UE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AP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Wi-Fi STA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Best effort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656144709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4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BS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UE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BS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LAA UE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</a:rPr>
                        <a:t>Wi-Fi AP</a:t>
                      </a:r>
                      <a:endParaRPr lang="sv-SE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Wi-Fi STA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</a:rPr>
                        <a:t>Voice</a:t>
                      </a:r>
                      <a:endParaRPr lang="sv-SE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:a16="http://schemas.microsoft.com/office/drawing/2014/main" val="8794382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 rot="18975146">
            <a:off x="6597931" y="373525"/>
            <a:ext cx="2474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0000"/>
                </a:solidFill>
              </a:rPr>
              <a:t>Table to be discussed</a:t>
            </a:r>
          </a:p>
        </p:txBody>
      </p:sp>
    </p:spTree>
    <p:extLst>
      <p:ext uri="{BB962C8B-B14F-4D97-AF65-F5344CB8AC3E}">
        <p14:creationId xmlns:p14="http://schemas.microsoft.com/office/powerpoint/2010/main" val="9476052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Traffic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err="1"/>
              <a:t>WiFi</a:t>
            </a:r>
            <a:r>
              <a:rPr lang="en-US" dirty="0"/>
              <a:t> to </a:t>
            </a:r>
            <a:r>
              <a:rPr lang="en-US" dirty="0" err="1"/>
              <a:t>WiFi</a:t>
            </a:r>
            <a:r>
              <a:rPr lang="en-US" dirty="0"/>
              <a:t> best effort</a:t>
            </a:r>
          </a:p>
          <a:p>
            <a:pPr lvl="1"/>
            <a:r>
              <a:rPr lang="en-US" dirty="0"/>
              <a:t>Best effort </a:t>
            </a:r>
            <a:r>
              <a:rPr lang="en-US" dirty="0" err="1"/>
              <a:t>WiFi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best effort </a:t>
            </a:r>
            <a:r>
              <a:rPr lang="en-US" dirty="0" err="1"/>
              <a:t>WiFi</a:t>
            </a:r>
            <a:endParaRPr lang="en-US" dirty="0"/>
          </a:p>
          <a:p>
            <a:pPr lvl="1"/>
            <a:r>
              <a:rPr lang="en-US" dirty="0"/>
              <a:t>Best effort </a:t>
            </a:r>
            <a:r>
              <a:rPr lang="en-US" dirty="0" err="1"/>
              <a:t>WiFi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VoIP </a:t>
            </a:r>
            <a:r>
              <a:rPr lang="en-US" dirty="0" err="1"/>
              <a:t>WiFi</a:t>
            </a:r>
            <a:endParaRPr lang="en-US" dirty="0"/>
          </a:p>
          <a:p>
            <a:r>
              <a:rPr lang="en-US" dirty="0"/>
              <a:t>LAA to </a:t>
            </a:r>
            <a:r>
              <a:rPr lang="en-US" dirty="0" err="1"/>
              <a:t>WiFi</a:t>
            </a:r>
            <a:r>
              <a:rPr lang="en-US" dirty="0"/>
              <a:t> best effort</a:t>
            </a:r>
          </a:p>
          <a:p>
            <a:pPr lvl="1"/>
            <a:r>
              <a:rPr lang="en-US" dirty="0"/>
              <a:t>Best effort LAA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best effort </a:t>
            </a:r>
            <a:r>
              <a:rPr lang="en-US" dirty="0" err="1"/>
              <a:t>WiFi</a:t>
            </a:r>
            <a:endParaRPr lang="en-US" dirty="0"/>
          </a:p>
          <a:p>
            <a:pPr lvl="1"/>
            <a:r>
              <a:rPr lang="en-US" dirty="0"/>
              <a:t>Best effort LAA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VoIP </a:t>
            </a:r>
            <a:r>
              <a:rPr lang="en-US" dirty="0" err="1"/>
              <a:t>WiFi</a:t>
            </a:r>
            <a:endParaRPr lang="en-US" dirty="0"/>
          </a:p>
          <a:p>
            <a:r>
              <a:rPr lang="en-US" dirty="0" err="1"/>
              <a:t>WiFi</a:t>
            </a:r>
            <a:r>
              <a:rPr lang="en-US" dirty="0"/>
              <a:t> to </a:t>
            </a:r>
            <a:r>
              <a:rPr lang="en-US" dirty="0" err="1"/>
              <a:t>WiFi</a:t>
            </a:r>
            <a:r>
              <a:rPr lang="en-US" dirty="0"/>
              <a:t> VoIP</a:t>
            </a:r>
          </a:p>
          <a:p>
            <a:pPr lvl="1"/>
            <a:r>
              <a:rPr lang="en-US" dirty="0"/>
              <a:t>VoIP </a:t>
            </a:r>
            <a:r>
              <a:rPr lang="en-US" dirty="0" err="1"/>
              <a:t>WiFi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VoIP </a:t>
            </a:r>
            <a:r>
              <a:rPr lang="en-US" dirty="0" err="1"/>
              <a:t>WiFi</a:t>
            </a:r>
            <a:endParaRPr lang="en-US" dirty="0"/>
          </a:p>
          <a:p>
            <a:pPr lvl="1"/>
            <a:r>
              <a:rPr lang="en-US" dirty="0"/>
              <a:t>VoIP </a:t>
            </a:r>
            <a:r>
              <a:rPr lang="en-US" dirty="0" err="1"/>
              <a:t>WiFi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best effort </a:t>
            </a:r>
            <a:r>
              <a:rPr lang="en-US" dirty="0" err="1"/>
              <a:t>WiFi</a:t>
            </a:r>
            <a:endParaRPr lang="en-US" dirty="0"/>
          </a:p>
          <a:p>
            <a:r>
              <a:rPr lang="en-US" dirty="0"/>
              <a:t>LAA to </a:t>
            </a:r>
            <a:r>
              <a:rPr lang="en-US" dirty="0" err="1"/>
              <a:t>WiFi</a:t>
            </a:r>
            <a:r>
              <a:rPr lang="en-US" dirty="0"/>
              <a:t> best effort (for LAA devices that support VoIP)</a:t>
            </a:r>
          </a:p>
          <a:p>
            <a:pPr lvl="1"/>
            <a:r>
              <a:rPr lang="en-US" dirty="0"/>
              <a:t>VoIP LAA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VoIP </a:t>
            </a:r>
            <a:r>
              <a:rPr lang="en-US" dirty="0" err="1"/>
              <a:t>WiFi</a:t>
            </a:r>
            <a:endParaRPr lang="en-US" dirty="0"/>
          </a:p>
          <a:p>
            <a:pPr lvl="1"/>
            <a:r>
              <a:rPr lang="en-US" dirty="0"/>
              <a:t>VoIP LAA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best effort </a:t>
            </a:r>
            <a:r>
              <a:rPr lang="en-US" dirty="0" err="1"/>
              <a:t>WiFi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 err="1"/>
              <a:t>WiFi</a:t>
            </a:r>
            <a:r>
              <a:rPr lang="en-US" dirty="0"/>
              <a:t> will use bi-directional voice traffic</a:t>
            </a:r>
          </a:p>
          <a:p>
            <a:r>
              <a:rPr lang="en-US" dirty="0"/>
              <a:t>Best effort traffic will be full buffer UDP</a:t>
            </a:r>
          </a:p>
          <a:p>
            <a:endParaRPr lang="en-US" dirty="0"/>
          </a:p>
          <a:p>
            <a:r>
              <a:rPr lang="en-US" dirty="0"/>
              <a:t>NOTE: Other traffic cases are FFS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rot="18975146">
            <a:off x="5746870" y="873409"/>
            <a:ext cx="32403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0000"/>
                </a:solidFill>
              </a:rPr>
              <a:t>To be discussed</a:t>
            </a:r>
          </a:p>
          <a:p>
            <a:pPr algn="ctr"/>
            <a:r>
              <a:rPr lang="en-US" sz="3600">
                <a:solidFill>
                  <a:srgbClr val="FF0000"/>
                </a:solidFill>
              </a:rPr>
              <a:t>(6 and 7 </a:t>
            </a:r>
            <a:r>
              <a:rPr lang="en-US" sz="3600" dirty="0">
                <a:solidFill>
                  <a:srgbClr val="FF0000"/>
                </a:solidFill>
              </a:rPr>
              <a:t>together)</a:t>
            </a:r>
          </a:p>
        </p:txBody>
      </p:sp>
    </p:spTree>
    <p:extLst>
      <p:ext uri="{BB962C8B-B14F-4D97-AF65-F5344CB8AC3E}">
        <p14:creationId xmlns:p14="http://schemas.microsoft.com/office/powerpoint/2010/main" val="448471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parameter settings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Font typeface="Wingdings" charset="2"/>
              <a:buChar char="§"/>
            </a:pPr>
            <a:r>
              <a:rPr lang="en-US" dirty="0"/>
              <a:t>The tests shall ensure repeatability and representative operational behavior. </a:t>
            </a:r>
          </a:p>
          <a:p>
            <a:r>
              <a:rPr lang="en-US" dirty="0"/>
              <a:t>The starting point of the configuration of both 802.11 and LAA equipment shall be based on the default settings.</a:t>
            </a:r>
          </a:p>
          <a:p>
            <a:r>
              <a:rPr lang="en-US" dirty="0"/>
              <a:t>In order to achieve the test objectives of repeatability and representative operational behavior, modifications to the default settings might or might not be needed</a:t>
            </a:r>
          </a:p>
          <a:p>
            <a:r>
              <a:rPr lang="en-US" dirty="0"/>
              <a:t>The above modifications, if needed, are FFS</a:t>
            </a:r>
          </a:p>
          <a:p>
            <a:r>
              <a:rPr lang="en-US" dirty="0"/>
              <a:t>Modifications compared to the defaults settings, if any, shall be documented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rot="18975146">
            <a:off x="6337429" y="627267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0000"/>
                </a:solidFill>
              </a:rPr>
              <a:t>Agreed</a:t>
            </a:r>
          </a:p>
        </p:txBody>
      </p:sp>
    </p:spTree>
    <p:extLst>
      <p:ext uri="{BB962C8B-B14F-4D97-AF65-F5344CB8AC3E}">
        <p14:creationId xmlns:p14="http://schemas.microsoft.com/office/powerpoint/2010/main" val="42991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Throughput Tests: Rx levels</a:t>
            </a:r>
            <a:br>
              <a:rPr lang="en-US" dirty="0"/>
            </a:br>
            <a:r>
              <a:rPr lang="en-US" dirty="0"/>
              <a:t> (current proposals)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Proposed RX levels in </a:t>
            </a:r>
            <a:r>
              <a:rPr lang="en-US" dirty="0" err="1"/>
              <a:t>dBm</a:t>
            </a:r>
            <a:endParaRPr lang="en-US" dirty="0"/>
          </a:p>
          <a:p>
            <a:pPr lvl="1"/>
            <a:r>
              <a:rPr lang="en-US" dirty="0"/>
              <a:t>-72+∆1 and -82-∆2 (R4-168545)</a:t>
            </a:r>
          </a:p>
          <a:p>
            <a:pPr lvl="1"/>
            <a:r>
              <a:rPr lang="en-US" dirty="0"/>
              <a:t>-62+∆ and -82-∆ (R4-167653)</a:t>
            </a:r>
          </a:p>
          <a:p>
            <a:pPr lvl="1"/>
            <a:r>
              <a:rPr lang="en-US" dirty="0"/>
              <a:t>-62 ±∆ and -82 ±∆ (R4-165830)  </a:t>
            </a:r>
          </a:p>
          <a:p>
            <a:pPr lvl="1"/>
            <a:r>
              <a:rPr lang="en-US" dirty="0"/>
              <a:t>-62 and -82 (R4-168405) </a:t>
            </a:r>
          </a:p>
          <a:p>
            <a:pPr lvl="1"/>
            <a:r>
              <a:rPr lang="sv-SE" dirty="0"/>
              <a:t>-57dBm, -67dBm, -77dBm, -82dBm</a:t>
            </a:r>
            <a:r>
              <a:rPr lang="en-US" dirty="0"/>
              <a:t>(R4-167941)</a:t>
            </a:r>
          </a:p>
          <a:p>
            <a:r>
              <a:rPr lang="en-US" dirty="0"/>
              <a:t>No agreement 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 rot="19130294">
            <a:off x="6228184" y="725143"/>
            <a:ext cx="26642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v-SE" sz="3600" dirty="0" err="1">
                <a:solidFill>
                  <a:srgbClr val="FF0000"/>
                </a:solidFill>
              </a:rPr>
              <a:t>Include</a:t>
            </a:r>
            <a:r>
              <a:rPr lang="sv-SE" sz="3600" dirty="0">
                <a:solidFill>
                  <a:srgbClr val="FF0000"/>
                </a:solidFill>
              </a:rPr>
              <a:t> the </a:t>
            </a:r>
            <a:r>
              <a:rPr lang="sv-SE" sz="3600" dirty="0" err="1">
                <a:solidFill>
                  <a:srgbClr val="FF0000"/>
                </a:solidFill>
              </a:rPr>
              <a:t>proposals</a:t>
            </a:r>
            <a:r>
              <a:rPr lang="sv-SE" sz="3600" dirty="0">
                <a:solidFill>
                  <a:srgbClr val="FF0000"/>
                </a:solidFill>
              </a:rPr>
              <a:t> in TP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4414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15404</TotalTime>
  <Words>805</Words>
  <Application>Microsoft Office PowerPoint</Application>
  <PresentationFormat>On-screen Show (4:3)</PresentationFormat>
  <Paragraphs>157</Paragraphs>
  <Slides>12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宋体</vt:lpstr>
      <vt:lpstr>宋体</vt:lpstr>
      <vt:lpstr>Arial</vt:lpstr>
      <vt:lpstr>Calibri</vt:lpstr>
      <vt:lpstr>Times New Roman</vt:lpstr>
      <vt:lpstr>Wingdings</vt:lpstr>
      <vt:lpstr>Office 主题</vt:lpstr>
      <vt:lpstr>Presentation</vt:lpstr>
      <vt:lpstr>Way Forward on additional issues related to multi-node tests for LAA</vt:lpstr>
      <vt:lpstr>Background (1)</vt:lpstr>
      <vt:lpstr>Background (2)</vt:lpstr>
      <vt:lpstr>Choice of devices</vt:lpstr>
      <vt:lpstr>Test Setup</vt:lpstr>
      <vt:lpstr>Test cases</vt:lpstr>
      <vt:lpstr>Traffic cases</vt:lpstr>
      <vt:lpstr>Device parameter settings</vt:lpstr>
      <vt:lpstr>Throughput Tests: Rx levels  (current proposals)</vt:lpstr>
      <vt:lpstr>Throughput Tests: target operating point (current proposals)</vt:lpstr>
      <vt:lpstr>Throughput Tests: pass fail criteria (current proposals)</vt:lpstr>
      <vt:lpstr>Outage test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vgheorgh@qti.qualcomm.com</dc:creator>
  <cp:keywords>CTPClassification=CTP_PUBLIC:VisualMarkings=</cp:keywords>
  <cp:lastModifiedBy>Imadur Rahman</cp:lastModifiedBy>
  <cp:revision>391</cp:revision>
  <dcterms:created xsi:type="dcterms:W3CDTF">2016-04-12T20:58:18Z</dcterms:created>
  <dcterms:modified xsi:type="dcterms:W3CDTF">2016-10-14T10:27:37Z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(3)kxazvPcNayzRb8MUY0EpLW6BQlB+vop3XPpB6J3yf86nTyKsEoSOXZDl3mJpiESjVTrUfzHi
14pToDkBdI3aAatL9UXechABScVviYGcZvk+ZyGDVDHfFjf7Zt/3ei1lhXHVtIgLBPp+ihx5
gKjdP2gDK0+a36PeUjmoMgAujumAZgTvYhsN0ksxHGJLnvQKqY6STQwuOqXTToB9dYV2Auil
G/D9QWG0yCTPv4uqCO</vt:lpwstr>
  </property>
  <property fmtid="{D5CDD505-2E9C-101B-9397-08002B2CF9AE}" pid="3" name="_2015_ms_pID_7253431">
    <vt:lpwstr>EKS7An8Emlbw3DBZkqFlGq/giqdpmdLKkNPXlbSzhHh5GI7QD2Fj5I
jl3iNaXVACGVYd/2UrmrkI5KXsBDcQLU7EiRqzaJrHX+5iBc1eckI2phaA8sFSyewY7/ElP9
7GFp5JbCvqqT5M/6BkqNvwnbtz5Z9H4MS2ZGBFq+Abn/70Z+Vqer+RujS3fu9mOhgbOB06wL
OiIkmQJsxQY3iicDsOXvWO788HBo6Z530t0R</vt:lpwstr>
  </property>
  <property fmtid="{D5CDD505-2E9C-101B-9397-08002B2CF9AE}" pid="4" name="_2015_ms_pID_7253432">
    <vt:lpwstr>u3oJM/cg43kHDcMrp8tiUH7p7kUsmvEhBPz6
7Fn+H1Jje42/Eud4fgfdxs6NfNt5sw==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349b3fce-f945-4121-b463-009aafb31443</vt:lpwstr>
  </property>
  <property fmtid="{D5CDD505-2E9C-101B-9397-08002B2CF9AE}" pid="10" name="CTP_TimeStamp">
    <vt:lpwstr>2016-08-24 16:27:19Z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_NewReviewCycle">
    <vt:lpwstr/>
  </property>
</Properties>
</file>