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77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C919-6A2E-4F36-92DB-0829D87DAACC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34C7B-F50D-4762-985D-5FFB6B6CE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34C7B-F50D-4762-985D-5FFB6B6CEB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NPBCH </a:t>
            </a:r>
            <a:r>
              <a:rPr lang="en-US" sz="4000" dirty="0" smtClean="0"/>
              <a:t>Performance Requirements</a:t>
            </a: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Intel, Qualcomm, Samsung, Ericsson, LGE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#80bis</a:t>
            </a:r>
          </a:p>
          <a:p>
            <a:pPr fontAlgn="base" hangingPunct="0"/>
            <a:r>
              <a:rPr kumimoji="1" lang="en-GB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10 - 14 Oct, 2016</a:t>
            </a:r>
            <a:endParaRPr kumimoji="1" lang="en-US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R4-168737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 RAN4 #80, it was identified that Rel-13 NPBCH performance within 1-MIB TTI appeared not enough to achieve the given target SNRs.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RAN1 assumes a NB-</a:t>
            </a:r>
            <a:r>
              <a:rPr lang="en-US" dirty="0" err="1" smtClean="0"/>
              <a:t>IoT</a:t>
            </a:r>
            <a:r>
              <a:rPr lang="en-US" dirty="0" smtClean="0"/>
              <a:t> UE to try multiple N-MIB TTIs to acquire N-MIB information, accordingly RAN4 investigates the N-MIB acquisition time.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In RAN4 #80bis, RAN4 considers if the acquisition time is introduced as one of NPBCH test conditions to achieve the target SNRs.</a:t>
            </a:r>
          </a:p>
          <a:p>
            <a:pPr algn="just"/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N-MIB Acquisition Time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Based on the study proposals in R4-167085, RAN4 observed the following based on simulation results in RAN4 80bis</a:t>
            </a:r>
          </a:p>
          <a:p>
            <a:pPr marL="685800" lvl="2">
              <a:spcBef>
                <a:spcPts val="1000"/>
              </a:spcBef>
            </a:pPr>
            <a:r>
              <a:rPr lang="en-US" dirty="0" smtClean="0"/>
              <a:t>[3~10</a:t>
            </a:r>
            <a:r>
              <a:rPr lang="en-US" dirty="0"/>
              <a:t>] TTIs of 640ms are required for N-MIB acquisition with target SNR = -12dB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hangingPunct="0">
              <a:buNone/>
            </a:pP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627432"/>
              </p:ext>
            </p:extLst>
          </p:nvPr>
        </p:nvGraphicFramePr>
        <p:xfrm>
          <a:off x="838200" y="3090704"/>
          <a:ext cx="10515597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290"/>
                <a:gridCol w="923515"/>
                <a:gridCol w="1145315"/>
                <a:gridCol w="1170939"/>
                <a:gridCol w="1079923"/>
                <a:gridCol w="1079923"/>
                <a:gridCol w="1079923"/>
                <a:gridCol w="1079923"/>
                <a:gridCol w="1079923"/>
                <a:gridCol w="1079923"/>
              </a:tblGrid>
              <a:tr h="413318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Test Case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E///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QC</a:t>
                      </a:r>
                      <a:endParaRPr lang="en-US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Samsung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Nokia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Intel </a:t>
                      </a:r>
                    </a:p>
                  </a:txBody>
                  <a:tcPr/>
                </a:tc>
              </a:tr>
              <a:tr h="65127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1X1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1% BLER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-2.8dB (1TTI)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-4.5dB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-10.5dB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-5.1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-9.6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-11.7dB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(3TTI)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-12.1(4TTI)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-3.9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-6.8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-8.6 (3TTI)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-3.3dB (1TTI)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-4.5 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-11.5 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-12.4 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-13.0 (6TTI)</a:t>
                      </a:r>
                    </a:p>
                  </a:txBody>
                  <a:tcPr/>
                </a:tc>
              </a:tr>
              <a:tr h="6374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EPA-1Hz</a:t>
                      </a:r>
                    </a:p>
                    <a:p>
                      <a:r>
                        <a:rPr lang="en-US" sz="1200" baseline="0" dirty="0" smtClean="0"/>
                        <a:t>2X1</a:t>
                      </a:r>
                      <a:endParaRPr lang="en-US" sz="1200" dirty="0" smtClean="0"/>
                    </a:p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1% BLER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-8.1dB (1TTI)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-10.7dB (2TTI)</a:t>
                      </a:r>
                    </a:p>
                    <a:p>
                      <a:r>
                        <a:rPr lang="en-US" sz="1200" dirty="0" smtClean="0"/>
                        <a:t>-12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dB (3TTI)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-7.5dB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-12.1dB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(10TTI)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-8.2dB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-12.4dB </a:t>
                      </a:r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(4TTI)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-8.5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-12.7(5TTI)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-13.1(6TTI)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-5.8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-7.9 (2TTI)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-9.7 (3TTI)</a:t>
                      </a:r>
                    </a:p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-6.1dB (1TTI)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-6.6dB (1TTI)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-8.0   (1TTI)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-12.5 (4TTI)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-13.0 (5TTI)</a:t>
                      </a:r>
                    </a:p>
                    <a:p>
                      <a:r>
                        <a:rPr lang="en-US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-13.5 (6TTI)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Multiple N-MIB TTI acquisition </a:t>
            </a:r>
            <a:r>
              <a:rPr lang="en-US" dirty="0" smtClean="0"/>
              <a:t>Window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21474"/>
          </a:xfrm>
        </p:spPr>
        <p:txBody>
          <a:bodyPr>
            <a:normAutofit fontScale="92500"/>
          </a:bodyPr>
          <a:lstStyle/>
          <a:p>
            <a:pPr marL="0" indent="0" hangingPunct="0">
              <a:buNone/>
            </a:pPr>
            <a:r>
              <a:rPr lang="en-US" sz="2400" b="1" dirty="0"/>
              <a:t>NPBCH Performance Requirement</a:t>
            </a:r>
            <a:endParaRPr lang="en-GB" sz="2400" b="1" dirty="0" smtClean="0"/>
          </a:p>
          <a:p>
            <a:pPr hangingPunct="0"/>
            <a:r>
              <a:rPr lang="en-GB" sz="2400" dirty="0" smtClean="0"/>
              <a:t>NPBCH </a:t>
            </a:r>
            <a:r>
              <a:rPr lang="en-GB" sz="2400" dirty="0" smtClean="0"/>
              <a:t>BLER </a:t>
            </a:r>
            <a:r>
              <a:rPr lang="en-GB" sz="2400" dirty="0"/>
              <a:t>target is </a:t>
            </a:r>
            <a:r>
              <a:rPr lang="en-GB" sz="2400" dirty="0" smtClean="0"/>
              <a:t>1%</a:t>
            </a:r>
          </a:p>
          <a:p>
            <a:pPr hangingPunct="0"/>
            <a:r>
              <a:rPr lang="en-GB" sz="2400" dirty="0" smtClean="0"/>
              <a:t>N-MIB </a:t>
            </a:r>
            <a:r>
              <a:rPr lang="en-GB" sz="2400" dirty="0"/>
              <a:t>acquisition time is </a:t>
            </a:r>
            <a:r>
              <a:rPr lang="en-GB" sz="2400" dirty="0" smtClean="0"/>
              <a:t>taken into account </a:t>
            </a:r>
            <a:r>
              <a:rPr lang="en-US" sz="2400" dirty="0" smtClean="0"/>
              <a:t>for the NPBCH </a:t>
            </a:r>
            <a:r>
              <a:rPr lang="en-US" sz="2400" dirty="0" err="1" smtClean="0"/>
              <a:t>demod</a:t>
            </a:r>
            <a:r>
              <a:rPr lang="en-US" sz="2400" dirty="0" smtClean="0"/>
              <a:t> performance requirement at the target SNR.</a:t>
            </a:r>
            <a:endParaRPr lang="en-GB" sz="2400" dirty="0" smtClean="0"/>
          </a:p>
          <a:p>
            <a:pPr lvl="1" hangingPunct="0"/>
            <a:r>
              <a:rPr lang="en-US" sz="2200" dirty="0" smtClean="0"/>
              <a:t>The </a:t>
            </a:r>
            <a:r>
              <a:rPr lang="en-GB" sz="2200" dirty="0" smtClean="0"/>
              <a:t>N-MIB acquisition time</a:t>
            </a:r>
            <a:r>
              <a:rPr lang="en-US" sz="2200" dirty="0" smtClean="0"/>
              <a:t> length</a:t>
            </a:r>
            <a:r>
              <a:rPr lang="en-US" sz="2200" dirty="0"/>
              <a:t>, </a:t>
            </a:r>
            <a:r>
              <a:rPr lang="en-US" sz="2200" dirty="0" smtClean="0"/>
              <a:t>‘W’, </a:t>
            </a:r>
            <a:r>
              <a:rPr lang="en-US" sz="2200" dirty="0"/>
              <a:t>is </a:t>
            </a:r>
            <a:r>
              <a:rPr lang="en-US" sz="2200" dirty="0" smtClean="0"/>
              <a:t>selected </a:t>
            </a:r>
            <a:r>
              <a:rPr lang="en-US" sz="2200" dirty="0"/>
              <a:t>in integer steps of </a:t>
            </a:r>
            <a:r>
              <a:rPr lang="en-US" sz="2200" dirty="0" smtClean="0"/>
              <a:t>640ms (see page 3)</a:t>
            </a:r>
            <a:endParaRPr lang="en-US" sz="2200" dirty="0"/>
          </a:p>
          <a:p>
            <a:pPr lvl="1" hangingPunct="0"/>
            <a:r>
              <a:rPr lang="en-US" sz="2200" dirty="0" smtClean="0"/>
              <a:t>The pm-bch is defined for each NPBCH decoding attempt within ‘W’</a:t>
            </a:r>
          </a:p>
          <a:p>
            <a:pPr lvl="1" hangingPunct="0"/>
            <a:r>
              <a:rPr lang="en-GB" sz="2200" dirty="0"/>
              <a:t>The receiver characteristics of NPBCH for UEs supporting coverage enhancement are determined by the probability of miss-detection of the NPBCH (Pm-bch), which is defined </a:t>
            </a:r>
            <a:r>
              <a:rPr lang="en-GB" sz="2200" dirty="0" smtClean="0"/>
              <a:t>as</a:t>
            </a:r>
          </a:p>
          <a:p>
            <a:pPr lvl="2" hangingPunct="0"/>
            <a:endParaRPr lang="en-GB" sz="1800" dirty="0" smtClean="0"/>
          </a:p>
          <a:p>
            <a:pPr lvl="2" hangingPunct="0"/>
            <a:endParaRPr lang="en-GB" sz="1800" dirty="0"/>
          </a:p>
          <a:p>
            <a:pPr lvl="2" hangingPunct="0"/>
            <a:r>
              <a:rPr lang="en-GB" dirty="0" smtClean="0"/>
              <a:t>Where </a:t>
            </a:r>
            <a:r>
              <a:rPr lang="en-GB" dirty="0"/>
              <a:t>A is the number of keep trying </a:t>
            </a:r>
            <a:r>
              <a:rPr lang="en-GB" dirty="0" smtClean="0"/>
              <a:t>intervals (640ms) </a:t>
            </a:r>
            <a:r>
              <a:rPr lang="en-GB" dirty="0"/>
              <a:t>with at least one successfully decoded N-MIB PDU and B is the total number of keep trying intervals.</a:t>
            </a:r>
          </a:p>
          <a:p>
            <a:pPr lvl="1" hangingPunct="0"/>
            <a:r>
              <a:rPr lang="en-US" sz="2200" dirty="0" smtClean="0"/>
              <a:t>‘</a:t>
            </a:r>
            <a:r>
              <a:rPr lang="en-US" sz="2200" dirty="0"/>
              <a:t>W’ </a:t>
            </a:r>
            <a:r>
              <a:rPr lang="en-US" sz="2200" dirty="0" smtClean="0"/>
              <a:t>value is </a:t>
            </a:r>
            <a:r>
              <a:rPr lang="en-US" sz="2200" dirty="0"/>
              <a:t>determined </a:t>
            </a:r>
            <a:r>
              <a:rPr lang="en-US" sz="2200" dirty="0" smtClean="0"/>
              <a:t>based on the results with RF impairments</a:t>
            </a:r>
          </a:p>
          <a:p>
            <a:pPr lvl="1" hangingPunct="0"/>
            <a:endParaRPr lang="en-US" sz="2000" dirty="0"/>
          </a:p>
          <a:p>
            <a:pPr lvl="1" hangingPunct="0"/>
            <a:endParaRPr lang="en-US" sz="2000" dirty="0"/>
          </a:p>
          <a:p>
            <a:pPr hangingPunct="0"/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47" y="4641448"/>
            <a:ext cx="1137272" cy="5804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8690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NPBCH Performance </a:t>
            </a:r>
            <a:r>
              <a:rPr lang="en-US" dirty="0" smtClean="0"/>
              <a:t>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9205" y="1825625"/>
            <a:ext cx="10624595" cy="4351338"/>
          </a:xfrm>
        </p:spPr>
        <p:txBody>
          <a:bodyPr>
            <a:normAutofit/>
          </a:bodyPr>
          <a:lstStyle/>
          <a:p>
            <a:pPr hangingPunct="0"/>
            <a:r>
              <a:rPr lang="en-US" sz="2200" b="1" dirty="0"/>
              <a:t>Test case #</a:t>
            </a:r>
            <a:r>
              <a:rPr lang="en-US" sz="2200" b="1" dirty="0" smtClean="0"/>
              <a:t>1 </a:t>
            </a:r>
            <a:r>
              <a:rPr lang="en-US" sz="2200" dirty="0" smtClean="0"/>
              <a:t>:  Single </a:t>
            </a:r>
            <a:r>
              <a:rPr lang="en-US" sz="2200" dirty="0"/>
              <a:t>N-MIB </a:t>
            </a:r>
            <a:r>
              <a:rPr lang="en-US" sz="2200" dirty="0" smtClean="0"/>
              <a:t>TTI acquisition </a:t>
            </a:r>
            <a:r>
              <a:rPr lang="en-US" sz="2200" dirty="0"/>
              <a:t>window</a:t>
            </a:r>
          </a:p>
          <a:p>
            <a:pPr lvl="1" hangingPunct="0"/>
            <a:r>
              <a:rPr lang="en-US" sz="2200" dirty="0"/>
              <a:t>W = </a:t>
            </a:r>
            <a:r>
              <a:rPr lang="en-US" sz="2200" dirty="0" smtClean="0"/>
              <a:t>1</a:t>
            </a:r>
          </a:p>
          <a:p>
            <a:pPr hangingPunct="0"/>
            <a:r>
              <a:rPr lang="en-US" sz="2200" b="1" dirty="0" smtClean="0"/>
              <a:t>Test case #2  </a:t>
            </a:r>
            <a:r>
              <a:rPr lang="en-US" sz="2200" dirty="0" smtClean="0"/>
              <a:t>: Multiple N-MIB TTI acquisition window (see page 4)</a:t>
            </a:r>
          </a:p>
          <a:p>
            <a:pPr lvl="1" hangingPunct="0"/>
            <a:r>
              <a:rPr lang="en-US" sz="2200" dirty="0" smtClean="0"/>
              <a:t>NPBCH </a:t>
            </a:r>
            <a:r>
              <a:rPr lang="en-US" sz="2200" dirty="0" err="1"/>
              <a:t>demod</a:t>
            </a:r>
            <a:r>
              <a:rPr lang="en-US" sz="2200" dirty="0"/>
              <a:t> performance requirement should achieve the target SNR (-12dB</a:t>
            </a:r>
            <a:r>
              <a:rPr lang="en-US" sz="2200" dirty="0" smtClean="0"/>
              <a:t>)</a:t>
            </a:r>
          </a:p>
          <a:p>
            <a:pPr lvl="1" hangingPunct="0"/>
            <a:r>
              <a:rPr lang="en-US" sz="2200" dirty="0"/>
              <a:t>W is TBD (W &gt; 1</a:t>
            </a:r>
            <a:r>
              <a:rPr lang="en-US" sz="2200" dirty="0" smtClean="0"/>
              <a:t>). W is derived based on simulation results in a way to reach target SNR</a:t>
            </a:r>
            <a:endParaRPr lang="en-US" sz="2200" dirty="0"/>
          </a:p>
          <a:p>
            <a:pPr hangingPunct="0"/>
            <a:r>
              <a:rPr lang="en-US" sz="2200" dirty="0" smtClean="0"/>
              <a:t>Both ‘Test case #1’ and ‘Test case #2’ are introduced in TS36.101 NPBCH requirement.</a:t>
            </a:r>
          </a:p>
          <a:p>
            <a:pPr hangingPunct="0"/>
            <a:r>
              <a:rPr lang="en-US" sz="2200" dirty="0" smtClean="0"/>
              <a:t>Companies </a:t>
            </a:r>
            <a:r>
              <a:rPr lang="en-US" sz="2200" dirty="0"/>
              <a:t>are encouraged to bring simulation and impairments results for NPBCH to derive the SNR requirements and ‘W’ value in RAN4 #81.</a:t>
            </a:r>
          </a:p>
          <a:p>
            <a:pPr lvl="1"/>
            <a:r>
              <a:rPr lang="en-US" sz="1800" dirty="0" smtClean="0"/>
              <a:t>A single TTI NPBCH performance for test case #1</a:t>
            </a:r>
          </a:p>
          <a:p>
            <a:pPr lvl="1"/>
            <a:r>
              <a:rPr lang="en-US" sz="1800" dirty="0" smtClean="0"/>
              <a:t>Multiple N-TTI  acquisition window ‘W’ for test case #2</a:t>
            </a:r>
          </a:p>
          <a:p>
            <a:pPr lvl="1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019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624</Words>
  <Application>Microsoft Office PowerPoint</Application>
  <PresentationFormat>Widescreen</PresentationFormat>
  <Paragraphs>112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NPBCH Performance Requirements</vt:lpstr>
      <vt:lpstr>Background</vt:lpstr>
      <vt:lpstr>N-MIB Acquisition Time Observations</vt:lpstr>
      <vt:lpstr>Multiple N-MIB TTI acquisition Window</vt:lpstr>
      <vt:lpstr>WF on NPBCH Performance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keywords>CTPClassification=CTP_PUBLIC:VisualMarkings=</cp:keywords>
  <cp:lastModifiedBy>Intel user</cp:lastModifiedBy>
  <cp:revision>64</cp:revision>
  <dcterms:created xsi:type="dcterms:W3CDTF">2016-08-25T16:07:43Z</dcterms:created>
  <dcterms:modified xsi:type="dcterms:W3CDTF">2016-10-13T15:57:43Z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8706d042-1e6c-44d2-9f30-6f7cc935c880</vt:lpwstr>
  </property>
  <property fmtid="{D5CDD505-2E9C-101B-9397-08002B2CF9AE}" pid="3" name="CTP_TimeStamp">
    <vt:lpwstr>2016-10-13 15:57:42Z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