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48" r:id="rId6"/>
    <p:sldId id="349" r:id="rId7"/>
    <p:sldId id="350" r:id="rId8"/>
    <p:sldId id="352" r:id="rId9"/>
    <p:sldId id="35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20.11.2015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11/20/2015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DL Control Channel IM for Asynchronous networks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</a:t>
            </a:r>
            <a:r>
              <a:rPr lang="en-US" altLang="en-US" sz="2800" dirty="0">
                <a:solidFill>
                  <a:srgbClr val="898989"/>
                </a:solidFill>
              </a:rPr>
              <a:t>, NTT </a:t>
            </a:r>
            <a:r>
              <a:rPr lang="en-US" altLang="en-US" sz="2800" dirty="0" smtClean="0">
                <a:solidFill>
                  <a:srgbClr val="898989"/>
                </a:solidFill>
              </a:rPr>
              <a:t>DOCOMO, Ericsson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560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3GPP TSG-RAN WG4 Meeting #77</a:t>
            </a:r>
            <a:br>
              <a:rPr lang="en-US" altLang="zh-CN" sz="1800" b="1"/>
            </a:br>
            <a:r>
              <a:rPr lang="en-GB" altLang="en-US" sz="1800" b="1">
                <a:ea typeface="SimSun" panose="02010600030101010101" pitchFamily="2" charset="-122"/>
              </a:rPr>
              <a:t>Anaheim, CA, US</a:t>
            </a:r>
            <a:r>
              <a:rPr lang="pt-BR" altLang="en-US" sz="1800" b="1">
                <a:ea typeface="SimSun" panose="02010600030101010101" pitchFamily="2" charset="-122"/>
              </a:rPr>
              <a:t>, </a:t>
            </a:r>
            <a:r>
              <a:rPr lang="en-GB" altLang="en-US" sz="1800" b="1">
                <a:ea typeface="SimSun" panose="02010600030101010101" pitchFamily="2" charset="-122"/>
              </a:rPr>
              <a:t>16 – 20 Nov, 2015</a:t>
            </a:r>
            <a:endParaRPr lang="en-US" altLang="zh-CN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/>
              <a:t>Agenda Item: 7.4</a:t>
            </a: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R4-158376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600"/>
              </a:spcBef>
            </a:pPr>
            <a:r>
              <a:rPr lang="en-US" altLang="en-US" sz="2000" dirty="0"/>
              <a:t>FFS whether enhanced performance requirements are introduced for the DL control channel IM receivers in the asynchronous networks </a:t>
            </a:r>
          </a:p>
          <a:p>
            <a:pPr algn="just">
              <a:spcBef>
                <a:spcPts val="600"/>
              </a:spcBef>
            </a:pPr>
            <a:r>
              <a:rPr lang="en-US" altLang="en-US" sz="2000" dirty="0"/>
              <a:t>Companies are encouraged to bring more analysis on the achievable performance and robustness for the DL control channel IM receivers in the asynchronous networks in the next meeting</a:t>
            </a:r>
          </a:p>
          <a:p>
            <a:pPr marL="0" indent="0" algn="just">
              <a:spcBef>
                <a:spcPts val="600"/>
              </a:spcBef>
              <a:buNone/>
            </a:pPr>
            <a:endParaRPr lang="en-GB" altLang="en-US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5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(2)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altLang="en-US" sz="2000" dirty="0"/>
              <a:t>Candidate reference IM receiver for PDCCH/PCFICH/PHICH in asynchronous networks is LMMSE-IRC</a:t>
            </a:r>
          </a:p>
          <a:p>
            <a:pPr>
              <a:spcBef>
                <a:spcPts val="1200"/>
              </a:spcBef>
            </a:pPr>
            <a:r>
              <a:rPr lang="en-GB" altLang="en-US" sz="2000" dirty="0" smtClean="0"/>
              <a:t>Interference model for asynchronous network scenarios</a:t>
            </a:r>
          </a:p>
          <a:p>
            <a:pPr lvl="1" algn="just">
              <a:spcBef>
                <a:spcPts val="600"/>
              </a:spcBef>
            </a:pPr>
            <a:r>
              <a:rPr lang="en-GB" altLang="en-US" sz="1800" dirty="0" smtClean="0"/>
              <a:t>Baseline: 1/3 and 2/3 subframes as timing offset for the 2 NCs (i.e. same as for Rel.11 MMSE-IRC).</a:t>
            </a:r>
          </a:p>
          <a:p>
            <a:pPr lvl="2" algn="just">
              <a:spcBef>
                <a:spcPts val="600"/>
              </a:spcBef>
            </a:pPr>
            <a:r>
              <a:rPr lang="en-GB" altLang="en-US" sz="1600" dirty="0" smtClean="0"/>
              <a:t>Other configurations are not precluded </a:t>
            </a:r>
          </a:p>
          <a:p>
            <a:pPr lvl="1" algn="just">
              <a:spcBef>
                <a:spcPts val="600"/>
              </a:spcBef>
            </a:pPr>
            <a:r>
              <a:rPr lang="en-US" altLang="en-US" sz="1800" dirty="0"/>
              <a:t>Interference structure</a:t>
            </a:r>
          </a:p>
          <a:p>
            <a:pPr lvl="2" algn="just">
              <a:spcBef>
                <a:spcPts val="600"/>
              </a:spcBef>
            </a:pPr>
            <a:r>
              <a:rPr lang="en-US" altLang="en-US" sz="1600" dirty="0" smtClean="0"/>
              <a:t>Option 1: </a:t>
            </a:r>
            <a:r>
              <a:rPr lang="en-GB" altLang="en-US" sz="1600" dirty="0" smtClean="0"/>
              <a:t>Reuse interference model from Rel-11 Type A receiver requirements</a:t>
            </a:r>
            <a:endParaRPr lang="en-US" altLang="en-US" sz="1600" dirty="0" smtClean="0"/>
          </a:p>
          <a:p>
            <a:pPr lvl="2" algn="just">
              <a:spcBef>
                <a:spcPts val="600"/>
              </a:spcBef>
            </a:pPr>
            <a:r>
              <a:rPr lang="en-GB" altLang="en-US" sz="1600" dirty="0" smtClean="0"/>
              <a:t>Option 2: Define a new interference model</a:t>
            </a:r>
          </a:p>
          <a:p>
            <a:pPr lvl="3" algn="just">
              <a:spcBef>
                <a:spcPts val="600"/>
              </a:spcBef>
            </a:pPr>
            <a:r>
              <a:rPr lang="en-GB" altLang="en-US" dirty="0" smtClean="0"/>
              <a:t>Full or partial interference PDSCH loading. </a:t>
            </a:r>
          </a:p>
          <a:p>
            <a:pPr lvl="4" algn="just">
              <a:spcBef>
                <a:spcPts val="600"/>
              </a:spcBef>
            </a:pPr>
            <a:r>
              <a:rPr lang="en-GB" altLang="en-US" dirty="0" smtClean="0"/>
              <a:t>PRB-level partial interference loading may be taken into consideration.</a:t>
            </a:r>
          </a:p>
          <a:p>
            <a:pPr lvl="3" algn="just">
              <a:spcBef>
                <a:spcPts val="600"/>
              </a:spcBef>
            </a:pPr>
            <a:r>
              <a:rPr lang="en-GB" altLang="en-US" dirty="0" smtClean="0"/>
              <a:t>Full or partial interference PDCCH/PHICH/PCFICH region loading. </a:t>
            </a:r>
          </a:p>
          <a:p>
            <a:pPr lvl="4" algn="just">
              <a:spcBef>
                <a:spcPts val="600"/>
              </a:spcBef>
            </a:pPr>
            <a:r>
              <a:rPr lang="en-GB" altLang="en-US" dirty="0" smtClean="0"/>
              <a:t>Power boosting is also not precluded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EFDD51-4761-49CF-A11B-23157E82458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1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Simulation Assumptions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altLang="en-US" sz="2000" dirty="0" smtClean="0"/>
              <a:t>Companies are encouraged to bring simulations in the next RAN4 meeting for the following test cases to assess the performance gains and robustness of the enhanced IM receiver structures</a:t>
            </a:r>
          </a:p>
          <a:p>
            <a:pPr>
              <a:spcBef>
                <a:spcPts val="1200"/>
              </a:spcBef>
            </a:pPr>
            <a:endParaRPr lang="en-US" altLang="en-US" sz="2000" dirty="0"/>
          </a:p>
          <a:p>
            <a:pPr>
              <a:spcBef>
                <a:spcPts val="1200"/>
              </a:spcBef>
            </a:pPr>
            <a:endParaRPr lang="en-US" altLang="en-US" sz="2000" dirty="0" smtClean="0"/>
          </a:p>
          <a:p>
            <a:pPr>
              <a:spcBef>
                <a:spcPts val="1200"/>
              </a:spcBef>
            </a:pPr>
            <a:endParaRPr lang="en-US" altLang="en-US" sz="2000" dirty="0"/>
          </a:p>
          <a:p>
            <a:pPr>
              <a:spcBef>
                <a:spcPts val="1200"/>
              </a:spcBef>
            </a:pPr>
            <a:endParaRPr lang="en-US" altLang="en-US" sz="2000" dirty="0" smtClean="0"/>
          </a:p>
          <a:p>
            <a:pPr>
              <a:spcBef>
                <a:spcPts val="1200"/>
              </a:spcBef>
            </a:pPr>
            <a:endParaRPr lang="en-US" altLang="en-US" sz="2000" dirty="0"/>
          </a:p>
          <a:p>
            <a:pPr algn="just">
              <a:spcBef>
                <a:spcPts val="300"/>
              </a:spcBef>
            </a:pPr>
            <a:r>
              <a:rPr lang="en-US" altLang="en-US" sz="2000" dirty="0"/>
              <a:t>The results are expected to be provided for the following reference receiver structures</a:t>
            </a:r>
          </a:p>
          <a:p>
            <a:pPr lvl="1" algn="just">
              <a:spcBef>
                <a:spcPts val="300"/>
              </a:spcBef>
            </a:pPr>
            <a:r>
              <a:rPr lang="en-US" altLang="en-US" dirty="0" smtClean="0"/>
              <a:t>LMMSE-MRC</a:t>
            </a:r>
            <a:r>
              <a:rPr lang="en-US" altLang="en-US" dirty="0"/>
              <a:t>, </a:t>
            </a:r>
            <a:r>
              <a:rPr lang="en-GB" altLang="en-US" dirty="0" smtClean="0"/>
              <a:t>LMMSE-IRC</a:t>
            </a:r>
          </a:p>
          <a:p>
            <a:pPr algn="just">
              <a:spcBef>
                <a:spcPts val="300"/>
              </a:spcBef>
            </a:pPr>
            <a:r>
              <a:rPr lang="en-US" altLang="en-US" sz="2000" dirty="0"/>
              <a:t>Note: Companies can bring additional results for scenarios not listed in the WF to assess the feasibility of </a:t>
            </a:r>
            <a:r>
              <a:rPr lang="en-US" altLang="en-US" sz="2000" dirty="0" smtClean="0"/>
              <a:t>receivers</a:t>
            </a:r>
            <a:endParaRPr lang="en-GB" altLang="en-US" sz="2000" dirty="0"/>
          </a:p>
          <a:p>
            <a:pPr algn="just">
              <a:spcBef>
                <a:spcPts val="300"/>
              </a:spcBef>
            </a:pPr>
            <a:endParaRPr lang="en-GB" altLang="en-US" sz="2000" dirty="0"/>
          </a:p>
          <a:p>
            <a:endParaRPr lang="en-GB" altLang="en-US" sz="2200" dirty="0" smtClean="0"/>
          </a:p>
          <a:p>
            <a:endParaRPr lang="en-GB" altLang="en-US" sz="20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2FBC73-8022-4A6B-888E-63A9E277174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9158859"/>
              </p:ext>
            </p:extLst>
          </p:nvPr>
        </p:nvGraphicFramePr>
        <p:xfrm>
          <a:off x="609600" y="2362200"/>
          <a:ext cx="8077200" cy="202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3154"/>
                <a:gridCol w="1977643"/>
                <a:gridCol w="1786894"/>
                <a:gridCol w="1957910"/>
                <a:gridCol w="1521599"/>
              </a:tblGrid>
              <a:tr h="3302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#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Control channel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INR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Network Type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Duplexing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PDCCH / PCFICH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FDD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PHICH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FDD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  <a:tr h="330200">
                <a:tc>
                  <a:txBody>
                    <a:bodyPr/>
                    <a:lstStyle/>
                    <a:p>
                      <a:pPr marL="0" lvl="0" indent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90170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3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>
                          <a:effectLst/>
                        </a:rPr>
                        <a:t>EPDCCH</a:t>
                      </a:r>
                      <a:endParaRPr lang="en-GB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Asynchronous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600" dirty="0">
                          <a:effectLst/>
                        </a:rPr>
                        <a:t>FDD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79" marR="6857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01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Simulation Assumptions </a:t>
            </a:r>
            <a:r>
              <a:rPr lang="en-GB" altLang="en-US" dirty="0" smtClean="0"/>
              <a:t>(2)</a:t>
            </a: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94D3C5-BF96-4059-9CA6-634CAA2D3127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19404"/>
              </p:ext>
            </p:extLst>
          </p:nvPr>
        </p:nvGraphicFramePr>
        <p:xfrm>
          <a:off x="457200" y="1295400"/>
          <a:ext cx="8229600" cy="4053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38400"/>
                <a:gridCol w="5791200"/>
              </a:tblGrid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System bandwidth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10MHz for both serving cell and interfering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Duplexing mode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FDD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Cyclic prefix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Number of interference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 interfering cells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2666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Interference power profile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INR: I1/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13.91 dB, I2/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3.34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</a:t>
                      </a:r>
                    </a:p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Medium INR (I1/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7.77 dB, I2/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Noc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2.29 dB)</a:t>
                      </a:r>
                    </a:p>
                  </a:txBody>
                  <a:tcPr marL="68580" marR="68580" marT="0" marB="0"/>
                </a:tc>
              </a:tr>
              <a:tr h="10668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 scenarios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offset: 1/3 and 2/3 subframes as timing offset for the 2 NCs</a:t>
                      </a:r>
                    </a:p>
                    <a:p>
                      <a:pPr marL="182563" indent="-182563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offset: 0 Hz between all cells</a:t>
                      </a: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CRS ports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Port 0 and 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Antenna configuration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2x2 with Low correlation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1333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Tx EVM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6%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2666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Unused Serving cell RE-s and PRB-s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OCNG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2666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Interference model for asynchronous scenario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 Type A receiver asynchronous interference model (TS 36.101 B.5.2)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Companies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provide results for additional scenarios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9144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Channel model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EVA70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3048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PHICH groups (Ng)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4572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PHICH duration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Normal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53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Simulation Assumptions </a:t>
            </a:r>
            <a:r>
              <a:rPr lang="en-GB" altLang="en-US" dirty="0" smtClean="0"/>
              <a:t>(3)</a:t>
            </a:r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ED7BBA7-BC1B-4E29-A4B4-31327107A235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3815867"/>
              </p:ext>
            </p:extLst>
          </p:nvPr>
        </p:nvGraphicFramePr>
        <p:xfrm>
          <a:off x="476250" y="1295400"/>
          <a:ext cx="8229600" cy="4664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0498"/>
                <a:gridCol w="5889102"/>
              </a:tblGrid>
              <a:tr h="2134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Parameters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Value</a:t>
                      </a:r>
                      <a:endParaRPr lang="en-GB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PDCCH/PCFICH 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4567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Serving cell PDCCH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AL 2, </a:t>
                      </a:r>
                      <a:r>
                        <a:rPr lang="en-GB" sz="1400" dirty="0" smtClean="0">
                          <a:effectLst/>
                        </a:rPr>
                        <a:t>4; DCI </a:t>
                      </a:r>
                      <a:r>
                        <a:rPr lang="en-GB" sz="1400" dirty="0">
                          <a:effectLst/>
                        </a:rPr>
                        <a:t>Format 2 (43 bits – FDD, 10MHz)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609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CFI</a:t>
                      </a:r>
                      <a:r>
                        <a:rPr lang="en-GB" sz="1400" baseline="-25000" dirty="0" smtClean="0">
                          <a:effectLst/>
                        </a:rPr>
                        <a:t>S</a:t>
                      </a:r>
                      <a:r>
                        <a:rPr lang="en-GB" sz="1400" dirty="0" smtClean="0">
                          <a:effectLst/>
                        </a:rPr>
                        <a:t> </a:t>
                      </a:r>
                      <a:r>
                        <a:rPr lang="en-GB" sz="1400" dirty="0">
                          <a:effectLst/>
                        </a:rPr>
                        <a:t>= 3, CFI</a:t>
                      </a:r>
                      <a:r>
                        <a:rPr lang="en-GB" sz="1400" baseline="-25000" dirty="0">
                          <a:effectLst/>
                        </a:rPr>
                        <a:t>I</a:t>
                      </a:r>
                      <a:r>
                        <a:rPr lang="en-GB" sz="1400" dirty="0">
                          <a:effectLst/>
                        </a:rPr>
                        <a:t> = 3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Pm-</a:t>
                      </a:r>
                      <a:r>
                        <a:rPr lang="en-GB" sz="1400" dirty="0" err="1" smtClean="0">
                          <a:effectLst/>
                        </a:rPr>
                        <a:t>dsg</a:t>
                      </a:r>
                      <a:r>
                        <a:rPr lang="en-GB" sz="1400" dirty="0" smtClean="0">
                          <a:effectLst/>
                        </a:rPr>
                        <a:t> vs SINR</a:t>
                      </a:r>
                      <a:endParaRPr lang="en-GB" sz="1400" dirty="0">
                        <a:effectLst/>
                      </a:endParaRPr>
                    </a:p>
                  </a:txBody>
                  <a:tcPr marL="48003" marR="48003" marT="0" marB="0"/>
                </a:tc>
              </a:tr>
              <a:tr h="7615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en-GB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PHICH FRC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R.19 in TS 36.101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043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CFI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8003" marR="48003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90830" algn="l"/>
                        </a:tabLs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1,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/>
                </a:tc>
              </a:tr>
              <a:tr h="4567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Pm-an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60910">
                <a:tc gridSpan="2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parameters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Serving cell EPDCCH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#1: AL 2 Localized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 #2: AL 4 Distributed EPDCCH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DCI Format 2C (44 bits – FDD, 10MHz)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PDCCH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symbols and EPDCCH start</a:t>
                      </a:r>
                      <a:endParaRPr lang="en-GB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CFI</a:t>
                      </a:r>
                      <a:r>
                        <a:rPr lang="en-GB" sz="1400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=2, EPDCCH starting symbols is derived from CFI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parameters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EPDCCH Sets Configured = 1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Distributed EPDCCH set PRBs {3, 17, 31, 45} 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Localized EPDCCH set PRBs {0, 7, 14, 21, 28, 35, 42, 49}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is transmitted in all subframes</a:t>
                      </a:r>
                    </a:p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EPDCCH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precoding model is in accordance to TS 36.101 B.4.4. and B.4.5</a:t>
                      </a:r>
                    </a:p>
                  </a:txBody>
                  <a:tcPr marL="68580" marR="68580" marT="0" marB="0"/>
                </a:tc>
              </a:tr>
              <a:tr h="39759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</a:rPr>
                        <a:t>Performance metrics</a:t>
                      </a:r>
                      <a:endParaRPr lang="en-GB" sz="140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Pm-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dsg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vs SINR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45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5229</TotalTime>
  <Words>603</Words>
  <Application>Microsoft Office PowerPoint</Application>
  <PresentationFormat>On-screen Show (4:3)</PresentationFormat>
  <Paragraphs>125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SimSun</vt:lpstr>
      <vt:lpstr>Arial</vt:lpstr>
      <vt:lpstr>Calibri</vt:lpstr>
      <vt:lpstr>Times New Roman</vt:lpstr>
      <vt:lpstr>Office Theme</vt:lpstr>
      <vt:lpstr>WF on DL Control Channel IM for Asynchronous networks</vt:lpstr>
      <vt:lpstr>Way Forward (1)</vt:lpstr>
      <vt:lpstr>Way Forward (2)</vt:lpstr>
      <vt:lpstr>Simulation Assumptions (1)</vt:lpstr>
      <vt:lpstr>Simulation Assumptions (2)</vt:lpstr>
      <vt:lpstr>Simulation Assumptions (3)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lastModifiedBy>Andrey Chervyakov</cp:lastModifiedBy>
  <cp:revision>511</cp:revision>
  <dcterms:created xsi:type="dcterms:W3CDTF">2013-05-13T16:02:00Z</dcterms:created>
  <dcterms:modified xsi:type="dcterms:W3CDTF">2015-11-20T08:36:45Z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</Properties>
</file>