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57" r:id="rId2"/>
    <p:sldId id="263" r:id="rId3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4" autoAdjust="0"/>
    <p:restoredTop sz="94660"/>
  </p:normalViewPr>
  <p:slideViewPr>
    <p:cSldViewPr snapToGrid="0">
      <p:cViewPr varScale="1">
        <p:scale>
          <a:sx n="92" d="100"/>
          <a:sy n="92" d="100"/>
        </p:scale>
        <p:origin x="498" y="9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67AC695-F061-4482-B8A6-7CB5B95185DA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C14A1F6-04B3-49C1-9B79-808924B8E389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53239666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6B98750-AF37-4CAC-BACD-F195BFA67375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18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CC14A1F6-04B3-49C1-9B79-808924B8E389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686549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altLang="zh-CN" smtClean="0"/>
              <a:t>Click to edit Master subtitle style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837903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86080767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3492342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8025169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6914445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71395115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6528503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498858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5519424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3749613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 altLang="zh-CN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225773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altLang="zh-CN" smtClean="0"/>
              <a:t>Click to edit Master title style</a:t>
            </a:r>
            <a:endParaRPr lang="zh-CN" alt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altLang="zh-CN" smtClean="0"/>
              <a:t>Click to edit Master text styles</a:t>
            </a:r>
          </a:p>
          <a:p>
            <a:pPr lvl="1"/>
            <a:r>
              <a:rPr lang="en-US" altLang="zh-CN" smtClean="0"/>
              <a:t>Second level</a:t>
            </a:r>
          </a:p>
          <a:p>
            <a:pPr lvl="2"/>
            <a:r>
              <a:rPr lang="en-US" altLang="zh-CN" smtClean="0"/>
              <a:t>Third level</a:t>
            </a:r>
          </a:p>
          <a:p>
            <a:pPr lvl="3"/>
            <a:r>
              <a:rPr lang="en-US" altLang="zh-CN" smtClean="0"/>
              <a:t>Fourth level</a:t>
            </a:r>
          </a:p>
          <a:p>
            <a:pPr lvl="4"/>
            <a:r>
              <a:rPr lang="en-US" altLang="zh-CN" smtClean="0"/>
              <a:t>Fifth level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8BDE028-C543-4125-8159-A6EEE2B373E3}" type="datetimeFigureOut">
              <a:rPr lang="zh-CN" altLang="en-US" smtClean="0"/>
              <a:t>2015/8/28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A2B282-36CE-4E12-A9B3-B2AA6B090AE8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1624897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2209800" y="1676400"/>
            <a:ext cx="7772400" cy="1847850"/>
          </a:xfrm>
        </p:spPr>
        <p:txBody>
          <a:bodyPr/>
          <a:lstStyle/>
          <a:p>
            <a:r>
              <a:rPr lang="en-US" altLang="ja-JP" sz="4000" dirty="0" err="1" smtClean="0">
                <a:ea typeface="MS PGothic" panose="020B0600070205080204" pitchFamily="34" charset="-128"/>
              </a:rPr>
              <a:t>Wayforward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on SFN and </a:t>
            </a:r>
            <a:r>
              <a:rPr lang="en-US" altLang="ja-JP" sz="4000" dirty="0" err="1" smtClean="0">
                <a:ea typeface="MS PGothic" panose="020B0600070205080204" pitchFamily="34" charset="-128"/>
              </a:rPr>
              <a:t>subframe</a:t>
            </a:r>
            <a:r>
              <a:rPr lang="en-US" altLang="ja-JP" sz="4000" dirty="0" smtClean="0">
                <a:ea typeface="MS PGothic" panose="020B0600070205080204" pitchFamily="34" charset="-128"/>
              </a:rPr>
              <a:t> offset reporting for DC enhancement</a:t>
            </a:r>
            <a:endParaRPr lang="en-US" altLang="ja-JP" sz="4000" dirty="0">
              <a:ea typeface="MS PGothic" panose="020B0600070205080204" pitchFamily="34" charset="-128"/>
            </a:endParaRPr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555173" y="3602038"/>
            <a:ext cx="9144000" cy="1655762"/>
          </a:xfrm>
        </p:spPr>
        <p:txBody>
          <a:bodyPr/>
          <a:lstStyle/>
          <a:p>
            <a:r>
              <a:rPr lang="en-US" altLang="ja-JP" dirty="0" smtClean="0">
                <a:ea typeface="MS PGothic" panose="020B0600070205080204" pitchFamily="34" charset="-128"/>
              </a:rPr>
              <a:t>Intel, </a:t>
            </a:r>
            <a:r>
              <a:rPr lang="en-US" altLang="zh-CN" dirty="0" smtClean="0">
                <a:ea typeface="MS PGothic" panose="020B0600070205080204" pitchFamily="34" charset="-128"/>
              </a:rPr>
              <a:t>Ericsson, NTT DOCOMO, CATT</a:t>
            </a:r>
            <a:endParaRPr lang="en-US" altLang="ja-JP" dirty="0">
              <a:ea typeface="MS PGothic" panose="020B0600070205080204" pitchFamily="34" charset="-128"/>
            </a:endParaRPr>
          </a:p>
        </p:txBody>
      </p:sp>
      <p:sp>
        <p:nvSpPr>
          <p:cNvPr id="2052" name="Text Box 4"/>
          <p:cNvSpPr txBox="1">
            <a:spLocks noChangeArrowheads="1"/>
          </p:cNvSpPr>
          <p:nvPr/>
        </p:nvSpPr>
        <p:spPr bwMode="auto">
          <a:xfrm>
            <a:off x="9719536" y="284163"/>
            <a:ext cx="16192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</a:pPr>
            <a:r>
              <a:rPr lang="en-US" altLang="ja-JP" b="1" dirty="0" smtClean="0">
                <a:ea typeface="MS PGothic" panose="020B0600070205080204" pitchFamily="34" charset="-128"/>
              </a:rPr>
              <a:t>R4-155194</a:t>
            </a:r>
            <a:endParaRPr lang="en-US" altLang="ja-JP" b="1" dirty="0">
              <a:ea typeface="MS PGothic" panose="020B0600070205080204" pitchFamily="34" charset="-128"/>
            </a:endParaRPr>
          </a:p>
        </p:txBody>
      </p:sp>
      <p:sp>
        <p:nvSpPr>
          <p:cNvPr id="2053" name="Rectangle 6"/>
          <p:cNvSpPr>
            <a:spLocks noChangeArrowheads="1"/>
          </p:cNvSpPr>
          <p:nvPr/>
        </p:nvSpPr>
        <p:spPr bwMode="auto">
          <a:xfrm>
            <a:off x="235026" y="189210"/>
            <a:ext cx="5334000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r>
              <a:rPr lang="zh-CN" altLang="zh-CN" b="1" dirty="0">
                <a:ea typeface="宋体" panose="02010600030101010101" pitchFamily="2" charset="-122"/>
              </a:rPr>
              <a:t>3GPP TSG-RAN WG4 #</a:t>
            </a:r>
            <a:r>
              <a:rPr lang="zh-CN" altLang="zh-CN" b="1" dirty="0" smtClean="0">
                <a:ea typeface="宋体" panose="02010600030101010101" pitchFamily="2" charset="-122"/>
              </a:rPr>
              <a:t>76</a:t>
            </a:r>
            <a:endParaRPr lang="zh-CN" altLang="zh-CN" b="1" dirty="0">
              <a:ea typeface="宋体" panose="02010600030101010101" pitchFamily="2" charset="-122"/>
            </a:endParaRPr>
          </a:p>
          <a:p>
            <a:r>
              <a:rPr lang="en-GB" altLang="zh-CN" b="1" dirty="0">
                <a:ea typeface="宋体" panose="02010600030101010101" pitchFamily="2" charset="-122"/>
              </a:rPr>
              <a:t>Beijing, China, Aug. 24th – Aug. 28th, </a:t>
            </a:r>
            <a:r>
              <a:rPr lang="en-GB" altLang="zh-CN" b="1" dirty="0" smtClean="0">
                <a:ea typeface="宋体" panose="02010600030101010101" pitchFamily="2" charset="-122"/>
              </a:rPr>
              <a:t>2015</a:t>
            </a:r>
          </a:p>
          <a:p>
            <a:r>
              <a:rPr lang="en-GB" altLang="zh-CN" b="1" dirty="0" smtClean="0">
                <a:ea typeface="宋体" panose="02010600030101010101" pitchFamily="2" charset="-122"/>
              </a:rPr>
              <a:t>Agenda </a:t>
            </a:r>
            <a:r>
              <a:rPr lang="en-GB" altLang="zh-CN" b="1" dirty="0">
                <a:ea typeface="宋体" panose="02010600030101010101" pitchFamily="2" charset="-122"/>
              </a:rPr>
              <a:t>Item: </a:t>
            </a:r>
            <a:r>
              <a:rPr lang="en-GB" altLang="zh-CN" b="1" dirty="0" smtClean="0">
                <a:ea typeface="宋体" panose="02010600030101010101" pitchFamily="2" charset="-122"/>
              </a:rPr>
              <a:t>7.9.3.1</a:t>
            </a:r>
          </a:p>
        </p:txBody>
      </p:sp>
    </p:spTree>
    <p:extLst>
      <p:ext uri="{BB962C8B-B14F-4D97-AF65-F5344CB8AC3E}">
        <p14:creationId xmlns:p14="http://schemas.microsoft.com/office/powerpoint/2010/main" val="279273459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6919" y="198871"/>
            <a:ext cx="10515600" cy="626393"/>
          </a:xfrm>
        </p:spPr>
        <p:txBody>
          <a:bodyPr>
            <a:normAutofit fontScale="90000"/>
          </a:bodyPr>
          <a:lstStyle/>
          <a:p>
            <a:r>
              <a:rPr lang="en-US" altLang="zh-CN" dirty="0" err="1" smtClean="0"/>
              <a:t>Wayforward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636" y="991518"/>
            <a:ext cx="11450781" cy="5502800"/>
          </a:xfrm>
        </p:spPr>
        <p:txBody>
          <a:bodyPr>
            <a:normAutofit fontScale="85000" lnSpcReduction="20000"/>
          </a:bodyPr>
          <a:lstStyle/>
          <a:p>
            <a:pPr marL="0" indent="0" fontAlgn="base" hangingPunct="0">
              <a:buNone/>
            </a:pPr>
            <a:r>
              <a:rPr lang="en-US" altLang="zh-CN" b="1" i="1" dirty="0" smtClean="0"/>
              <a:t>SFN and </a:t>
            </a:r>
            <a:r>
              <a:rPr lang="en-US" altLang="zh-CN" b="1" i="1" dirty="0" err="1" smtClean="0"/>
              <a:t>subframe</a:t>
            </a:r>
            <a:r>
              <a:rPr lang="en-US" altLang="zh-CN" b="1" i="1" dirty="0" smtClean="0"/>
              <a:t> timing difference (SSTD) measurement report </a:t>
            </a:r>
            <a:r>
              <a:rPr lang="en-GB" altLang="zh-CN" b="1" i="1" dirty="0" smtClean="0"/>
              <a:t>comprises of 3 elements</a:t>
            </a:r>
            <a:r>
              <a:rPr lang="en-US" altLang="zh-CN" b="1" i="1" dirty="0" smtClean="0"/>
              <a:t>:</a:t>
            </a:r>
            <a:endParaRPr lang="zh-CN" altLang="zh-CN" dirty="0"/>
          </a:p>
          <a:p>
            <a:r>
              <a:rPr lang="en-US" altLang="zh-CN" dirty="0"/>
              <a:t>SFN offset between </a:t>
            </a:r>
            <a:r>
              <a:rPr lang="en-US" altLang="zh-CN" dirty="0" err="1"/>
              <a:t>MeNB</a:t>
            </a:r>
            <a:r>
              <a:rPr lang="en-US" altLang="zh-CN" dirty="0"/>
              <a:t> and </a:t>
            </a:r>
            <a:r>
              <a:rPr lang="en-US" altLang="zh-CN" dirty="0" err="1"/>
              <a:t>SeNB</a:t>
            </a:r>
            <a:r>
              <a:rPr lang="en-US" altLang="zh-CN" dirty="0"/>
              <a:t> </a:t>
            </a:r>
            <a:r>
              <a:rPr lang="en-GB" altLang="zh-CN" dirty="0"/>
              <a:t>(</a:t>
            </a:r>
            <a:r>
              <a:rPr lang="en-GB" altLang="zh-CN" dirty="0">
                <a:sym typeface="Symbol" panose="05050102010706020507" pitchFamily="18" charset="2"/>
              </a:rPr>
              <a:t></a:t>
            </a:r>
            <a:r>
              <a:rPr lang="en-GB" altLang="zh-CN" dirty="0"/>
              <a:t>X)</a:t>
            </a:r>
          </a:p>
          <a:p>
            <a:pPr lvl="2" hangingPunct="0"/>
            <a:r>
              <a:rPr lang="en-GB" altLang="zh-CN" b="1" dirty="0" smtClean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X</a:t>
            </a:r>
            <a:r>
              <a:rPr lang="en-GB" altLang="zh-CN" dirty="0"/>
              <a:t> = </a:t>
            </a:r>
            <a:r>
              <a:rPr lang="en-GB" altLang="zh-CN" dirty="0" err="1"/>
              <a:t>SFN</a:t>
            </a:r>
            <a:r>
              <a:rPr lang="en-GB" altLang="zh-CN" baseline="-25000" dirty="0" err="1"/>
              <a:t>PCell</a:t>
            </a:r>
            <a:r>
              <a:rPr lang="en-GB" altLang="zh-CN" dirty="0"/>
              <a:t> – </a:t>
            </a:r>
            <a:r>
              <a:rPr lang="en-GB" altLang="zh-CN" dirty="0" err="1"/>
              <a:t>SFN</a:t>
            </a:r>
            <a:r>
              <a:rPr lang="en-GB" altLang="zh-CN" baseline="-25000" dirty="0" err="1"/>
              <a:t>PSCell</a:t>
            </a:r>
            <a:r>
              <a:rPr lang="en-GB" altLang="zh-CN" dirty="0"/>
              <a:t> where:</a:t>
            </a:r>
            <a:endParaRPr lang="zh-CN" altLang="zh-CN" dirty="0"/>
          </a:p>
          <a:p>
            <a:pPr lvl="3" hangingPunct="0"/>
            <a:r>
              <a:rPr lang="en-GB" altLang="zh-CN" dirty="0" err="1"/>
              <a:t>SFN</a:t>
            </a:r>
            <a:r>
              <a:rPr lang="en-GB" altLang="zh-CN" baseline="-25000" dirty="0" err="1"/>
              <a:t>PCell</a:t>
            </a:r>
            <a:r>
              <a:rPr lang="en-GB" altLang="zh-CN" dirty="0"/>
              <a:t> and </a:t>
            </a:r>
            <a:r>
              <a:rPr lang="en-GB" altLang="zh-CN" dirty="0" err="1"/>
              <a:t>SFN</a:t>
            </a:r>
            <a:r>
              <a:rPr lang="en-GB" altLang="zh-CN" baseline="-25000" dirty="0" err="1"/>
              <a:t>PSCell</a:t>
            </a:r>
            <a:r>
              <a:rPr lang="en-GB" altLang="zh-CN" dirty="0"/>
              <a:t> are SFN numbers of </a:t>
            </a:r>
            <a:r>
              <a:rPr lang="en-GB" altLang="zh-CN" dirty="0" err="1"/>
              <a:t>PCell</a:t>
            </a:r>
            <a:r>
              <a:rPr lang="en-GB" altLang="zh-CN" dirty="0"/>
              <a:t> and </a:t>
            </a:r>
            <a:r>
              <a:rPr lang="en-GB" altLang="zh-CN" dirty="0" err="1"/>
              <a:t>PSCell</a:t>
            </a:r>
            <a:r>
              <a:rPr lang="en-GB" altLang="zh-CN" dirty="0"/>
              <a:t> respectively.</a:t>
            </a:r>
            <a:endParaRPr lang="zh-CN" altLang="zh-CN" dirty="0"/>
          </a:p>
          <a:p>
            <a:pPr lvl="2" hangingPunct="0"/>
            <a:r>
              <a:rPr lang="en-GB" altLang="zh-CN" dirty="0"/>
              <a:t>Reporting range of 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X</a:t>
            </a:r>
            <a:r>
              <a:rPr lang="en-GB" altLang="zh-CN" dirty="0"/>
              <a:t> : [-51</a:t>
            </a:r>
            <a:r>
              <a:rPr lang="en-US" altLang="zh-CN" dirty="0"/>
              <a:t>1</a:t>
            </a:r>
            <a:r>
              <a:rPr lang="en-GB" altLang="zh-CN" dirty="0"/>
              <a:t>, </a:t>
            </a:r>
            <a:r>
              <a:rPr lang="en-GB" altLang="zh-CN" dirty="0" smtClean="0"/>
              <a:t>51</a:t>
            </a:r>
            <a:r>
              <a:rPr lang="en-US" altLang="zh-CN" dirty="0" smtClean="0"/>
              <a:t>2</a:t>
            </a:r>
            <a:r>
              <a:rPr lang="en-GB" altLang="zh-CN" dirty="0" smtClean="0"/>
              <a:t>)  </a:t>
            </a:r>
            <a:r>
              <a:rPr lang="en-GB" altLang="zh-CN" dirty="0"/>
              <a:t>in </a:t>
            </a:r>
            <a:r>
              <a:rPr lang="en-GB" altLang="zh-CN" dirty="0" smtClean="0"/>
              <a:t>frame </a:t>
            </a:r>
            <a:r>
              <a:rPr lang="en-US" altLang="zh-CN" dirty="0" smtClean="0"/>
              <a:t>number</a:t>
            </a:r>
            <a:endParaRPr lang="zh-CN" altLang="zh-CN" dirty="0"/>
          </a:p>
          <a:p>
            <a:pPr hangingPunct="0"/>
            <a:r>
              <a:rPr lang="en-GB" altLang="zh-CN" dirty="0"/>
              <a:t>Frame boundary offset between </a:t>
            </a:r>
            <a:r>
              <a:rPr lang="en-GB" altLang="zh-CN" dirty="0" err="1"/>
              <a:t>MeNB</a:t>
            </a:r>
            <a:r>
              <a:rPr lang="en-GB" altLang="zh-CN" dirty="0"/>
              <a:t> and </a:t>
            </a:r>
            <a:r>
              <a:rPr lang="en-GB" altLang="zh-CN" dirty="0" err="1"/>
              <a:t>SeNB</a:t>
            </a:r>
            <a:r>
              <a:rPr lang="en-GB" altLang="zh-CN" dirty="0"/>
              <a:t> (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Y</a:t>
            </a:r>
            <a:r>
              <a:rPr lang="en-GB" altLang="zh-CN" dirty="0"/>
              <a:t>) </a:t>
            </a:r>
            <a:endParaRPr lang="zh-CN" altLang="zh-CN" dirty="0"/>
          </a:p>
          <a:p>
            <a:pPr lvl="2"/>
            <a:r>
              <a:rPr lang="en-GB" altLang="zh-CN" dirty="0" smtClean="0"/>
              <a:t> </a:t>
            </a:r>
            <a:r>
              <a:rPr lang="en-GB" altLang="zh-CN" b="1" dirty="0" smtClean="0">
                <a:sym typeface="Symbol" panose="05050102010706020507" pitchFamily="18" charset="2"/>
              </a:rPr>
              <a:t></a:t>
            </a:r>
            <a:r>
              <a:rPr lang="en-GB" altLang="zh-CN" b="1" dirty="0" smtClean="0"/>
              <a:t>Y</a:t>
            </a:r>
            <a:r>
              <a:rPr lang="en-GB" altLang="zh-CN" dirty="0" smtClean="0"/>
              <a:t> </a:t>
            </a:r>
            <a:r>
              <a:rPr lang="en-GB" altLang="zh-CN" dirty="0"/>
              <a:t>= </a:t>
            </a:r>
            <a:r>
              <a:rPr lang="en-US" altLang="zh-CN" dirty="0" smtClean="0"/>
              <a:t>T</a:t>
            </a:r>
            <a:r>
              <a:rPr lang="en-GB" altLang="zh-CN" sz="2100" baseline="-25000" dirty="0" err="1" smtClean="0"/>
              <a:t>FrameBoundaryP</a:t>
            </a:r>
            <a:r>
              <a:rPr lang="en-GB" altLang="zh-CN" baseline="-25000" dirty="0" err="1" smtClean="0"/>
              <a:t>Cell</a:t>
            </a:r>
            <a:r>
              <a:rPr lang="en-GB" altLang="zh-CN" baseline="-25000" dirty="0" smtClean="0"/>
              <a:t>  </a:t>
            </a:r>
            <a:r>
              <a:rPr lang="en-GB" altLang="zh-CN" dirty="0" smtClean="0"/>
              <a:t>- </a:t>
            </a:r>
            <a:r>
              <a:rPr lang="en-GB" altLang="zh-CN" dirty="0" err="1" smtClean="0"/>
              <a:t>T</a:t>
            </a:r>
            <a:r>
              <a:rPr lang="en-GB" altLang="zh-CN" sz="1800" baseline="-25000" dirty="0" err="1" smtClean="0"/>
              <a:t>FrameBoundaryPS</a:t>
            </a:r>
            <a:r>
              <a:rPr lang="en-GB" altLang="zh-CN" baseline="-25000" dirty="0" err="1" smtClean="0"/>
              <a:t>Cell</a:t>
            </a:r>
            <a:r>
              <a:rPr lang="en-GB" altLang="zh-CN" baseline="-25000" dirty="0" smtClean="0"/>
              <a:t>, </a:t>
            </a:r>
            <a:r>
              <a:rPr lang="en-GB" altLang="zh-CN" dirty="0" smtClean="0"/>
              <a:t>where </a:t>
            </a:r>
          </a:p>
          <a:p>
            <a:pPr lvl="3"/>
            <a:r>
              <a:rPr lang="en-GB" altLang="zh-CN" dirty="0" err="1" smtClean="0"/>
              <a:t>T</a:t>
            </a:r>
            <a:r>
              <a:rPr lang="en-GB" altLang="zh-CN" sz="1600" baseline="-25000" dirty="0" err="1" smtClean="0"/>
              <a:t>FrameBoundaryP</a:t>
            </a:r>
            <a:r>
              <a:rPr lang="en-GB" altLang="zh-CN" baseline="-25000" dirty="0" err="1" smtClean="0"/>
              <a:t>Cell</a:t>
            </a:r>
            <a:r>
              <a:rPr lang="en-GB" altLang="zh-CN" baseline="-25000" dirty="0" smtClean="0"/>
              <a:t> </a:t>
            </a:r>
            <a:r>
              <a:rPr lang="en-GB" altLang="zh-CN" dirty="0" smtClean="0"/>
              <a:t>is </a:t>
            </a:r>
            <a:r>
              <a:rPr lang="en-GB" altLang="zh-CN" dirty="0"/>
              <a:t>the </a:t>
            </a:r>
            <a:r>
              <a:rPr lang="en-GB" altLang="zh-CN" dirty="0" smtClean="0"/>
              <a:t>time of </a:t>
            </a:r>
            <a:r>
              <a:rPr lang="en-GB" altLang="zh-CN" dirty="0" err="1" smtClean="0"/>
              <a:t>PCell</a:t>
            </a:r>
            <a:r>
              <a:rPr lang="en-GB" altLang="zh-CN" dirty="0" smtClean="0"/>
              <a:t> frame start</a:t>
            </a:r>
          </a:p>
          <a:p>
            <a:pPr lvl="3"/>
            <a:r>
              <a:rPr lang="en-GB" altLang="zh-CN" dirty="0" err="1" smtClean="0"/>
              <a:t>T</a:t>
            </a:r>
            <a:r>
              <a:rPr lang="en-GB" altLang="zh-CN" sz="1600" baseline="-25000" dirty="0" err="1" smtClean="0"/>
              <a:t>FrameBoundaryPS</a:t>
            </a:r>
            <a:r>
              <a:rPr lang="en-GB" altLang="zh-CN" baseline="-25000" dirty="0" err="1" smtClean="0"/>
              <a:t>Cell</a:t>
            </a:r>
            <a:r>
              <a:rPr lang="en-GB" altLang="zh-CN" baseline="-25000" dirty="0" smtClean="0"/>
              <a:t> </a:t>
            </a:r>
            <a:r>
              <a:rPr lang="en-GB" altLang="zh-CN" dirty="0"/>
              <a:t>is the </a:t>
            </a:r>
            <a:r>
              <a:rPr lang="en-GB" altLang="zh-CN" dirty="0" smtClean="0"/>
              <a:t>time of </a:t>
            </a:r>
            <a:r>
              <a:rPr lang="en-GB" altLang="zh-CN" dirty="0" err="1" smtClean="0"/>
              <a:t>PSCell</a:t>
            </a:r>
            <a:r>
              <a:rPr lang="en-GB" altLang="zh-CN" dirty="0" smtClean="0"/>
              <a:t> </a:t>
            </a:r>
            <a:r>
              <a:rPr lang="en-GB" altLang="zh-CN" dirty="0"/>
              <a:t>frame </a:t>
            </a:r>
            <a:r>
              <a:rPr lang="en-GB" altLang="zh-CN" dirty="0" smtClean="0"/>
              <a:t>start closest to that of </a:t>
            </a:r>
            <a:r>
              <a:rPr lang="en-GB" altLang="zh-CN" dirty="0" err="1" smtClean="0"/>
              <a:t>PCell</a:t>
            </a:r>
            <a:r>
              <a:rPr lang="en-GB" altLang="zh-CN" dirty="0" smtClean="0"/>
              <a:t> </a:t>
            </a:r>
            <a:endParaRPr lang="en-US" altLang="zh-CN" b="1" dirty="0"/>
          </a:p>
          <a:p>
            <a:pPr lvl="2"/>
            <a:r>
              <a:rPr lang="en-US" altLang="zh-CN" dirty="0"/>
              <a:t>Reporting </a:t>
            </a:r>
            <a:r>
              <a:rPr lang="en-US" altLang="zh-CN" dirty="0"/>
              <a:t>range </a:t>
            </a:r>
            <a:r>
              <a:rPr lang="en-US" altLang="zh-CN" dirty="0" smtClean="0"/>
              <a:t>of 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Y </a:t>
            </a:r>
            <a:r>
              <a:rPr lang="en-US" altLang="zh-CN" dirty="0" smtClean="0"/>
              <a:t>: </a:t>
            </a:r>
            <a:r>
              <a:rPr lang="en-US" altLang="zh-CN" dirty="0"/>
              <a:t>[-4, </a:t>
            </a:r>
            <a:r>
              <a:rPr lang="en-US" altLang="zh-CN" dirty="0" smtClean="0"/>
              <a:t>5] </a:t>
            </a:r>
            <a:r>
              <a:rPr lang="en-US" altLang="zh-CN" dirty="0"/>
              <a:t>in </a:t>
            </a:r>
            <a:r>
              <a:rPr lang="en-US" altLang="zh-CN" dirty="0" err="1"/>
              <a:t>subframe</a:t>
            </a:r>
            <a:r>
              <a:rPr lang="en-US" altLang="zh-CN" dirty="0"/>
              <a:t> number</a:t>
            </a:r>
          </a:p>
          <a:p>
            <a:pPr lvl="0" hangingPunct="0"/>
            <a:r>
              <a:rPr lang="en-GB" altLang="zh-CN" dirty="0" err="1"/>
              <a:t>Subframe</a:t>
            </a:r>
            <a:r>
              <a:rPr lang="en-GB" altLang="zh-CN" dirty="0"/>
              <a:t> boundary offset between </a:t>
            </a:r>
            <a:r>
              <a:rPr lang="en-GB" altLang="zh-CN" dirty="0" err="1"/>
              <a:t>MeNB</a:t>
            </a:r>
            <a:r>
              <a:rPr lang="en-GB" altLang="zh-CN" dirty="0"/>
              <a:t> and </a:t>
            </a:r>
            <a:r>
              <a:rPr lang="en-GB" altLang="zh-CN" dirty="0" err="1"/>
              <a:t>SeNB</a:t>
            </a:r>
            <a:r>
              <a:rPr lang="en-GB" altLang="zh-CN" dirty="0"/>
              <a:t> (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Z</a:t>
            </a:r>
            <a:r>
              <a:rPr lang="en-GB" altLang="zh-CN" dirty="0"/>
              <a:t>)</a:t>
            </a:r>
            <a:endParaRPr lang="zh-CN" altLang="zh-CN" dirty="0"/>
          </a:p>
          <a:p>
            <a:pPr lvl="1" hangingPunct="0"/>
            <a:r>
              <a:rPr lang="en-GB" altLang="zh-CN" dirty="0"/>
              <a:t>The received time difference between </a:t>
            </a:r>
            <a:r>
              <a:rPr lang="en-GB" altLang="zh-CN" dirty="0" err="1"/>
              <a:t>MeNB</a:t>
            </a:r>
            <a:r>
              <a:rPr lang="en-GB" altLang="zh-CN" dirty="0"/>
              <a:t> and </a:t>
            </a:r>
            <a:r>
              <a:rPr lang="en-GB" altLang="zh-CN" dirty="0" err="1"/>
              <a:t>SeNB</a:t>
            </a:r>
            <a:r>
              <a:rPr lang="en-GB" altLang="zh-CN" dirty="0"/>
              <a:t> at the UE, defined as 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Z</a:t>
            </a:r>
            <a:r>
              <a:rPr lang="en-GB" altLang="zh-CN" dirty="0"/>
              <a:t> = </a:t>
            </a:r>
            <a:r>
              <a:rPr lang="en-GB" altLang="zh-CN" dirty="0" err="1"/>
              <a:t>T</a:t>
            </a:r>
            <a:r>
              <a:rPr lang="en-GB" altLang="zh-CN" baseline="-25000" dirty="0" err="1"/>
              <a:t>SubframePCell</a:t>
            </a:r>
            <a:r>
              <a:rPr lang="en-GB" altLang="zh-CN" dirty="0" err="1"/>
              <a:t>-T</a:t>
            </a:r>
            <a:r>
              <a:rPr lang="en-GB" altLang="zh-CN" baseline="-25000" dirty="0" err="1"/>
              <a:t>SubframePSCell</a:t>
            </a:r>
            <a:r>
              <a:rPr lang="en-GB" altLang="zh-CN" dirty="0"/>
              <a:t>, where: </a:t>
            </a:r>
            <a:endParaRPr lang="zh-CN" altLang="zh-CN" dirty="0"/>
          </a:p>
          <a:p>
            <a:pPr lvl="2" hangingPunct="0"/>
            <a:r>
              <a:rPr lang="en-GB" altLang="zh-CN" dirty="0" err="1"/>
              <a:t>T</a:t>
            </a:r>
            <a:r>
              <a:rPr lang="en-GB" altLang="zh-CN" baseline="-25000" dirty="0" err="1"/>
              <a:t>SubframePCell</a:t>
            </a:r>
            <a:r>
              <a:rPr lang="en-GB" altLang="zh-CN" dirty="0"/>
              <a:t> is the time when the UE receives the start of one </a:t>
            </a:r>
            <a:r>
              <a:rPr lang="en-GB" altLang="zh-CN" dirty="0" err="1"/>
              <a:t>subframe</a:t>
            </a:r>
            <a:r>
              <a:rPr lang="en-GB" altLang="zh-CN" dirty="0"/>
              <a:t> from </a:t>
            </a:r>
            <a:r>
              <a:rPr lang="en-GB" altLang="zh-CN" dirty="0" err="1"/>
              <a:t>PCell</a:t>
            </a:r>
            <a:r>
              <a:rPr lang="en-GB" altLang="zh-CN" dirty="0"/>
              <a:t> and</a:t>
            </a:r>
            <a:endParaRPr lang="zh-CN" altLang="zh-CN" dirty="0"/>
          </a:p>
          <a:p>
            <a:pPr lvl="2" hangingPunct="0"/>
            <a:r>
              <a:rPr lang="en-GB" altLang="zh-CN" dirty="0" err="1"/>
              <a:t>T</a:t>
            </a:r>
            <a:r>
              <a:rPr lang="en-GB" altLang="zh-CN" baseline="-25000" dirty="0" err="1"/>
              <a:t>SubframePSCell</a:t>
            </a:r>
            <a:r>
              <a:rPr lang="en-GB" altLang="zh-CN" dirty="0"/>
              <a:t> is the time when the UE receives the corresponding start of one </a:t>
            </a:r>
            <a:r>
              <a:rPr lang="en-GB" altLang="zh-CN" dirty="0" err="1"/>
              <a:t>subframe</a:t>
            </a:r>
            <a:r>
              <a:rPr lang="en-GB" altLang="zh-CN" dirty="0"/>
              <a:t> from </a:t>
            </a:r>
            <a:r>
              <a:rPr lang="en-GB" altLang="zh-CN" dirty="0" err="1"/>
              <a:t>PSCell</a:t>
            </a:r>
            <a:r>
              <a:rPr lang="en-GB" altLang="zh-CN" dirty="0"/>
              <a:t> that is closest in time to the </a:t>
            </a:r>
            <a:r>
              <a:rPr lang="en-GB" altLang="zh-CN" dirty="0" err="1"/>
              <a:t>subframe</a:t>
            </a:r>
            <a:r>
              <a:rPr lang="en-GB" altLang="zh-CN" dirty="0"/>
              <a:t> received from </a:t>
            </a:r>
            <a:r>
              <a:rPr lang="en-GB" altLang="zh-CN" dirty="0" err="1"/>
              <a:t>PCell</a:t>
            </a:r>
            <a:r>
              <a:rPr lang="en-GB" altLang="zh-CN" dirty="0"/>
              <a:t>. </a:t>
            </a:r>
            <a:endParaRPr lang="zh-CN" altLang="zh-CN" dirty="0"/>
          </a:p>
          <a:p>
            <a:pPr lvl="1" hangingPunct="0"/>
            <a:r>
              <a:rPr lang="en-GB" altLang="zh-CN" dirty="0"/>
              <a:t>The maximum possible value of can vary between -500 µs and +500 µs. However the UE will report </a:t>
            </a:r>
            <a:r>
              <a:rPr lang="en-GB" altLang="zh-CN" b="1" dirty="0">
                <a:sym typeface="Symbol" panose="05050102010706020507" pitchFamily="18" charset="2"/>
              </a:rPr>
              <a:t></a:t>
            </a:r>
            <a:r>
              <a:rPr lang="en-GB" altLang="zh-CN" b="1" dirty="0"/>
              <a:t>Z</a:t>
            </a:r>
            <a:r>
              <a:rPr lang="en-GB" altLang="zh-CN" dirty="0"/>
              <a:t> over a limited reporting range.</a:t>
            </a:r>
            <a:endParaRPr lang="zh-CN" altLang="zh-CN" dirty="0"/>
          </a:p>
          <a:p>
            <a:pPr lvl="2" hangingPunct="0"/>
            <a:r>
              <a:rPr lang="en-GB" altLang="zh-CN" dirty="0"/>
              <a:t>The reporting range is FFS; RAN4 will provide details about reporting range in RAN4#76bis</a:t>
            </a:r>
            <a:endParaRPr lang="zh-CN" altLang="zh-CN" dirty="0"/>
          </a:p>
          <a:p>
            <a:pPr marL="1371600" lvl="3" indent="0">
              <a:buNone/>
            </a:pPr>
            <a:endParaRPr lang="en-US" altLang="zh-CN" dirty="0"/>
          </a:p>
          <a:p>
            <a:pPr lvl="3"/>
            <a:endParaRPr lang="en-US" altLang="zh-CN" dirty="0" smtClean="0"/>
          </a:p>
          <a:p>
            <a:endParaRPr lang="en-US" altLang="zh-CN" b="1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282806555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1537</TotalTime>
  <Words>281</Words>
  <Application>Microsoft Office PowerPoint</Application>
  <PresentationFormat>Widescreen</PresentationFormat>
  <Paragraphs>27</Paragraphs>
  <Slides>2</Slides>
  <Notes>2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9" baseType="lpstr">
      <vt:lpstr>MS PGothic</vt:lpstr>
      <vt:lpstr>宋体</vt:lpstr>
      <vt:lpstr>Arial</vt:lpstr>
      <vt:lpstr>Calibri</vt:lpstr>
      <vt:lpstr>Calibri Light</vt:lpstr>
      <vt:lpstr>Symbol</vt:lpstr>
      <vt:lpstr>Office Theme</vt:lpstr>
      <vt:lpstr>Wayforward on SFN and subframe offset reporting for DC enhancement</vt:lpstr>
      <vt:lpstr>Wayforward</vt:lpstr>
    </vt:vector>
  </TitlesOfParts>
  <Company>Intel Corporation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Wayforward on D2D interruption</dc:title>
  <dc:creator>Huang, Rui</dc:creator>
  <cp:lastModifiedBy>Huang, Rui</cp:lastModifiedBy>
  <cp:revision>74</cp:revision>
  <dcterms:created xsi:type="dcterms:W3CDTF">2015-02-12T12:41:14Z</dcterms:created>
  <dcterms:modified xsi:type="dcterms:W3CDTF">2015-08-28T04:14:50Z</dcterms:modified>
</cp:coreProperties>
</file>