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1" r:id="rId3"/>
    <p:sldId id="257" r:id="rId4"/>
    <p:sldId id="259" r:id="rId5"/>
    <p:sldId id="263" r:id="rId6"/>
    <p:sldId id="264" r:id="rId7"/>
    <p:sldId id="265" r:id="rId8"/>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0" d="100"/>
          <a:sy n="100" d="100"/>
        </p:scale>
        <p:origin x="-496" y="3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549193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4129107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74638"/>
            <a:ext cx="6019800" cy="5851525"/>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433015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15411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906571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3147873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13209080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3223611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36397835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2899600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E79B89A0-58F1-744A-919F-ACEFA74326C8}" type="datetimeFigureOut">
              <a:rPr kumimoji="1" lang="zh-CN" altLang="en-US" smtClean="0"/>
              <a:pPr/>
              <a:t>15/8/28</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208748007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9B89A0-58F1-744A-919F-ACEFA74326C8}" type="datetimeFigureOut">
              <a:rPr kumimoji="1" lang="zh-CN" altLang="en-US" smtClean="0"/>
              <a:pPr/>
              <a:t>15/8/28</a:t>
            </a:fld>
            <a:endParaRPr kumimoji="1"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5112F6-EFD3-A84E-9543-21B03D6B6EFC}" type="slidenum">
              <a:rPr kumimoji="1" lang="zh-CN" altLang="en-US" smtClean="0"/>
              <a:pPr/>
              <a:t>‹#›</a:t>
            </a:fld>
            <a:endParaRPr kumimoji="1" lang="zh-CN" altLang="en-US"/>
          </a:p>
        </p:txBody>
      </p:sp>
    </p:spTree>
    <p:extLst>
      <p:ext uri="{BB962C8B-B14F-4D97-AF65-F5344CB8AC3E}">
        <p14:creationId xmlns:p14="http://schemas.microsoft.com/office/powerpoint/2010/main" val="2987230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4" Type="http://schemas.openxmlformats.org/officeDocument/2006/relationships/image" Target="../media/image1.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kumimoji="1" lang="en-US" altLang="zh-CN" dirty="0" smtClean="0"/>
              <a:t>Way</a:t>
            </a:r>
            <a:r>
              <a:rPr kumimoji="1" lang="zh-CN" altLang="en-US" dirty="0" smtClean="0"/>
              <a:t> </a:t>
            </a:r>
            <a:r>
              <a:rPr kumimoji="1" lang="en-US" altLang="zh-CN" dirty="0" smtClean="0"/>
              <a:t>forward</a:t>
            </a:r>
            <a:r>
              <a:rPr kumimoji="1" lang="zh-CN" altLang="en-US" dirty="0" smtClean="0"/>
              <a:t> </a:t>
            </a:r>
            <a:r>
              <a:rPr kumimoji="1" lang="en-US" altLang="zh-CN" dirty="0" smtClean="0"/>
              <a:t>on</a:t>
            </a:r>
            <a:r>
              <a:rPr kumimoji="1" lang="zh-CN" altLang="en-US" dirty="0" smtClean="0"/>
              <a:t> </a:t>
            </a:r>
            <a:r>
              <a:rPr kumimoji="1" lang="en-US" altLang="zh-CN" dirty="0" smtClean="0"/>
              <a:t>RS-SINR</a:t>
            </a:r>
            <a:r>
              <a:rPr kumimoji="1" lang="zh-CN" altLang="en-US" dirty="0" smtClean="0"/>
              <a:t> </a:t>
            </a:r>
            <a:r>
              <a:rPr kumimoji="1" lang="en-US" altLang="zh-CN" dirty="0" smtClean="0"/>
              <a:t>measurement</a:t>
            </a:r>
            <a:endParaRPr kumimoji="1" lang="zh-CN" altLang="en-US" dirty="0"/>
          </a:p>
        </p:txBody>
      </p:sp>
      <p:sp>
        <p:nvSpPr>
          <p:cNvPr id="3" name="副标题 2"/>
          <p:cNvSpPr>
            <a:spLocks noGrp="1"/>
          </p:cNvSpPr>
          <p:nvPr>
            <p:ph type="subTitle" idx="1"/>
          </p:nvPr>
        </p:nvSpPr>
        <p:spPr/>
        <p:txBody>
          <a:bodyPr/>
          <a:lstStyle/>
          <a:p>
            <a:r>
              <a:rPr kumimoji="1" lang="en-US" altLang="zh-CN" dirty="0" smtClean="0">
                <a:solidFill>
                  <a:schemeClr val="tx1"/>
                </a:solidFill>
              </a:rPr>
              <a:t>CMCC,</a:t>
            </a:r>
            <a:r>
              <a:rPr kumimoji="1" lang="zh-CN" altLang="en-US" dirty="0">
                <a:solidFill>
                  <a:schemeClr val="tx1"/>
                </a:solidFill>
              </a:rPr>
              <a:t> </a:t>
            </a:r>
            <a:r>
              <a:rPr kumimoji="1" lang="en-US" altLang="zh-CN" dirty="0" smtClean="0">
                <a:solidFill>
                  <a:schemeClr val="tx1"/>
                </a:solidFill>
              </a:rPr>
              <a:t>Intel,</a:t>
            </a:r>
            <a:r>
              <a:rPr kumimoji="1" lang="zh-CN" altLang="en-US" dirty="0" smtClean="0">
                <a:solidFill>
                  <a:schemeClr val="tx1"/>
                </a:solidFill>
              </a:rPr>
              <a:t> </a:t>
            </a:r>
            <a:r>
              <a:rPr kumimoji="1" lang="en-US" altLang="zh-CN" dirty="0" smtClean="0">
                <a:solidFill>
                  <a:schemeClr val="tx1"/>
                </a:solidFill>
              </a:rPr>
              <a:t>Ericsson,</a:t>
            </a:r>
            <a:r>
              <a:rPr kumimoji="1" lang="zh-CN" altLang="en-US" dirty="0" smtClean="0">
                <a:solidFill>
                  <a:schemeClr val="tx1"/>
                </a:solidFill>
              </a:rPr>
              <a:t> </a:t>
            </a:r>
            <a:r>
              <a:rPr kumimoji="1" lang="en-US" altLang="zh-CN" dirty="0" smtClean="0">
                <a:solidFill>
                  <a:schemeClr val="tx1"/>
                </a:solidFill>
              </a:rPr>
              <a:t>Nokia</a:t>
            </a:r>
            <a:endParaRPr kumimoji="1" lang="zh-CN" altLang="en-US" dirty="0">
              <a:solidFill>
                <a:schemeClr val="tx1"/>
              </a:solidFill>
            </a:endParaRPr>
          </a:p>
        </p:txBody>
      </p:sp>
      <p:sp>
        <p:nvSpPr>
          <p:cNvPr id="4" name="Rectangle 6"/>
          <p:cNvSpPr>
            <a:spLocks noChangeArrowheads="1"/>
          </p:cNvSpPr>
          <p:nvPr/>
        </p:nvSpPr>
        <p:spPr bwMode="auto">
          <a:xfrm>
            <a:off x="215900" y="226680"/>
            <a:ext cx="5638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tabLst>
                <a:tab pos="6629400" algn="r"/>
                <a:tab pos="8459788" algn="r"/>
              </a:tabLst>
            </a:pPr>
            <a:r>
              <a:rPr lang="en-US" altLang="ja-JP" b="1" dirty="0">
                <a:ea typeface="MS PGothic" pitchFamily="34" charset="-128"/>
              </a:rPr>
              <a:t>3GPP TSG-RAN WG4 Meeting #</a:t>
            </a:r>
            <a:r>
              <a:rPr lang="en-US" altLang="ja-JP" b="1" dirty="0" smtClean="0">
                <a:ea typeface="MS PGothic" pitchFamily="34" charset="-128"/>
              </a:rPr>
              <a:t>76</a:t>
            </a:r>
          </a:p>
          <a:p>
            <a:r>
              <a:rPr lang="en-US" altLang="zh-CN" b="1" dirty="0" smtClean="0"/>
              <a:t>Beijing</a:t>
            </a:r>
            <a:r>
              <a:rPr lang="fi-FI" b="1" dirty="0" smtClean="0"/>
              <a:t>,</a:t>
            </a:r>
            <a:r>
              <a:rPr lang="en-US" altLang="zh-CN" b="1" dirty="0" smtClean="0"/>
              <a:t>China</a:t>
            </a:r>
            <a:r>
              <a:rPr lang="fi-FI" b="1" dirty="0" smtClean="0"/>
              <a:t>, </a:t>
            </a:r>
            <a:r>
              <a:rPr lang="en-US" altLang="zh-CN" b="1" dirty="0" smtClean="0"/>
              <a:t>Aug </a:t>
            </a:r>
            <a:r>
              <a:rPr lang="fi-FI" b="1" dirty="0" smtClean="0"/>
              <a:t>23~</a:t>
            </a:r>
            <a:r>
              <a:rPr lang="en-US" altLang="zh-CN" b="1" dirty="0" smtClean="0"/>
              <a:t>Aug  </a:t>
            </a:r>
            <a:r>
              <a:rPr lang="fi-FI" b="1" dirty="0" smtClean="0"/>
              <a:t>28, 2015</a:t>
            </a:r>
            <a:endParaRPr lang="en-US" dirty="0"/>
          </a:p>
        </p:txBody>
      </p:sp>
      <p:sp>
        <p:nvSpPr>
          <p:cNvPr id="5" name="Rectangle 3"/>
          <p:cNvSpPr>
            <a:spLocks noChangeArrowheads="1"/>
          </p:cNvSpPr>
          <p:nvPr/>
        </p:nvSpPr>
        <p:spPr bwMode="auto">
          <a:xfrm>
            <a:off x="6569517" y="411346"/>
            <a:ext cx="1537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en-US" sz="2400" dirty="0" smtClean="0"/>
              <a:t>R4-15</a:t>
            </a:r>
            <a:r>
              <a:rPr lang="en-US" altLang="zh-CN" sz="2400" dirty="0" smtClean="0"/>
              <a:t>5139</a:t>
            </a:r>
            <a:endParaRPr lang="en-US" altLang="zh-CN" dirty="0"/>
          </a:p>
        </p:txBody>
      </p:sp>
    </p:spTree>
    <p:extLst>
      <p:ext uri="{BB962C8B-B14F-4D97-AF65-F5344CB8AC3E}">
        <p14:creationId xmlns:p14="http://schemas.microsoft.com/office/powerpoint/2010/main" val="3481448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SINR definition</a:t>
            </a:r>
            <a:endParaRPr kumimoji="1" lang="zh-CN" altLang="en-US" dirty="0"/>
          </a:p>
        </p:txBody>
      </p:sp>
      <p:sp>
        <p:nvSpPr>
          <p:cNvPr id="3" name="内容占位符 2"/>
          <p:cNvSpPr>
            <a:spLocks noGrp="1"/>
          </p:cNvSpPr>
          <p:nvPr>
            <p:ph idx="1"/>
          </p:nvPr>
        </p:nvSpPr>
        <p:spPr>
          <a:xfrm>
            <a:off x="457200" y="1803400"/>
            <a:ext cx="8229600" cy="4525963"/>
          </a:xfrm>
        </p:spPr>
        <p:txBody>
          <a:bodyPr>
            <a:normAutofit/>
          </a:bodyPr>
          <a:lstStyle/>
          <a:p>
            <a:r>
              <a:rPr kumimoji="1" lang="en-US" altLang="zh-CN" dirty="0" smtClean="0"/>
              <a:t>RSRP</a:t>
            </a:r>
            <a:r>
              <a:rPr kumimoji="1" lang="zh-CN" altLang="en-US" dirty="0" smtClean="0"/>
              <a:t> </a:t>
            </a:r>
            <a:r>
              <a:rPr kumimoji="1" lang="en-US" altLang="zh-CN" dirty="0" smtClean="0"/>
              <a:t>and</a:t>
            </a:r>
            <a:r>
              <a:rPr kumimoji="1" lang="zh-CN" altLang="en-US" dirty="0" smtClean="0"/>
              <a:t> </a:t>
            </a:r>
            <a:r>
              <a:rPr kumimoji="1" lang="en-US" altLang="zh-CN" dirty="0" smtClean="0"/>
              <a:t>interference</a:t>
            </a:r>
            <a:r>
              <a:rPr kumimoji="1" lang="zh-CN" altLang="en-US" dirty="0" smtClean="0"/>
              <a:t> </a:t>
            </a:r>
            <a:r>
              <a:rPr kumimoji="1" lang="en-US" altLang="zh-CN" dirty="0" smtClean="0"/>
              <a:t>part</a:t>
            </a:r>
            <a:r>
              <a:rPr kumimoji="1" lang="zh-CN" altLang="en-US" dirty="0" smtClean="0"/>
              <a:t> </a:t>
            </a:r>
            <a:r>
              <a:rPr kumimoji="1" lang="en-US" altLang="zh-CN" dirty="0" smtClean="0"/>
              <a:t>of</a:t>
            </a:r>
            <a:r>
              <a:rPr kumimoji="1" lang="zh-CN" altLang="en-US" dirty="0" smtClean="0"/>
              <a:t> </a:t>
            </a:r>
            <a:r>
              <a:rPr kumimoji="1" lang="en-US" altLang="zh-CN" dirty="0" smtClean="0"/>
              <a:t>SINR</a:t>
            </a:r>
            <a:r>
              <a:rPr kumimoji="1" lang="zh-CN" altLang="en-US" dirty="0" smtClean="0"/>
              <a:t> </a:t>
            </a:r>
            <a:r>
              <a:rPr kumimoji="1" lang="en-US" altLang="zh-CN" dirty="0" smtClean="0"/>
              <a:t>is</a:t>
            </a:r>
            <a:r>
              <a:rPr kumimoji="1" lang="zh-CN" altLang="en-US" dirty="0" smtClean="0"/>
              <a:t> </a:t>
            </a:r>
            <a:r>
              <a:rPr kumimoji="1" lang="en-US" altLang="zh-CN" dirty="0" smtClean="0"/>
              <a:t>measured</a:t>
            </a:r>
            <a:r>
              <a:rPr kumimoji="1" lang="zh-CN" altLang="en-US" dirty="0" smtClean="0"/>
              <a:t> </a:t>
            </a:r>
            <a:r>
              <a:rPr kumimoji="1" lang="en-US" altLang="zh-CN" dirty="0" smtClean="0"/>
              <a:t>only</a:t>
            </a:r>
            <a:r>
              <a:rPr kumimoji="1" lang="zh-CN" altLang="en-US" dirty="0" smtClean="0"/>
              <a:t> </a:t>
            </a:r>
            <a:r>
              <a:rPr kumimoji="1" lang="en-US" altLang="zh-CN" dirty="0" smtClean="0"/>
              <a:t>on</a:t>
            </a:r>
            <a:r>
              <a:rPr kumimoji="1" lang="zh-CN" altLang="en-US" dirty="0" smtClean="0"/>
              <a:t> </a:t>
            </a:r>
            <a:r>
              <a:rPr kumimoji="1" lang="en-US" altLang="zh-CN" dirty="0" smtClean="0"/>
              <a:t>CRS</a:t>
            </a:r>
            <a:r>
              <a:rPr kumimoji="1" lang="zh-CN" altLang="en-US" dirty="0" smtClean="0"/>
              <a:t> </a:t>
            </a:r>
            <a:r>
              <a:rPr kumimoji="1" lang="en-US" altLang="zh-CN" dirty="0" smtClean="0"/>
              <a:t>REs</a:t>
            </a:r>
            <a:r>
              <a:rPr kumimoji="1" lang="zh-CN" altLang="en-US" dirty="0" smtClean="0"/>
              <a:t> </a:t>
            </a:r>
            <a:r>
              <a:rPr kumimoji="1" lang="en-US" altLang="zh-CN" dirty="0" smtClean="0"/>
              <a:t>of</a:t>
            </a:r>
            <a:r>
              <a:rPr kumimoji="1" lang="zh-CN" altLang="en-US" dirty="0" smtClean="0"/>
              <a:t> </a:t>
            </a:r>
            <a:r>
              <a:rPr kumimoji="1" lang="en-US" altLang="zh-CN" dirty="0" smtClean="0"/>
              <a:t>the</a:t>
            </a:r>
            <a:r>
              <a:rPr kumimoji="1" lang="zh-CN" altLang="en-US" dirty="0" smtClean="0"/>
              <a:t> </a:t>
            </a:r>
            <a:r>
              <a:rPr kumimoji="1" lang="en-US" altLang="zh-CN" dirty="0" smtClean="0"/>
              <a:t>target</a:t>
            </a:r>
            <a:r>
              <a:rPr kumimoji="1" lang="zh-CN" altLang="en-US" dirty="0" smtClean="0"/>
              <a:t> </a:t>
            </a:r>
            <a:r>
              <a:rPr kumimoji="1" lang="en-US" altLang="zh-CN" dirty="0" smtClean="0"/>
              <a:t>cell.</a:t>
            </a:r>
          </a:p>
          <a:p>
            <a:endParaRPr kumimoji="1" lang="en-US" altLang="zh-CN" dirty="0" smtClean="0"/>
          </a:p>
          <a:p>
            <a:r>
              <a:rPr kumimoji="1" lang="en-US" altLang="zh-CN" dirty="0" smtClean="0"/>
              <a:t>Interference</a:t>
            </a:r>
            <a:r>
              <a:rPr kumimoji="1" lang="zh-CN" altLang="en-US" dirty="0" smtClean="0"/>
              <a:t> </a:t>
            </a:r>
            <a:r>
              <a:rPr kumimoji="1" lang="en-US" altLang="zh-CN" dirty="0" smtClean="0"/>
              <a:t>estimation</a:t>
            </a:r>
            <a:r>
              <a:rPr kumimoji="1" lang="zh-CN" altLang="en-US" dirty="0" smtClean="0"/>
              <a:t> </a:t>
            </a:r>
            <a:r>
              <a:rPr kumimoji="1" lang="en-US" altLang="zh-CN" dirty="0" smtClean="0"/>
              <a:t>of</a:t>
            </a:r>
            <a:r>
              <a:rPr kumimoji="1" lang="zh-CN" altLang="en-US" dirty="0" smtClean="0"/>
              <a:t> </a:t>
            </a:r>
            <a:r>
              <a:rPr kumimoji="1" lang="en-US" altLang="zh-CN" dirty="0" smtClean="0"/>
              <a:t>SINR</a:t>
            </a:r>
            <a:r>
              <a:rPr kumimoji="1" lang="zh-CN" altLang="en-US" dirty="0" smtClean="0"/>
              <a:t> </a:t>
            </a:r>
            <a:r>
              <a:rPr kumimoji="1" lang="en-US" altLang="zh-CN" dirty="0" smtClean="0"/>
              <a:t>is</a:t>
            </a:r>
            <a:r>
              <a:rPr kumimoji="1" lang="zh-CN" altLang="en-US" dirty="0" smtClean="0"/>
              <a:t> </a:t>
            </a:r>
            <a:r>
              <a:rPr kumimoji="1" lang="en-US" altLang="zh-CN" dirty="0" smtClean="0"/>
              <a:t>not</a:t>
            </a:r>
            <a:r>
              <a:rPr kumimoji="1" lang="zh-CN" altLang="en-US" dirty="0" smtClean="0"/>
              <a:t> </a:t>
            </a:r>
            <a:r>
              <a:rPr kumimoji="1" lang="en-US" altLang="zh-CN" dirty="0" smtClean="0"/>
              <a:t>compensated</a:t>
            </a:r>
            <a:r>
              <a:rPr kumimoji="1" lang="zh-CN" altLang="en-US" dirty="0" smtClean="0"/>
              <a:t> </a:t>
            </a:r>
            <a:r>
              <a:rPr kumimoji="1" lang="en-US" altLang="zh-CN" dirty="0" smtClean="0"/>
              <a:t>for</a:t>
            </a:r>
            <a:r>
              <a:rPr kumimoji="1" lang="zh-CN" altLang="en-US" dirty="0" smtClean="0"/>
              <a:t> </a:t>
            </a:r>
            <a:r>
              <a:rPr kumimoji="1" lang="en-US" altLang="zh-CN" dirty="0" smtClean="0"/>
              <a:t>different</a:t>
            </a:r>
            <a:r>
              <a:rPr kumimoji="1" lang="zh-CN" altLang="en-US" dirty="0" smtClean="0"/>
              <a:t> </a:t>
            </a:r>
            <a:r>
              <a:rPr kumimoji="1" lang="en-US" altLang="zh-CN" dirty="0" smtClean="0"/>
              <a:t>UE</a:t>
            </a:r>
            <a:r>
              <a:rPr kumimoji="1" lang="zh-CN" altLang="en-US" dirty="0" smtClean="0"/>
              <a:t> </a:t>
            </a:r>
            <a:r>
              <a:rPr kumimoji="1" lang="en-US" altLang="zh-CN" dirty="0" smtClean="0"/>
              <a:t>receiver</a:t>
            </a:r>
            <a:r>
              <a:rPr kumimoji="1" lang="zh-CN" altLang="en-US" dirty="0" smtClean="0"/>
              <a:t> </a:t>
            </a:r>
            <a:r>
              <a:rPr kumimoji="1" lang="en-US" altLang="zh-CN" dirty="0" smtClean="0"/>
              <a:t>types.</a:t>
            </a:r>
            <a:r>
              <a:rPr kumimoji="1" lang="zh-CN" altLang="en-US" dirty="0" smtClean="0"/>
              <a:t> </a:t>
            </a:r>
            <a:endParaRPr kumimoji="1" lang="en-US" altLang="zh-CN" dirty="0" smtClean="0"/>
          </a:p>
        </p:txBody>
      </p:sp>
    </p:spTree>
    <p:extLst>
      <p:ext uri="{BB962C8B-B14F-4D97-AF65-F5344CB8AC3E}">
        <p14:creationId xmlns:p14="http://schemas.microsoft.com/office/powerpoint/2010/main" val="2625277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SINR</a:t>
            </a:r>
            <a:r>
              <a:rPr kumimoji="1" lang="zh-CN" altLang="en-US" dirty="0" smtClean="0"/>
              <a:t> </a:t>
            </a:r>
            <a:r>
              <a:rPr kumimoji="1" lang="en-US" altLang="zh-CN" dirty="0" smtClean="0"/>
              <a:t>definition</a:t>
            </a:r>
            <a:endParaRPr kumimoji="1" lang="zh-CN" altLang="en-US" dirty="0"/>
          </a:p>
        </p:txBody>
      </p:sp>
      <p:sp>
        <p:nvSpPr>
          <p:cNvPr id="3" name="内容占位符 2"/>
          <p:cNvSpPr>
            <a:spLocks noGrp="1"/>
          </p:cNvSpPr>
          <p:nvPr>
            <p:ph idx="1"/>
          </p:nvPr>
        </p:nvSpPr>
        <p:spPr>
          <a:xfrm>
            <a:off x="457200" y="5511800"/>
            <a:ext cx="8394700" cy="1083199"/>
          </a:xfrm>
        </p:spPr>
        <p:txBody>
          <a:bodyPr>
            <a:noAutofit/>
          </a:bodyPr>
          <a:lstStyle/>
          <a:p>
            <a:r>
              <a:rPr kumimoji="1" lang="en-US" altLang="zh-CN" sz="2400" dirty="0" smtClean="0"/>
              <a:t>This definition is for simulation purpose</a:t>
            </a:r>
            <a:r>
              <a:rPr kumimoji="1" lang="zh-CN" altLang="en-US" sz="2400" dirty="0" smtClean="0"/>
              <a:t> </a:t>
            </a:r>
            <a:r>
              <a:rPr kumimoji="1" lang="en-US" altLang="zh-CN" sz="2400" dirty="0" smtClean="0"/>
              <a:t>(</a:t>
            </a:r>
            <a:r>
              <a:rPr kumimoji="1" lang="en-US" altLang="zh-CN" sz="2400" dirty="0"/>
              <a:t>R4-</a:t>
            </a:r>
            <a:r>
              <a:rPr kumimoji="1" lang="en-US" altLang="zh-CN" sz="2400" dirty="0" smtClean="0"/>
              <a:t>154494)</a:t>
            </a:r>
            <a:endParaRPr kumimoji="1" lang="en-US" altLang="zh-CN" sz="2400" dirty="0"/>
          </a:p>
          <a:p>
            <a:r>
              <a:rPr lang="en-US" altLang="zh-CN" sz="2400" dirty="0">
                <a:solidFill>
                  <a:srgbClr val="FF0000"/>
                </a:solidFill>
              </a:rPr>
              <a:t>Agree on the </a:t>
            </a:r>
            <a:r>
              <a:rPr lang="en-US" altLang="zh-CN" sz="2400" dirty="0" smtClean="0">
                <a:solidFill>
                  <a:srgbClr val="FF0000"/>
                </a:solidFill>
              </a:rPr>
              <a:t>SINR definition </a:t>
            </a:r>
            <a:r>
              <a:rPr lang="en-US" altLang="zh-CN" sz="2400" dirty="0">
                <a:solidFill>
                  <a:srgbClr val="FF0000"/>
                </a:solidFill>
              </a:rPr>
              <a:t>next meeting and send LS to RAN1 and RAN2.</a:t>
            </a:r>
            <a:endParaRPr lang="zh-CN" altLang="en-US" sz="2400" dirty="0">
              <a:solidFill>
                <a:srgbClr val="FF0000"/>
              </a:solidFill>
            </a:endParaRPr>
          </a:p>
        </p:txBody>
      </p:sp>
      <p:sp>
        <p:nvSpPr>
          <p:cNvPr id="5" name="文本框 4"/>
          <p:cNvSpPr txBox="1"/>
          <p:nvPr/>
        </p:nvSpPr>
        <p:spPr>
          <a:xfrm>
            <a:off x="3107874" y="5849041"/>
            <a:ext cx="184666" cy="369332"/>
          </a:xfrm>
          <a:prstGeom prst="rect">
            <a:avLst/>
          </a:prstGeom>
          <a:noFill/>
        </p:spPr>
        <p:txBody>
          <a:bodyPr wrap="none" rtlCol="0">
            <a:spAutoFit/>
          </a:bodyPr>
          <a:lstStyle/>
          <a:p>
            <a:endParaRPr kumimoji="1" lang="zh-CN" altLang="en-US" dirty="0"/>
          </a:p>
        </p:txBody>
      </p:sp>
      <p:sp>
        <p:nvSpPr>
          <p:cNvPr id="6" name="矩形 5"/>
          <p:cNvSpPr/>
          <p:nvPr/>
        </p:nvSpPr>
        <p:spPr>
          <a:xfrm>
            <a:off x="381000" y="1349376"/>
            <a:ext cx="8545610" cy="409342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000" i="1" dirty="0"/>
              <a:t>RS-SINR is defined as the linear average over the power contribution (in W) of the resource elements carrying CRS divided by the linear average of the noise and interference power contribution (in W) of the resource elements carrying CRS within the considered measurement frequency bandwidth. </a:t>
            </a:r>
            <a:endParaRPr lang="en-US" altLang="zh-CN" sz="2000" i="1" dirty="0" smtClean="0"/>
          </a:p>
          <a:p>
            <a:endParaRPr lang="zh-CN" altLang="zh-CN" sz="2000" dirty="0"/>
          </a:p>
          <a:p>
            <a:r>
              <a:rPr lang="en-US" altLang="zh-CN" sz="2000" i="1" dirty="0"/>
              <a:t>For RS-SINR determination, the cell-specific reference signals R</a:t>
            </a:r>
            <a:r>
              <a:rPr lang="en-US" altLang="zh-CN" sz="2000" i="1" baseline="-25000" dirty="0"/>
              <a:t>0</a:t>
            </a:r>
            <a:r>
              <a:rPr lang="en-US" altLang="zh-CN" sz="2000" i="1" dirty="0"/>
              <a:t> according TS 36.211 shall be used. If the UE can reliably detect that R</a:t>
            </a:r>
            <a:r>
              <a:rPr lang="en-US" altLang="zh-CN" sz="2000" i="1" baseline="-25000" dirty="0"/>
              <a:t>1</a:t>
            </a:r>
            <a:r>
              <a:rPr lang="en-US" altLang="zh-CN" sz="2000" i="1" dirty="0"/>
              <a:t> is available it may use R</a:t>
            </a:r>
            <a:r>
              <a:rPr lang="en-US" altLang="zh-CN" sz="2000" i="1" baseline="-25000" dirty="0"/>
              <a:t>1</a:t>
            </a:r>
            <a:r>
              <a:rPr lang="en-US" altLang="zh-CN" sz="2000" i="1" dirty="0"/>
              <a:t> in addition to R</a:t>
            </a:r>
            <a:r>
              <a:rPr lang="en-US" altLang="zh-CN" sz="2000" i="1" baseline="-25000" dirty="0"/>
              <a:t>0</a:t>
            </a:r>
            <a:r>
              <a:rPr lang="en-US" altLang="zh-CN" sz="2000" i="1" dirty="0"/>
              <a:t> to determine RS-SINR.</a:t>
            </a:r>
            <a:endParaRPr lang="zh-CN" altLang="zh-CN" sz="2000" dirty="0"/>
          </a:p>
          <a:p>
            <a:r>
              <a:rPr lang="en-US" altLang="zh-CN" sz="2000" i="1" dirty="0"/>
              <a:t> </a:t>
            </a:r>
            <a:endParaRPr lang="zh-CN" altLang="zh-CN" sz="2000" dirty="0"/>
          </a:p>
          <a:p>
            <a:r>
              <a:rPr lang="en-US" altLang="zh-CN" sz="2000" i="1" dirty="0"/>
              <a:t>The reference point for the RS-SINR shall be the antenna connector of the UE.</a:t>
            </a:r>
            <a:endParaRPr lang="zh-CN" altLang="zh-CN" sz="2000" dirty="0"/>
          </a:p>
          <a:p>
            <a:r>
              <a:rPr lang="en-US" altLang="zh-CN" sz="2000" i="1" dirty="0"/>
              <a:t> </a:t>
            </a:r>
            <a:endParaRPr lang="zh-CN" altLang="zh-CN" sz="2000" dirty="0"/>
          </a:p>
          <a:p>
            <a:r>
              <a:rPr lang="en-US" altLang="zh-CN" sz="2000" i="1" dirty="0"/>
              <a:t>If receiver diversity is in use by the UE, the reported value shall not be lower than the corresponding RS-SINR of any of the individual diversity branches</a:t>
            </a:r>
            <a:r>
              <a:rPr lang="en-US" altLang="zh-CN" sz="2000" i="1" dirty="0" smtClean="0"/>
              <a:t>.</a:t>
            </a:r>
            <a:endParaRPr lang="zh-CN" altLang="zh-CN" sz="2000" dirty="0"/>
          </a:p>
        </p:txBody>
      </p:sp>
    </p:spTree>
    <p:extLst>
      <p:ext uri="{BB962C8B-B14F-4D97-AF65-F5344CB8AC3E}">
        <p14:creationId xmlns:p14="http://schemas.microsoft.com/office/powerpoint/2010/main" val="2769392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Link level simulation</a:t>
            </a:r>
            <a:endParaRPr kumimoji="1"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150889551"/>
              </p:ext>
            </p:extLst>
          </p:nvPr>
        </p:nvGraphicFramePr>
        <p:xfrm>
          <a:off x="1217613" y="2492375"/>
          <a:ext cx="6735762" cy="4602163"/>
        </p:xfrm>
        <a:graphic>
          <a:graphicData uri="http://schemas.openxmlformats.org/presentationml/2006/ole">
            <mc:AlternateContent xmlns:mc="http://schemas.openxmlformats.org/markup-compatibility/2006">
              <mc:Choice xmlns:v="urn:schemas-microsoft-com:vml" Requires="v">
                <p:oleObj spid="_x0000_s2365" name="文档" r:id="rId3" imgW="5640840" imgH="3849120" progId="Word.Document.12">
                  <p:embed/>
                </p:oleObj>
              </mc:Choice>
              <mc:Fallback>
                <p:oleObj name="文档" r:id="rId3" imgW="5640840" imgH="3849120" progId="Word.Document.12">
                  <p:embed/>
                  <p:pic>
                    <p:nvPicPr>
                      <p:cNvPr id="0" name="Picture 2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613" y="2492375"/>
                        <a:ext cx="6735762" cy="4602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内容占位符 2"/>
          <p:cNvSpPr>
            <a:spLocks noGrp="1"/>
          </p:cNvSpPr>
          <p:nvPr>
            <p:ph idx="1"/>
          </p:nvPr>
        </p:nvSpPr>
        <p:spPr>
          <a:xfrm>
            <a:off x="457200" y="1426235"/>
            <a:ext cx="8229600" cy="1071697"/>
          </a:xfrm>
        </p:spPr>
        <p:txBody>
          <a:bodyPr>
            <a:normAutofit fontScale="70000" lnSpcReduction="20000"/>
          </a:bodyPr>
          <a:lstStyle/>
          <a:p>
            <a:r>
              <a:rPr kumimoji="1" lang="en-US" altLang="zh-CN" dirty="0" smtClean="0"/>
              <a:t>Companies are encouraged to provide link</a:t>
            </a:r>
            <a:r>
              <a:rPr kumimoji="1" lang="zh-CN" altLang="en-US" dirty="0" smtClean="0"/>
              <a:t> </a:t>
            </a:r>
            <a:r>
              <a:rPr kumimoji="1" lang="en-US" altLang="zh-CN" dirty="0" smtClean="0"/>
              <a:t>level</a:t>
            </a:r>
            <a:r>
              <a:rPr kumimoji="1" lang="zh-CN" altLang="en-US" dirty="0" smtClean="0"/>
              <a:t> </a:t>
            </a:r>
            <a:r>
              <a:rPr kumimoji="1" lang="en-US" altLang="zh-CN" dirty="0" smtClean="0"/>
              <a:t>simulation</a:t>
            </a:r>
            <a:r>
              <a:rPr kumimoji="1" lang="zh-CN" altLang="en-US" dirty="0" smtClean="0"/>
              <a:t> </a:t>
            </a:r>
            <a:r>
              <a:rPr kumimoji="1" lang="en-US" altLang="zh-CN" dirty="0" smtClean="0"/>
              <a:t>results</a:t>
            </a:r>
            <a:r>
              <a:rPr kumimoji="1" lang="zh-CN" altLang="en-US" dirty="0" smtClean="0"/>
              <a:t> </a:t>
            </a:r>
            <a:r>
              <a:rPr kumimoji="1" lang="en-US" altLang="zh-CN" dirty="0" smtClean="0"/>
              <a:t>to</a:t>
            </a:r>
            <a:r>
              <a:rPr kumimoji="1" lang="zh-CN" altLang="en-US" dirty="0" smtClean="0"/>
              <a:t> </a:t>
            </a:r>
            <a:r>
              <a:rPr kumimoji="1" lang="en-US" altLang="zh-CN" dirty="0" smtClean="0"/>
              <a:t>evaluate</a:t>
            </a:r>
            <a:r>
              <a:rPr kumimoji="1" lang="zh-CN" altLang="en-US" dirty="0" smtClean="0"/>
              <a:t> </a:t>
            </a:r>
            <a:r>
              <a:rPr kumimoji="1" lang="en-US" altLang="zh-CN" dirty="0" smtClean="0"/>
              <a:t>the</a:t>
            </a:r>
            <a:r>
              <a:rPr kumimoji="1" lang="zh-CN" altLang="en-US" dirty="0" smtClean="0"/>
              <a:t> </a:t>
            </a:r>
            <a:r>
              <a:rPr kumimoji="1" lang="en-US" altLang="zh-CN" dirty="0" smtClean="0"/>
              <a:t>accuracy</a:t>
            </a:r>
            <a:r>
              <a:rPr kumimoji="1" lang="zh-CN" altLang="en-US" dirty="0" smtClean="0"/>
              <a:t> </a:t>
            </a:r>
            <a:r>
              <a:rPr kumimoji="1" lang="en-US" altLang="zh-CN" dirty="0" smtClean="0"/>
              <a:t>requirements</a:t>
            </a:r>
            <a:r>
              <a:rPr kumimoji="1" lang="zh-CN" altLang="en-US" dirty="0" smtClean="0"/>
              <a:t> </a:t>
            </a:r>
            <a:r>
              <a:rPr kumimoji="1" lang="en-US" altLang="zh-CN" dirty="0" smtClean="0"/>
              <a:t>of</a:t>
            </a:r>
            <a:r>
              <a:rPr kumimoji="1" lang="zh-CN" altLang="en-US" dirty="0" smtClean="0"/>
              <a:t> </a:t>
            </a:r>
            <a:r>
              <a:rPr kumimoji="1" lang="en-US" altLang="zh-CN" dirty="0" smtClean="0"/>
              <a:t>RS-SINR</a:t>
            </a:r>
            <a:r>
              <a:rPr kumimoji="1" lang="zh-CN" altLang="en-US" dirty="0" smtClean="0"/>
              <a:t> </a:t>
            </a:r>
            <a:r>
              <a:rPr kumimoji="1" lang="en-US" altLang="zh-CN" dirty="0" smtClean="0"/>
              <a:t>for</a:t>
            </a:r>
            <a:r>
              <a:rPr kumimoji="1" lang="zh-CN" altLang="en-US" dirty="0" smtClean="0"/>
              <a:t> </a:t>
            </a:r>
            <a:r>
              <a:rPr kumimoji="1" lang="en-US" altLang="zh-CN" dirty="0" smtClean="0"/>
              <a:t>next</a:t>
            </a:r>
            <a:r>
              <a:rPr kumimoji="1" lang="zh-CN" altLang="en-US" dirty="0" smtClean="0"/>
              <a:t> </a:t>
            </a:r>
            <a:r>
              <a:rPr kumimoji="1" lang="en-US" altLang="zh-CN" dirty="0" smtClean="0"/>
              <a:t>meeting.</a:t>
            </a:r>
          </a:p>
          <a:p>
            <a:r>
              <a:rPr kumimoji="1" lang="en-US" altLang="zh-CN" dirty="0" smtClean="0"/>
              <a:t>Link</a:t>
            </a:r>
            <a:r>
              <a:rPr kumimoji="1" lang="zh-CN" altLang="en-US" dirty="0" smtClean="0"/>
              <a:t> </a:t>
            </a:r>
            <a:r>
              <a:rPr kumimoji="1" lang="en-US" altLang="zh-CN" dirty="0" smtClean="0"/>
              <a:t>level</a:t>
            </a:r>
            <a:r>
              <a:rPr kumimoji="1" lang="zh-CN" altLang="en-US" dirty="0" smtClean="0"/>
              <a:t> </a:t>
            </a:r>
            <a:r>
              <a:rPr kumimoji="1" lang="en-US" altLang="zh-CN" dirty="0"/>
              <a:t>s</a:t>
            </a:r>
            <a:r>
              <a:rPr kumimoji="1" lang="en-US" altLang="zh-CN" dirty="0" smtClean="0"/>
              <a:t>imulation</a:t>
            </a:r>
            <a:r>
              <a:rPr kumimoji="1" lang="zh-CN" altLang="en-US" dirty="0" smtClean="0"/>
              <a:t> </a:t>
            </a:r>
            <a:r>
              <a:rPr kumimoji="1" lang="en-US" altLang="zh-CN" dirty="0" smtClean="0"/>
              <a:t>assumptions</a:t>
            </a:r>
            <a:r>
              <a:rPr kumimoji="1" lang="zh-CN" altLang="en-US" dirty="0"/>
              <a:t>:</a:t>
            </a:r>
          </a:p>
        </p:txBody>
      </p:sp>
    </p:spTree>
    <p:extLst>
      <p:ext uri="{BB962C8B-B14F-4D97-AF65-F5344CB8AC3E}">
        <p14:creationId xmlns:p14="http://schemas.microsoft.com/office/powerpoint/2010/main" val="1212093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System level</a:t>
            </a:r>
            <a:r>
              <a:rPr kumimoji="1" lang="zh-CN" altLang="en-US" dirty="0" smtClean="0"/>
              <a:t> </a:t>
            </a:r>
            <a:r>
              <a:rPr kumimoji="1" lang="en-US" altLang="zh-CN" dirty="0" smtClean="0"/>
              <a:t>simulation</a:t>
            </a:r>
            <a:endParaRPr kumimoji="1" lang="zh-CN" altLang="en-US" dirty="0"/>
          </a:p>
        </p:txBody>
      </p:sp>
      <p:sp>
        <p:nvSpPr>
          <p:cNvPr id="3" name="内容占位符 2"/>
          <p:cNvSpPr>
            <a:spLocks noGrp="1"/>
          </p:cNvSpPr>
          <p:nvPr>
            <p:ph idx="1"/>
          </p:nvPr>
        </p:nvSpPr>
        <p:spPr/>
        <p:txBody>
          <a:bodyPr/>
          <a:lstStyle/>
          <a:p>
            <a:r>
              <a:rPr kumimoji="1" lang="en-US" altLang="zh-CN" dirty="0" smtClean="0"/>
              <a:t>Interested</a:t>
            </a:r>
            <a:r>
              <a:rPr kumimoji="1" lang="zh-CN" altLang="en-US" dirty="0" smtClean="0"/>
              <a:t> </a:t>
            </a:r>
            <a:r>
              <a:rPr kumimoji="1" lang="en-US" altLang="zh-CN" dirty="0" smtClean="0"/>
              <a:t>companies</a:t>
            </a:r>
            <a:r>
              <a:rPr kumimoji="1" lang="zh-CN" altLang="en-US" dirty="0" smtClean="0"/>
              <a:t> </a:t>
            </a:r>
            <a:r>
              <a:rPr kumimoji="1" lang="en-US" altLang="zh-CN" dirty="0" smtClean="0"/>
              <a:t>are</a:t>
            </a:r>
            <a:r>
              <a:rPr kumimoji="1" lang="zh-CN" altLang="en-US" dirty="0" smtClean="0"/>
              <a:t> </a:t>
            </a:r>
            <a:r>
              <a:rPr kumimoji="1" lang="en-US" altLang="zh-CN" dirty="0" smtClean="0"/>
              <a:t>encouraged</a:t>
            </a:r>
            <a:r>
              <a:rPr kumimoji="1" lang="zh-CN" altLang="en-US" dirty="0" smtClean="0"/>
              <a:t> </a:t>
            </a:r>
            <a:r>
              <a:rPr kumimoji="1" lang="en-US" altLang="zh-CN" dirty="0" smtClean="0"/>
              <a:t>to</a:t>
            </a:r>
            <a:r>
              <a:rPr kumimoji="1" lang="zh-CN" altLang="en-US" dirty="0" smtClean="0"/>
              <a:t> </a:t>
            </a:r>
            <a:r>
              <a:rPr kumimoji="1" lang="en-US" altLang="zh-CN" dirty="0" smtClean="0"/>
              <a:t>provide</a:t>
            </a:r>
            <a:r>
              <a:rPr kumimoji="1" lang="zh-CN" altLang="en-US" dirty="0" smtClean="0"/>
              <a:t> </a:t>
            </a:r>
            <a:r>
              <a:rPr kumimoji="1" lang="en-US" altLang="zh-CN" dirty="0" smtClean="0"/>
              <a:t>system</a:t>
            </a:r>
            <a:r>
              <a:rPr kumimoji="1" lang="zh-CN" altLang="en-US" dirty="0" smtClean="0"/>
              <a:t> </a:t>
            </a:r>
            <a:r>
              <a:rPr kumimoji="1" lang="en-US" altLang="zh-CN" dirty="0" smtClean="0"/>
              <a:t>level</a:t>
            </a:r>
            <a:r>
              <a:rPr kumimoji="1" lang="zh-CN" altLang="en-US" dirty="0" smtClean="0"/>
              <a:t> </a:t>
            </a:r>
            <a:r>
              <a:rPr kumimoji="1" lang="en-US" altLang="zh-CN" dirty="0" smtClean="0"/>
              <a:t>evaluation</a:t>
            </a:r>
            <a:r>
              <a:rPr kumimoji="1" lang="zh-CN" altLang="en-US" dirty="0" smtClean="0"/>
              <a:t> </a:t>
            </a:r>
            <a:r>
              <a:rPr kumimoji="1" lang="en-US" altLang="zh-CN" dirty="0" smtClean="0"/>
              <a:t>for</a:t>
            </a:r>
            <a:r>
              <a:rPr kumimoji="1" lang="zh-CN" altLang="en-US" dirty="0" smtClean="0"/>
              <a:t> </a:t>
            </a:r>
            <a:r>
              <a:rPr kumimoji="1" lang="en-US" altLang="zh-CN" dirty="0" smtClean="0"/>
              <a:t>next</a:t>
            </a:r>
            <a:r>
              <a:rPr kumimoji="1" lang="zh-CN" altLang="en-US" dirty="0" smtClean="0"/>
              <a:t> </a:t>
            </a:r>
            <a:r>
              <a:rPr kumimoji="1" lang="en-US" altLang="zh-CN" dirty="0" smtClean="0"/>
              <a:t>meeting.</a:t>
            </a:r>
          </a:p>
          <a:p>
            <a:r>
              <a:rPr kumimoji="1" lang="en-US" altLang="zh-CN" dirty="0" smtClean="0"/>
              <a:t>The system level simulation assumptions are provided</a:t>
            </a:r>
            <a:r>
              <a:rPr kumimoji="1" lang="zh-CN" altLang="en-US" dirty="0" smtClean="0"/>
              <a:t> </a:t>
            </a:r>
            <a:r>
              <a:rPr kumimoji="1" lang="en-US" altLang="zh-CN" dirty="0" smtClean="0"/>
              <a:t>in</a:t>
            </a:r>
            <a:r>
              <a:rPr kumimoji="1" lang="zh-CN" altLang="en-US" dirty="0" smtClean="0"/>
              <a:t> </a:t>
            </a:r>
            <a:r>
              <a:rPr kumimoji="1" lang="en-US" altLang="zh-CN" dirty="0" smtClean="0"/>
              <a:t>R4-154570.</a:t>
            </a:r>
          </a:p>
          <a:p>
            <a:r>
              <a:rPr kumimoji="1" lang="en-US" altLang="zh-CN" dirty="0" smtClean="0"/>
              <a:t>Other</a:t>
            </a:r>
            <a:r>
              <a:rPr kumimoji="1" lang="zh-CN" altLang="en-US" dirty="0" smtClean="0"/>
              <a:t> </a:t>
            </a:r>
            <a:r>
              <a:rPr kumimoji="1" lang="en-US" altLang="zh-CN" dirty="0" smtClean="0"/>
              <a:t>system</a:t>
            </a:r>
            <a:r>
              <a:rPr kumimoji="1" lang="zh-CN" altLang="en-US" dirty="0" smtClean="0"/>
              <a:t> </a:t>
            </a:r>
            <a:r>
              <a:rPr kumimoji="1" lang="en-US" altLang="zh-CN" dirty="0" smtClean="0"/>
              <a:t>level</a:t>
            </a:r>
            <a:r>
              <a:rPr kumimoji="1" lang="zh-CN" altLang="en-US" dirty="0" smtClean="0"/>
              <a:t> </a:t>
            </a:r>
            <a:r>
              <a:rPr kumimoji="1" lang="en-US" altLang="zh-CN" dirty="0" smtClean="0"/>
              <a:t>simulation</a:t>
            </a:r>
            <a:r>
              <a:rPr kumimoji="1" lang="zh-CN" altLang="en-US" dirty="0" smtClean="0"/>
              <a:t> </a:t>
            </a:r>
            <a:r>
              <a:rPr kumimoji="1" lang="en-US" altLang="zh-CN" dirty="0" smtClean="0"/>
              <a:t>assumptions</a:t>
            </a:r>
            <a:r>
              <a:rPr kumimoji="1" lang="zh-CN" altLang="en-US" dirty="0" smtClean="0"/>
              <a:t> </a:t>
            </a:r>
            <a:r>
              <a:rPr kumimoji="1" lang="en-US" altLang="zh-CN" dirty="0" smtClean="0"/>
              <a:t>are</a:t>
            </a:r>
            <a:r>
              <a:rPr kumimoji="1" lang="zh-CN" altLang="en-US" dirty="0" smtClean="0"/>
              <a:t> </a:t>
            </a:r>
            <a:r>
              <a:rPr kumimoji="1" lang="en-US" altLang="zh-CN" dirty="0" smtClean="0"/>
              <a:t>not</a:t>
            </a:r>
            <a:r>
              <a:rPr kumimoji="1" lang="zh-CN" altLang="en-US" dirty="0" smtClean="0"/>
              <a:t> </a:t>
            </a:r>
            <a:r>
              <a:rPr kumimoji="1" lang="en-US" altLang="zh-CN" dirty="0" smtClean="0"/>
              <a:t>precluded</a:t>
            </a:r>
            <a:r>
              <a:rPr kumimoji="1" lang="zh-CN" altLang="en-US" dirty="0" smtClean="0"/>
              <a:t> </a:t>
            </a:r>
            <a:r>
              <a:rPr kumimoji="1" lang="en-US" altLang="zh-CN" dirty="0" smtClean="0"/>
              <a:t>for</a:t>
            </a:r>
            <a:r>
              <a:rPr kumimoji="1" lang="zh-CN" altLang="en-US" dirty="0" smtClean="0"/>
              <a:t> </a:t>
            </a:r>
            <a:r>
              <a:rPr kumimoji="1" lang="en-US" altLang="zh-CN" dirty="0" smtClean="0"/>
              <a:t>evaluation, </a:t>
            </a:r>
            <a:r>
              <a:rPr kumimoji="1" lang="en-US" altLang="zh-CN" dirty="0">
                <a:solidFill>
                  <a:srgbClr val="FF0000"/>
                </a:solidFill>
              </a:rPr>
              <a:t>e.g. inter-frequency evaluation.</a:t>
            </a:r>
          </a:p>
          <a:p>
            <a:endParaRPr kumimoji="1" lang="en-US" altLang="zh-CN" dirty="0" smtClean="0"/>
          </a:p>
        </p:txBody>
      </p:sp>
    </p:spTree>
    <p:extLst>
      <p:ext uri="{BB962C8B-B14F-4D97-AF65-F5344CB8AC3E}">
        <p14:creationId xmlns:p14="http://schemas.microsoft.com/office/powerpoint/2010/main" val="3565486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kumimoji="1" lang="en-US" altLang="zh-CN" dirty="0" smtClean="0"/>
              <a:t>For</a:t>
            </a:r>
            <a:r>
              <a:rPr kumimoji="1" lang="zh-CN" altLang="en-US" dirty="0" smtClean="0"/>
              <a:t> </a:t>
            </a:r>
            <a:r>
              <a:rPr kumimoji="1" lang="en-US" altLang="zh-CN" dirty="0" smtClean="0"/>
              <a:t>information</a:t>
            </a:r>
            <a:endParaRPr kumimoji="1" lang="zh-CN" altLang="en-US" dirty="0"/>
          </a:p>
        </p:txBody>
      </p:sp>
      <p:sp>
        <p:nvSpPr>
          <p:cNvPr id="4" name="矩形 3"/>
          <p:cNvSpPr/>
          <p:nvPr/>
        </p:nvSpPr>
        <p:spPr>
          <a:xfrm>
            <a:off x="173550" y="2091482"/>
            <a:ext cx="8803360" cy="4524316"/>
          </a:xfrm>
          <a:prstGeom prst="rect">
            <a:avLst/>
          </a:prstGeom>
        </p:spPr>
        <p:txBody>
          <a:bodyPr wrap="square">
            <a:spAutoFit/>
          </a:bodyPr>
          <a:lstStyle/>
          <a:p>
            <a:pPr lvl="1"/>
            <a:r>
              <a:rPr lang="en-GB" altLang="zh-CN" i="1" dirty="0" smtClean="0"/>
              <a:t>Cell specific Reference Signal Signal to Noise and interferer Ratio (CRS-SINR) is defined as the ratio RSRP/(CRSRERP-RSRP) The measurements in RSRP and CRSERP shall be made over the same resource elements.</a:t>
            </a:r>
            <a:endParaRPr lang="zh-CN" altLang="zh-CN" i="1" dirty="0" smtClean="0"/>
          </a:p>
          <a:p>
            <a:pPr lvl="1"/>
            <a:r>
              <a:rPr lang="en-GB" altLang="zh-CN" i="1" dirty="0" smtClean="0"/>
              <a:t> </a:t>
            </a:r>
            <a:endParaRPr lang="zh-CN" altLang="zh-CN" i="1" dirty="0" smtClean="0"/>
          </a:p>
          <a:p>
            <a:pPr lvl="1"/>
            <a:r>
              <a:rPr lang="en-GB" altLang="zh-CN" i="1" dirty="0" smtClean="0"/>
              <a:t>RSERP is the average resource element power received at the antenna connector in time and frequency domain where cell specific reference symbols are transmitted on the target cell and RSRP is the RSRP of the target cell</a:t>
            </a:r>
            <a:endParaRPr lang="zh-CN" altLang="zh-CN" i="1" dirty="0" smtClean="0"/>
          </a:p>
          <a:p>
            <a:pPr lvl="1"/>
            <a:r>
              <a:rPr lang="en-GB" altLang="zh-CN" i="1" dirty="0" smtClean="0"/>
              <a:t> </a:t>
            </a:r>
            <a:endParaRPr lang="zh-CN" altLang="zh-CN" i="1" dirty="0" smtClean="0"/>
          </a:p>
          <a:p>
            <a:pPr lvl="1"/>
            <a:r>
              <a:rPr lang="en-GB" altLang="zh-CN" i="1" dirty="0" smtClean="0"/>
              <a:t>RSRP and CRSERP are measured only from OFDM symbols containing reference symbols for antenna port 0 of measurement </a:t>
            </a:r>
            <a:r>
              <a:rPr lang="en-GB" altLang="zh-CN" i="1" dirty="0" err="1" smtClean="0"/>
              <a:t>subframes</a:t>
            </a:r>
            <a:r>
              <a:rPr lang="en-GB" altLang="zh-CN" i="1" dirty="0" smtClean="0"/>
              <a:t>.</a:t>
            </a:r>
            <a:endParaRPr lang="zh-CN" altLang="zh-CN" i="1" dirty="0" smtClean="0"/>
          </a:p>
          <a:p>
            <a:pPr lvl="1"/>
            <a:r>
              <a:rPr lang="en-GB" altLang="zh-CN" i="1" dirty="0" smtClean="0"/>
              <a:t> </a:t>
            </a:r>
            <a:endParaRPr lang="zh-CN" altLang="zh-CN" i="1" dirty="0" smtClean="0"/>
          </a:p>
          <a:p>
            <a:pPr lvl="1"/>
            <a:r>
              <a:rPr lang="en-GB" altLang="zh-CN" i="1" dirty="0" smtClean="0"/>
              <a:t>The reference point for the CRS-SINR shall be the antenna connector of the UE.</a:t>
            </a:r>
            <a:endParaRPr lang="zh-CN" altLang="zh-CN" i="1" dirty="0" smtClean="0"/>
          </a:p>
          <a:p>
            <a:pPr lvl="1"/>
            <a:r>
              <a:rPr lang="en-GB" altLang="zh-CN" i="1" dirty="0" smtClean="0"/>
              <a:t> </a:t>
            </a:r>
            <a:endParaRPr lang="zh-CN" altLang="zh-CN" i="1" dirty="0" smtClean="0"/>
          </a:p>
          <a:p>
            <a:pPr lvl="1"/>
            <a:r>
              <a:rPr lang="en-GB" altLang="zh-CN" i="1" dirty="0" smtClean="0"/>
              <a:t>If receiver diversity is in use by the UE, the value of RSRP shall not be lower than the corresponding RSRP of any of the individual diversity branches and CRSRERP shall be measured on the same antenna branch as RSRP.</a:t>
            </a:r>
            <a:r>
              <a:rPr lang="zh-CN" altLang="zh-CN" i="1" dirty="0" smtClean="0">
                <a:effectLst/>
              </a:rPr>
              <a:t> </a:t>
            </a:r>
            <a:endParaRPr kumimoji="1" lang="zh-CN" altLang="en-US" i="1" dirty="0"/>
          </a:p>
        </p:txBody>
      </p:sp>
      <p:sp>
        <p:nvSpPr>
          <p:cNvPr id="5" name="内容占位符 2"/>
          <p:cNvSpPr>
            <a:spLocks noGrp="1"/>
          </p:cNvSpPr>
          <p:nvPr>
            <p:ph idx="1"/>
          </p:nvPr>
        </p:nvSpPr>
        <p:spPr>
          <a:xfrm>
            <a:off x="340640" y="1446953"/>
            <a:ext cx="8229600" cy="1006801"/>
          </a:xfrm>
        </p:spPr>
        <p:txBody>
          <a:bodyPr>
            <a:normAutofit/>
          </a:bodyPr>
          <a:lstStyle/>
          <a:p>
            <a:r>
              <a:rPr kumimoji="1" lang="en-US" altLang="zh-CN" dirty="0"/>
              <a:t>SINR</a:t>
            </a:r>
            <a:r>
              <a:rPr kumimoji="1" lang="zh-CN" altLang="zh-CN" dirty="0"/>
              <a:t> </a:t>
            </a:r>
            <a:r>
              <a:rPr kumimoji="1" lang="en-US" altLang="zh-CN" dirty="0"/>
              <a:t>definition</a:t>
            </a:r>
            <a:r>
              <a:rPr kumimoji="1" lang="zh-CN" altLang="en-US" dirty="0"/>
              <a:t> </a:t>
            </a:r>
            <a:r>
              <a:rPr kumimoji="1" lang="en-US" altLang="zh-CN" dirty="0"/>
              <a:t>(Ericsson,</a:t>
            </a:r>
            <a:r>
              <a:rPr kumimoji="1" lang="zh-CN" altLang="en-US" dirty="0"/>
              <a:t> </a:t>
            </a:r>
            <a:r>
              <a:rPr kumimoji="1" lang="en-US" altLang="zh-CN" dirty="0"/>
              <a:t>R4-154568)</a:t>
            </a:r>
            <a:endParaRPr kumimoji="1" lang="en-US" altLang="zh-CN" dirty="0" smtClean="0"/>
          </a:p>
        </p:txBody>
      </p:sp>
    </p:spTree>
    <p:extLst>
      <p:ext uri="{BB962C8B-B14F-4D97-AF65-F5344CB8AC3E}">
        <p14:creationId xmlns:p14="http://schemas.microsoft.com/office/powerpoint/2010/main" val="286670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a:t>
            </a:r>
            <a:r>
              <a:rPr lang="zh-CN" altLang="en-US" dirty="0" smtClean="0"/>
              <a:t> </a:t>
            </a:r>
            <a:r>
              <a:rPr lang="en-US" altLang="zh-CN" dirty="0" smtClean="0"/>
              <a:t>information</a:t>
            </a:r>
            <a:endParaRPr lang="en-US" dirty="0"/>
          </a:p>
        </p:txBody>
      </p:sp>
      <p:sp>
        <p:nvSpPr>
          <p:cNvPr id="3" name="Content Placeholder 2"/>
          <p:cNvSpPr>
            <a:spLocks noGrp="1"/>
          </p:cNvSpPr>
          <p:nvPr>
            <p:ph idx="1"/>
          </p:nvPr>
        </p:nvSpPr>
        <p:spPr>
          <a:xfrm>
            <a:off x="457200" y="2332037"/>
            <a:ext cx="8229600" cy="4525963"/>
          </a:xfrm>
        </p:spPr>
        <p:txBody>
          <a:bodyPr>
            <a:normAutofit fontScale="55000" lnSpcReduction="20000"/>
          </a:bodyPr>
          <a:lstStyle/>
          <a:p>
            <a:r>
              <a:rPr lang="fi-FI" dirty="0" smtClean="0"/>
              <a:t>CRS-SINR = RSRP/([CRS-RSSI] - RSRP)</a:t>
            </a:r>
          </a:p>
          <a:p>
            <a:r>
              <a:rPr lang="fi-FI" dirty="0" err="1" smtClean="0"/>
              <a:t>Where</a:t>
            </a:r>
            <a:r>
              <a:rPr lang="fi-FI" dirty="0" smtClean="0"/>
              <a:t>:</a:t>
            </a:r>
          </a:p>
          <a:p>
            <a:pPr lvl="1"/>
            <a:r>
              <a:rPr lang="en-GB" dirty="0" smtClean="0"/>
              <a:t>Reference signal received power (RSRP), is defined as the linear average over the power contributions (in [W]) of the resource elements that carry cell-specific reference signals within the considered measurement frequency bandwidth</a:t>
            </a:r>
            <a:endParaRPr lang="fi-FI" dirty="0" smtClean="0"/>
          </a:p>
          <a:p>
            <a:pPr lvl="1"/>
            <a:r>
              <a:rPr lang="en-GB" dirty="0" smtClean="0"/>
              <a:t>E-UTRA CRS Carrier Received Signal Strength Indicator (CRS-RSSI), comprises the </a:t>
            </a:r>
            <a:r>
              <a:rPr lang="en-US" dirty="0" smtClean="0"/>
              <a:t>linear average of the </a:t>
            </a:r>
            <a:r>
              <a:rPr lang="en-GB" dirty="0" smtClean="0"/>
              <a:t>total received power </a:t>
            </a:r>
            <a:r>
              <a:rPr lang="en-US" dirty="0" smtClean="0"/>
              <a:t>(in [W]) of the </a:t>
            </a:r>
            <a:r>
              <a:rPr lang="en-GB" dirty="0" smtClean="0"/>
              <a:t>resource elements that carry cell-specific reference signals within the considered measurement frequency bandwidth, including co-channel serving and non-serving cells, adjacent channel interference, thermal noise etc.</a:t>
            </a:r>
          </a:p>
          <a:p>
            <a:pPr lvl="1"/>
            <a:endParaRPr lang="en-GB" altLang="zh-CN" i="1" dirty="0" smtClean="0"/>
          </a:p>
          <a:p>
            <a:pPr lvl="1"/>
            <a:r>
              <a:rPr lang="en-GB" altLang="zh-CN" i="1" dirty="0" smtClean="0"/>
              <a:t>RSRP and CRS-RSSI are measured only from REs containing reference symbols for antenna port 0 of measurement </a:t>
            </a:r>
            <a:r>
              <a:rPr lang="en-GB" altLang="zh-CN" i="1" dirty="0" err="1" smtClean="0"/>
              <a:t>subframes</a:t>
            </a:r>
            <a:r>
              <a:rPr lang="en-GB" altLang="zh-CN" i="1" dirty="0" smtClean="0"/>
              <a:t>.</a:t>
            </a:r>
            <a:endParaRPr lang="zh-CN" altLang="zh-CN" i="1" dirty="0" smtClean="0"/>
          </a:p>
          <a:p>
            <a:pPr lvl="1">
              <a:buNone/>
            </a:pPr>
            <a:endParaRPr lang="zh-CN" altLang="zh-CN" i="1" dirty="0" smtClean="0"/>
          </a:p>
          <a:p>
            <a:pPr lvl="1"/>
            <a:r>
              <a:rPr lang="en-GB" altLang="zh-CN" i="1" dirty="0" smtClean="0"/>
              <a:t>The reference point for the CRS-SINR shall be the antenna connector of the UE.</a:t>
            </a:r>
            <a:endParaRPr lang="zh-CN" altLang="zh-CN" i="1" dirty="0" smtClean="0"/>
          </a:p>
          <a:p>
            <a:pPr lvl="1">
              <a:buNone/>
            </a:pPr>
            <a:endParaRPr lang="zh-CN" altLang="zh-CN" i="1" dirty="0" smtClean="0"/>
          </a:p>
          <a:p>
            <a:pPr lvl="1"/>
            <a:r>
              <a:rPr lang="en-GB" altLang="zh-CN" i="1" dirty="0" smtClean="0"/>
              <a:t>If receiver diversity is in use by the UE, the reported value of CRS-SINR shall not be lower than the corresponding CRS-SINR of any of the individual diversity branches.</a:t>
            </a:r>
            <a:endParaRPr kumimoji="1" lang="zh-CN" altLang="en-US" i="1" dirty="0" smtClean="0"/>
          </a:p>
          <a:p>
            <a:pPr lvl="1"/>
            <a:endParaRPr lang="en-US" dirty="0"/>
          </a:p>
        </p:txBody>
      </p:sp>
      <p:sp>
        <p:nvSpPr>
          <p:cNvPr id="5" name="内容占位符 2"/>
          <p:cNvSpPr txBox="1">
            <a:spLocks/>
          </p:cNvSpPr>
          <p:nvPr/>
        </p:nvSpPr>
        <p:spPr>
          <a:xfrm>
            <a:off x="340640" y="1446953"/>
            <a:ext cx="8229600" cy="100680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kumimoji="1" lang="en-US" altLang="zh-CN" dirty="0" smtClean="0"/>
              <a:t>SINR</a:t>
            </a:r>
            <a:r>
              <a:rPr kumimoji="1" lang="zh-CN" altLang="zh-CN" dirty="0" smtClean="0"/>
              <a:t> </a:t>
            </a:r>
            <a:r>
              <a:rPr kumimoji="1" lang="en-US" altLang="zh-CN" dirty="0" smtClean="0"/>
              <a:t>definition</a:t>
            </a:r>
            <a:r>
              <a:rPr kumimoji="1" lang="zh-CN" altLang="en-US" dirty="0" smtClean="0"/>
              <a:t> </a:t>
            </a:r>
            <a:r>
              <a:rPr kumimoji="1" lang="en-US" altLang="zh-CN" dirty="0" smtClean="0"/>
              <a:t>(</a:t>
            </a:r>
            <a:r>
              <a:rPr lang="fi-FI" altLang="zh-CN" dirty="0"/>
              <a:t>Nokia</a:t>
            </a:r>
            <a:r>
              <a:rPr kumimoji="1" lang="en-US" altLang="zh-CN" dirty="0" smtClean="0"/>
              <a:t>)</a:t>
            </a:r>
          </a:p>
        </p:txBody>
      </p:sp>
    </p:spTree>
    <p:extLst>
      <p:ext uri="{BB962C8B-B14F-4D97-AF65-F5344CB8AC3E}">
        <p14:creationId xmlns:p14="http://schemas.microsoft.com/office/powerpoint/2010/main" val="2243153218"/>
      </p:ext>
    </p:extLst>
  </p:cSld>
  <p:clrMapOvr>
    <a:masterClrMapping/>
  </p:clrMapOvr>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110</TotalTime>
  <Words>526</Words>
  <Application>Microsoft Macintosh PowerPoint</Application>
  <PresentationFormat>全屏显示(4:3)</PresentationFormat>
  <Paragraphs>49</Paragraphs>
  <Slides>7</Slides>
  <Notes>0</Notes>
  <HiddenSlides>0</HiddenSlides>
  <MMClips>0</MMClips>
  <ScaleCrop>false</ScaleCrop>
  <HeadingPairs>
    <vt:vector size="6" baseType="variant">
      <vt:variant>
        <vt:lpstr>主题</vt:lpstr>
      </vt:variant>
      <vt:variant>
        <vt:i4>1</vt:i4>
      </vt:variant>
      <vt:variant>
        <vt:lpstr>嵌入的 OLE 服务器</vt:lpstr>
      </vt:variant>
      <vt:variant>
        <vt:i4>1</vt:i4>
      </vt:variant>
      <vt:variant>
        <vt:lpstr>幻灯片标题</vt:lpstr>
      </vt:variant>
      <vt:variant>
        <vt:i4>7</vt:i4>
      </vt:variant>
    </vt:vector>
  </HeadingPairs>
  <TitlesOfParts>
    <vt:vector size="9" baseType="lpstr">
      <vt:lpstr>Office 主题</vt:lpstr>
      <vt:lpstr>文档</vt:lpstr>
      <vt:lpstr>Way forward on RS-SINR measurement</vt:lpstr>
      <vt:lpstr>SINR definition</vt:lpstr>
      <vt:lpstr>SINR definition</vt:lpstr>
      <vt:lpstr>Link level simulation</vt:lpstr>
      <vt:lpstr>System level simulation</vt:lpstr>
      <vt:lpstr>For information</vt:lpstr>
      <vt:lpstr>For information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Xiaoran Zhang</dc:creator>
  <cp:lastModifiedBy>Xiaoran Zhang</cp:lastModifiedBy>
  <cp:revision>112</cp:revision>
  <dcterms:created xsi:type="dcterms:W3CDTF">2015-08-24T03:46:00Z</dcterms:created>
  <dcterms:modified xsi:type="dcterms:W3CDTF">2015-08-28T01:19:29Z</dcterms:modified>
</cp:coreProperties>
</file>