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301" r:id="rId3"/>
    <p:sldId id="298" r:id="rId4"/>
    <p:sldId id="302" r:id="rId5"/>
  </p:sldIdLst>
  <p:sldSz cx="9144000" cy="6858000" type="screen4x3"/>
  <p:notesSz cx="6858000" cy="9144000"/>
  <p:defaultTextStyle>
    <a:defPPr>
      <a:defRPr lang="ja-JP"/>
    </a:defPPr>
    <a:lvl1pPr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6pPr>
    <a:lvl7pPr marL="2743200" algn="l" defTabSz="914400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7pPr>
    <a:lvl8pPr marL="3200400" algn="l" defTabSz="914400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8pPr>
    <a:lvl9pPr marL="3657600" algn="l" defTabSz="914400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00FF00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647" autoAdjust="0"/>
    <p:restoredTop sz="94660"/>
  </p:normalViewPr>
  <p:slideViewPr>
    <p:cSldViewPr>
      <p:cViewPr>
        <p:scale>
          <a:sx n="75" d="100"/>
          <a:sy n="75" d="100"/>
        </p:scale>
        <p:origin x="-1356" y="-31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 smtClean="0"/>
              <a:t>マスタ サブタイトルの書式設定</a:t>
            </a:r>
            <a:endParaRPr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DA6CB8-C5A2-48DE-9636-265BA47944B8}" type="datetimeFigureOut">
              <a:rPr lang="ja-JP" altLang="en-US"/>
              <a:pPr>
                <a:defRPr/>
              </a:pPr>
              <a:t>2015/8/27</a:t>
            </a:fld>
            <a:endParaRPr lang="en-US" altLang="ja-JP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84FAD1D-134D-4A6A-9C65-1FA47F68C4A8}" type="slidenum">
              <a:rPr lang="ja-JP" altLang="en-US"/>
              <a:pPr/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="" xmlns:p14="http://schemas.microsoft.com/office/powerpoint/2010/main" val="16460672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C63169-A727-46D2-A853-3A46B6C7086F}" type="datetimeFigureOut">
              <a:rPr lang="ja-JP" altLang="en-US"/>
              <a:pPr>
                <a:defRPr/>
              </a:pPr>
              <a:t>2015/8/27</a:t>
            </a:fld>
            <a:endParaRPr lang="en-US" altLang="ja-JP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FF6D64F-4007-4183-AA1A-94587D88E2C2}" type="slidenum">
              <a:rPr lang="ja-JP" altLang="en-US"/>
              <a:pPr/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="" xmlns:p14="http://schemas.microsoft.com/office/powerpoint/2010/main" val="21202844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43DA7A-1802-4EBF-9D99-EE07B7F9096C}" type="datetimeFigureOut">
              <a:rPr lang="ja-JP" altLang="en-US"/>
              <a:pPr>
                <a:defRPr/>
              </a:pPr>
              <a:t>2015/8/27</a:t>
            </a:fld>
            <a:endParaRPr lang="en-US" altLang="ja-JP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0985750-3FD8-42A5-8155-53893BA1FA57}" type="slidenum">
              <a:rPr lang="ja-JP" altLang="en-US"/>
              <a:pPr/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="" xmlns:p14="http://schemas.microsoft.com/office/powerpoint/2010/main" val="42589418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E61D25-A48D-46E8-8F92-DADEC0CD1986}" type="datetimeFigureOut">
              <a:rPr lang="ja-JP" altLang="en-US"/>
              <a:pPr>
                <a:defRPr/>
              </a:pPr>
              <a:t>2015/8/27</a:t>
            </a:fld>
            <a:endParaRPr lang="en-US" altLang="ja-JP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27B5A3E-4346-4502-B24F-4521C084AE86}" type="slidenum">
              <a:rPr lang="ja-JP" altLang="en-US"/>
              <a:pPr/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="" xmlns:p14="http://schemas.microsoft.com/office/powerpoint/2010/main" val="8313371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89B607-FC46-4FF1-8105-77C32CCAEA15}" type="datetimeFigureOut">
              <a:rPr lang="ja-JP" altLang="en-US"/>
              <a:pPr>
                <a:defRPr/>
              </a:pPr>
              <a:t>2015/8/27</a:t>
            </a:fld>
            <a:endParaRPr lang="en-US" altLang="ja-JP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4947B78-8528-489B-B9A5-CF19D4EFBE8B}" type="slidenum">
              <a:rPr lang="ja-JP" altLang="en-US"/>
              <a:pPr/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="" xmlns:p14="http://schemas.microsoft.com/office/powerpoint/2010/main" val="26676462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40C785-AA1D-4101-AF3A-2A55003E6C01}" type="datetimeFigureOut">
              <a:rPr lang="ja-JP" altLang="en-US"/>
              <a:pPr>
                <a:defRPr/>
              </a:pPr>
              <a:t>2015/8/27</a:t>
            </a:fld>
            <a:endParaRPr lang="en-US" altLang="ja-JP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B52F802-0EEF-4DB0-8F62-5EEECB0CAC81}" type="slidenum">
              <a:rPr lang="ja-JP" altLang="en-US"/>
              <a:pPr/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="" xmlns:p14="http://schemas.microsoft.com/office/powerpoint/2010/main" val="23607259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B2FE5D-1BB0-4322-ABD2-A3E06AE5EFAE}" type="datetimeFigureOut">
              <a:rPr lang="ja-JP" altLang="en-US"/>
              <a:pPr>
                <a:defRPr/>
              </a:pPr>
              <a:t>2015/8/27</a:t>
            </a:fld>
            <a:endParaRPr lang="en-US" altLang="ja-JP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85765E2-5C12-4C56-83CB-6AE0B04CE766}" type="slidenum">
              <a:rPr lang="ja-JP" altLang="en-US"/>
              <a:pPr/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="" xmlns:p14="http://schemas.microsoft.com/office/powerpoint/2010/main" val="8755115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47A9F4-16CD-4164-9B5C-F96666F43EF2}" type="datetimeFigureOut">
              <a:rPr lang="ja-JP" altLang="en-US"/>
              <a:pPr>
                <a:defRPr/>
              </a:pPr>
              <a:t>2015/8/27</a:t>
            </a:fld>
            <a:endParaRPr lang="en-US" altLang="ja-JP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7F496A9-2871-4348-8760-9EE25583853E}" type="slidenum">
              <a:rPr lang="ja-JP" altLang="en-US"/>
              <a:pPr/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="" xmlns:p14="http://schemas.microsoft.com/office/powerpoint/2010/main" val="21345992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E1EB77-F9D4-4E81-9CDB-DC99E3A669C9}" type="datetimeFigureOut">
              <a:rPr lang="ja-JP" altLang="en-US"/>
              <a:pPr>
                <a:defRPr/>
              </a:pPr>
              <a:t>2015/8/27</a:t>
            </a:fld>
            <a:endParaRPr lang="en-US" altLang="ja-JP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D431D2E-1E5E-4178-B116-101943173738}" type="slidenum">
              <a:rPr lang="ja-JP" altLang="en-US"/>
              <a:pPr/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="" xmlns:p14="http://schemas.microsoft.com/office/powerpoint/2010/main" val="3325175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157560-3648-47CF-A00B-81D8D41F081C}" type="datetimeFigureOut">
              <a:rPr lang="ja-JP" altLang="en-US"/>
              <a:pPr>
                <a:defRPr/>
              </a:pPr>
              <a:t>2015/8/27</a:t>
            </a:fld>
            <a:endParaRPr lang="en-US" altLang="ja-JP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F33C783-602B-4323-9BE8-36A787A4FC0F}" type="slidenum">
              <a:rPr lang="ja-JP" altLang="en-US"/>
              <a:pPr/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="" xmlns:p14="http://schemas.microsoft.com/office/powerpoint/2010/main" val="37599430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BB4722-92C1-439B-B6BB-F60675EB74C5}" type="datetimeFigureOut">
              <a:rPr lang="ja-JP" altLang="en-US"/>
              <a:pPr>
                <a:defRPr/>
              </a:pPr>
              <a:t>2015/8/27</a:t>
            </a:fld>
            <a:endParaRPr lang="en-US" altLang="ja-JP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0070B44-A699-400C-A5F8-B0CD4621623B}" type="slidenum">
              <a:rPr lang="ja-JP" altLang="en-US"/>
              <a:pPr/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="" xmlns:p14="http://schemas.microsoft.com/office/powerpoint/2010/main" val="4989957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smtClean="0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BFFFACDD-8FB5-4659-9EC8-B2A38F586C9A}" type="datetimeFigureOut">
              <a:rPr lang="ja-JP" altLang="en-US"/>
              <a:pPr>
                <a:defRPr/>
              </a:pPr>
              <a:t>2015/8/27</a:t>
            </a:fld>
            <a:endParaRPr lang="en-US" altLang="ja-JP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fld id="{9E3B57AB-A106-455F-9749-96E0DD5F7730}" type="slidenum">
              <a:rPr lang="ja-JP" altLang="en-US"/>
              <a:pPr/>
              <a:t>‹#›</a:t>
            </a:fld>
            <a:endParaRPr lang="en-US" altLang="ja-JP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 kern="1200">
          <a:solidFill>
            <a:schemeClr val="tx1"/>
          </a:solidFill>
          <a:latin typeface="+mj-lt"/>
          <a:ea typeface="MS PGothic" panose="020B0600070205080204" pitchFamily="34" charset="-128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MS PGothic" panose="020B0600070205080204" pitchFamily="34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MS PGothic" panose="020B0600070205080204" pitchFamily="34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MS PGothic" panose="020B0600070205080204" pitchFamily="34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MS PGothic" panose="020B0600070205080204" pitchFamily="34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charset="-128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charset="-128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charset="-128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200" kern="1200">
          <a:solidFill>
            <a:schemeClr val="tx1"/>
          </a:solidFill>
          <a:latin typeface="+mn-lt"/>
          <a:ea typeface="MS PGothic" panose="020B0600070205080204" pitchFamily="34" charset="-128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800" kern="1200">
          <a:solidFill>
            <a:schemeClr val="tx1"/>
          </a:solidFill>
          <a:latin typeface="+mn-lt"/>
          <a:ea typeface="MS PGothic" panose="020B0600070205080204" pitchFamily="34" charset="-128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MS PGothic" panose="020B0600070205080204" pitchFamily="34" charset="-128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000" kern="1200">
          <a:solidFill>
            <a:schemeClr val="tx1"/>
          </a:solidFill>
          <a:latin typeface="+mn-lt"/>
          <a:ea typeface="MS PGothic" panose="020B0600070205080204" pitchFamily="34" charset="-128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000" kern="1200">
          <a:solidFill>
            <a:schemeClr val="tx1"/>
          </a:solidFill>
          <a:latin typeface="+mn-lt"/>
          <a:ea typeface="MS PGothic" panose="020B0600070205080204" pitchFamily="34" charset="-128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8134350" cy="1470025"/>
          </a:xfrm>
        </p:spPr>
        <p:txBody>
          <a:bodyPr/>
          <a:lstStyle/>
          <a:p>
            <a:pPr eaLnBrk="1" hangingPunct="1"/>
            <a:r>
              <a:rPr lang="en-US" altLang="ja-JP" sz="4000" dirty="0" smtClean="0">
                <a:latin typeface="Arial" panose="020B0604020202020204" pitchFamily="34" charset="0"/>
                <a:cs typeface="Arial" panose="020B0604020202020204" pitchFamily="34" charset="0"/>
              </a:rPr>
              <a:t>WF on layer 3 and 4 demodulation requirements</a:t>
            </a:r>
            <a:endParaRPr lang="ja-JP" altLang="en-US" sz="4000" dirty="0" smtClean="0"/>
          </a:p>
        </p:txBody>
      </p:sp>
      <p:sp>
        <p:nvSpPr>
          <p:cNvPr id="2051" name="サブタイトル 2"/>
          <p:cNvSpPr>
            <a:spLocks noGrp="1"/>
          </p:cNvSpPr>
          <p:nvPr>
            <p:ph type="subTitle" idx="1"/>
          </p:nvPr>
        </p:nvSpPr>
        <p:spPr>
          <a:xfrm>
            <a:off x="539750" y="3886200"/>
            <a:ext cx="8135938" cy="1752600"/>
          </a:xfrm>
        </p:spPr>
        <p:txBody>
          <a:bodyPr/>
          <a:lstStyle/>
          <a:p>
            <a:pPr eaLnBrk="1" hangingPunct="1"/>
            <a:r>
              <a:rPr lang="en-US" altLang="ja-JP" dirty="0" smtClean="0">
                <a:solidFill>
                  <a:schemeClr val="tx1"/>
                </a:solidFill>
              </a:rPr>
              <a:t>Huawei, </a:t>
            </a:r>
            <a:r>
              <a:rPr lang="en-US" altLang="ja-JP" dirty="0" err="1" smtClean="0">
                <a:solidFill>
                  <a:schemeClr val="tx1"/>
                </a:solidFill>
              </a:rPr>
              <a:t>Hisilicon</a:t>
            </a:r>
            <a:r>
              <a:rPr lang="en-US" altLang="ja-JP" dirty="0" smtClean="0">
                <a:solidFill>
                  <a:schemeClr val="tx1"/>
                </a:solidFill>
              </a:rPr>
              <a:t>, </a:t>
            </a:r>
            <a:r>
              <a:rPr lang="en-US" altLang="ja-JP" dirty="0" err="1" smtClean="0">
                <a:solidFill>
                  <a:schemeClr val="tx1"/>
                </a:solidFill>
              </a:rPr>
              <a:t>MediaTek</a:t>
            </a:r>
            <a:r>
              <a:rPr lang="en-US" altLang="ja-JP" dirty="0" smtClean="0">
                <a:solidFill>
                  <a:schemeClr val="tx1"/>
                </a:solidFill>
              </a:rPr>
              <a:t>, </a:t>
            </a:r>
            <a:r>
              <a:rPr lang="en-US" altLang="ja-JP" dirty="0" smtClean="0">
                <a:solidFill>
                  <a:schemeClr val="tx1"/>
                </a:solidFill>
              </a:rPr>
              <a:t>Intel, Qualcomm, Ericsson, ZTE</a:t>
            </a:r>
            <a:endParaRPr lang="ja-JP" altLang="en-US" dirty="0" smtClean="0">
              <a:solidFill>
                <a:schemeClr val="tx1"/>
              </a:solidFill>
            </a:endParaRPr>
          </a:p>
        </p:txBody>
      </p:sp>
      <p:sp>
        <p:nvSpPr>
          <p:cNvPr id="6" name="正方形/長方形 5"/>
          <p:cNvSpPr/>
          <p:nvPr/>
        </p:nvSpPr>
        <p:spPr>
          <a:xfrm>
            <a:off x="6875463" y="260350"/>
            <a:ext cx="1944687" cy="400110"/>
          </a:xfrm>
          <a:prstGeom prst="rect">
            <a:avLst/>
          </a:prstGeom>
          <a:solidFill>
            <a:schemeClr val="bg1"/>
          </a:solidFill>
        </p:spPr>
        <p:txBody>
          <a:bodyPr>
            <a:spAutoFit/>
          </a:bodyPr>
          <a:lstStyle/>
          <a:p>
            <a:pPr eaLnBrk="1" hangingPunct="1">
              <a:spcAft>
                <a:spcPts val="900"/>
              </a:spcAft>
              <a:tabLst>
                <a:tab pos="1260475" algn="l"/>
              </a:tabLst>
              <a:defRPr/>
            </a:pPr>
            <a:r>
              <a:rPr lang="en-GB" altLang="zh-CN" sz="2000" dirty="0" smtClean="0">
                <a:latin typeface="Arial" charset="0"/>
                <a:ea typeface="ＭＳ Ｐゴシック" panose="020B0600070205080204" pitchFamily="34" charset="-128"/>
              </a:rPr>
              <a:t>R4-155127 </a:t>
            </a:r>
            <a:endParaRPr lang="en-GB" altLang="zh-CN" sz="2000" dirty="0">
              <a:latin typeface="+mn-lt"/>
              <a:ea typeface="Batang" pitchFamily="18" charset="-127"/>
              <a:cs typeface="Times New Roman" pitchFamily="18" charset="0"/>
            </a:endParaRPr>
          </a:p>
        </p:txBody>
      </p:sp>
      <p:sp>
        <p:nvSpPr>
          <p:cNvPr id="2053" name="正方形/長方形 6"/>
          <p:cNvSpPr>
            <a:spLocks noChangeArrowheads="1"/>
          </p:cNvSpPr>
          <p:nvPr/>
        </p:nvSpPr>
        <p:spPr bwMode="auto">
          <a:xfrm>
            <a:off x="179388" y="188913"/>
            <a:ext cx="5545137" cy="12464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tabLst>
                <a:tab pos="1260475" algn="l"/>
              </a:tabLs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tabLst>
                <a:tab pos="1260475" algn="l"/>
              </a:tabLs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tabLst>
                <a:tab pos="1260475" algn="l"/>
              </a:tabLs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tabLst>
                <a:tab pos="1260475" algn="l"/>
              </a:tabLs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tabLst>
                <a:tab pos="1260475" algn="l"/>
              </a:tabLs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260475" algn="l"/>
              </a:tabLs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260475" algn="l"/>
              </a:tabLs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260475" algn="l"/>
              </a:tabLs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260475" algn="l"/>
              </a:tabLs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Aft>
                <a:spcPts val="900"/>
              </a:spcAft>
            </a:pPr>
            <a:r>
              <a:rPr lang="en-GB" altLang="zh-CN" sz="2000" dirty="0">
                <a:ea typeface="Batang" panose="02030600000101010101" pitchFamily="18" charset="-127"/>
                <a:cs typeface="Times New Roman" panose="02020603050405020304" pitchFamily="18" charset="0"/>
              </a:rPr>
              <a:t>TSG RAN WG4 meeting </a:t>
            </a:r>
            <a:r>
              <a:rPr lang="en-GB" altLang="zh-CN" sz="2000" dirty="0" smtClean="0">
                <a:ea typeface="Batang" panose="02030600000101010101" pitchFamily="18" charset="-127"/>
                <a:cs typeface="Times New Roman" panose="02020603050405020304" pitchFamily="18" charset="0"/>
              </a:rPr>
              <a:t>#76</a:t>
            </a:r>
            <a:endParaRPr lang="en-GB" altLang="zh-CN" sz="2000" dirty="0"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eaLnBrk="1" hangingPunct="1">
              <a:spcAft>
                <a:spcPts val="900"/>
              </a:spcAft>
            </a:pPr>
            <a:r>
              <a:rPr lang="fi-FI" altLang="zh-CN" sz="2000" dirty="0" smtClean="0">
                <a:ea typeface="Batang" panose="02030600000101010101" pitchFamily="18" charset="-127"/>
                <a:cs typeface="Times New Roman" panose="02020603050405020304" pitchFamily="18" charset="0"/>
              </a:rPr>
              <a:t>Beijing, China, 24-8 Aug, 2015</a:t>
            </a:r>
            <a:endParaRPr lang="pt-BR" altLang="zh-CN" sz="2000" dirty="0" smtClean="0"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eaLnBrk="1" hangingPunct="1">
              <a:spcAft>
                <a:spcPts val="900"/>
              </a:spcAft>
            </a:pPr>
            <a:r>
              <a:rPr lang="en-GB" altLang="ja-JP" sz="2000" dirty="0" smtClean="0">
                <a:ea typeface="Batang" panose="02030600000101010101" pitchFamily="18" charset="-127"/>
                <a:cs typeface="Times New Roman" panose="02020603050405020304" pitchFamily="18" charset="0"/>
              </a:rPr>
              <a:t>Agenda Item</a:t>
            </a:r>
            <a:r>
              <a:rPr lang="en-GB" altLang="ja-JP" sz="2000" smtClean="0">
                <a:ea typeface="Batang" panose="02030600000101010101" pitchFamily="18" charset="-127"/>
                <a:cs typeface="Times New Roman" panose="02020603050405020304" pitchFamily="18" charset="0"/>
              </a:rPr>
              <a:t>: 7.8.4.1</a:t>
            </a:r>
            <a:endParaRPr lang="en-GB" altLang="ja-JP" sz="2000" dirty="0" smtClean="0">
              <a:ea typeface="Batang" panose="02030600000101010101" pitchFamily="18" charset="-127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>
          <a:xfrm>
            <a:off x="400050" y="269875"/>
            <a:ext cx="7981950" cy="446088"/>
          </a:xfrm>
        </p:spPr>
        <p:txBody>
          <a:bodyPr/>
          <a:lstStyle/>
          <a:p>
            <a:pPr eaLnBrk="1" hangingPunct="1"/>
            <a:r>
              <a:rPr lang="en-US" altLang="en-US" dirty="0" smtClean="0"/>
              <a:t>Way forward</a:t>
            </a:r>
          </a:p>
        </p:txBody>
      </p:sp>
      <p:sp>
        <p:nvSpPr>
          <p:cNvPr id="4099" name="Content Placeholder 2"/>
          <p:cNvSpPr>
            <a:spLocks noGrp="1"/>
          </p:cNvSpPr>
          <p:nvPr>
            <p:ph idx="1"/>
          </p:nvPr>
        </p:nvSpPr>
        <p:spPr>
          <a:xfrm>
            <a:off x="395288" y="914400"/>
            <a:ext cx="8497887" cy="5610225"/>
          </a:xfrm>
        </p:spPr>
        <p:txBody>
          <a:bodyPr/>
          <a:lstStyle/>
          <a:p>
            <a:r>
              <a:rPr lang="en-US" altLang="zh-CN" sz="2000" dirty="0" smtClean="0"/>
              <a:t>Layer 3 or(and) 4 PDSCH test cases will be introduced as test requirements in R.13 4RX WI:</a:t>
            </a:r>
          </a:p>
          <a:p>
            <a:pPr lvl="1"/>
            <a:r>
              <a:rPr lang="en-US" altLang="zh-CN" sz="1800" dirty="0" smtClean="0"/>
              <a:t>Demodulation tests with fading channel</a:t>
            </a:r>
          </a:p>
          <a:p>
            <a:pPr lvl="2"/>
            <a:r>
              <a:rPr lang="en-US" altLang="zh-CN" sz="1600" dirty="0" smtClean="0"/>
              <a:t>TM3 (FFS)</a:t>
            </a:r>
          </a:p>
          <a:p>
            <a:pPr lvl="2"/>
            <a:r>
              <a:rPr lang="en-US" altLang="zh-CN" sz="1600" dirty="0" smtClean="0"/>
              <a:t>TM4</a:t>
            </a:r>
          </a:p>
          <a:p>
            <a:pPr lvl="2"/>
            <a:r>
              <a:rPr lang="en-US" altLang="zh-CN" sz="1600" dirty="0" smtClean="0"/>
              <a:t>TM9</a:t>
            </a:r>
          </a:p>
          <a:p>
            <a:pPr lvl="1"/>
            <a:r>
              <a:rPr lang="en-US" altLang="zh-CN" sz="1800" dirty="0" smtClean="0"/>
              <a:t>SDR test(s) with static channel</a:t>
            </a:r>
          </a:p>
          <a:p>
            <a:pPr lvl="2"/>
            <a:r>
              <a:rPr lang="en-US" altLang="zh-CN" sz="1600" dirty="0" smtClean="0"/>
              <a:t>TM3 </a:t>
            </a:r>
          </a:p>
          <a:p>
            <a:pPr lvl="2"/>
            <a:r>
              <a:rPr lang="en-US" altLang="zh-CN" sz="1600" dirty="0" smtClean="0"/>
              <a:t>TM4 (FFS)</a:t>
            </a:r>
          </a:p>
          <a:p>
            <a:pPr lvl="1" algn="just"/>
            <a:endParaRPr lang="en-US" altLang="zh-CN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ko-KR" sz="2000" dirty="0" smtClean="0"/>
              <a:t>Test purpose is to verify the UE’s implementation at least on the following aspects</a:t>
            </a:r>
          </a:p>
          <a:p>
            <a:pPr lvl="1"/>
            <a:r>
              <a:rPr lang="en-US" altLang="ko-KR" sz="1600" dirty="0" smtClean="0"/>
              <a:t>MIMO receiver</a:t>
            </a:r>
          </a:p>
          <a:p>
            <a:pPr lvl="1"/>
            <a:r>
              <a:rPr lang="en-US" altLang="ko-KR" sz="1600" dirty="0" smtClean="0"/>
              <a:t>layer-to-codeword mapping</a:t>
            </a:r>
          </a:p>
          <a:p>
            <a:pPr lvl="1"/>
            <a:r>
              <a:rPr lang="en-US" altLang="ko-KR" sz="1600" dirty="0" smtClean="0"/>
              <a:t>Channel estimation and rate-matching of DMRS port 9/10 for DMRS-based transmission</a:t>
            </a:r>
          </a:p>
          <a:p>
            <a:pPr lvl="1"/>
            <a:r>
              <a:rPr lang="en-US" altLang="ko-KR" sz="1600" dirty="0" smtClean="0"/>
              <a:t>High layer pre-coding matrix for TM3 /TM4  demodulation</a:t>
            </a:r>
          </a:p>
          <a:p>
            <a:pPr lvl="1"/>
            <a:r>
              <a:rPr lang="en-US" altLang="zh-CN" sz="1600" dirty="0" smtClean="0"/>
              <a:t>High layer PMI measurement and reporting for TM4/TM9 (FFS)</a:t>
            </a:r>
          </a:p>
          <a:p>
            <a:pPr lvl="1" algn="just"/>
            <a:endParaRPr lang="en-US" altLang="zh-CN" sz="1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en-US" altLang="zh-CN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>
          <a:xfrm>
            <a:off x="400050" y="269875"/>
            <a:ext cx="7981950" cy="446088"/>
          </a:xfrm>
        </p:spPr>
        <p:txBody>
          <a:bodyPr/>
          <a:lstStyle/>
          <a:p>
            <a:pPr eaLnBrk="1" hangingPunct="1"/>
            <a:r>
              <a:rPr lang="en-US" altLang="en-US" dirty="0" smtClean="0"/>
              <a:t>Assumptions ( for information)</a:t>
            </a:r>
          </a:p>
        </p:txBody>
      </p:sp>
      <p:sp>
        <p:nvSpPr>
          <p:cNvPr id="4099" name="Content Placeholder 2"/>
          <p:cNvSpPr>
            <a:spLocks noGrp="1"/>
          </p:cNvSpPr>
          <p:nvPr>
            <p:ph idx="1"/>
          </p:nvPr>
        </p:nvSpPr>
        <p:spPr>
          <a:xfrm>
            <a:off x="395288" y="914400"/>
            <a:ext cx="8497887" cy="5610225"/>
          </a:xfrm>
        </p:spPr>
        <p:txBody>
          <a:bodyPr/>
          <a:lstStyle/>
          <a:p>
            <a:r>
              <a:rPr lang="en-US" altLang="zh-CN" sz="2000" dirty="0" smtClean="0"/>
              <a:t>companies are encourage to bring more analysis and evaluation based on the following assumptions</a:t>
            </a:r>
          </a:p>
          <a:p>
            <a:pPr lvl="1"/>
            <a:r>
              <a:rPr lang="en-GB" altLang="zh-CN" sz="1800" dirty="0" smtClean="0"/>
              <a:t>Demodulation tests</a:t>
            </a:r>
            <a:endParaRPr lang="en-GB" altLang="zh-CN" sz="1800" dirty="0"/>
          </a:p>
        </p:txBody>
      </p:sp>
      <p:graphicFrame>
        <p:nvGraphicFramePr>
          <p:cNvPr id="6" name="Content Placeholder 3"/>
          <p:cNvGraphicFramePr>
            <a:graphicFrameLocks/>
          </p:cNvGraphicFramePr>
          <p:nvPr>
            <p:extLst>
              <p:ext uri="{D42A27DB-BD31-4B8C-83A1-F6EECF244321}">
                <p14:modId xmlns="" xmlns:p14="http://schemas.microsoft.com/office/powerpoint/2010/main" val="2612001741"/>
              </p:ext>
            </p:extLst>
          </p:nvPr>
        </p:nvGraphicFramePr>
        <p:xfrm>
          <a:off x="1043608" y="1988840"/>
          <a:ext cx="7128792" cy="3806160"/>
        </p:xfrm>
        <a:graphic>
          <a:graphicData uri="http://schemas.openxmlformats.org/drawingml/2006/table">
            <a:tbl>
              <a:tblPr firstRow="1" firstCol="1" bandRow="1"/>
              <a:tblGrid>
                <a:gridCol w="2526786"/>
                <a:gridCol w="1529238"/>
                <a:gridCol w="1536384"/>
                <a:gridCol w="1536384"/>
              </a:tblGrid>
              <a:tr h="216024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 smtClean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Transmission mode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 smtClean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TM3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 smtClean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TM4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 smtClean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TM9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 smtClean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Bandwidth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10MHz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 smtClean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Scheduled PRB</a:t>
                      </a:r>
                      <a:endParaRPr lang="en-US" sz="1200" b="1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50PRB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 smtClean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CCH</a:t>
                      </a:r>
                      <a:r>
                        <a:rPr lang="en-US" sz="1200" b="1" baseline="0" dirty="0" smtClean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 symbol</a:t>
                      </a:r>
                      <a:endParaRPr lang="en-US" sz="1200" b="1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1</a:t>
                      </a:r>
                      <a:r>
                        <a:rPr lang="en-US" sz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 or 2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 smtClean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Antenna configuration</a:t>
                      </a:r>
                      <a:endParaRPr lang="en-US" sz="1200" b="1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dirty="0" smtClean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Option 1: 4x4 low</a:t>
                      </a: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dirty="0" smtClean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Option 2: 4x4,</a:t>
                      </a:r>
                      <a:r>
                        <a:rPr lang="en-US" altLang="zh-CN" sz="1200" baseline="0" dirty="0" smtClean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 </a:t>
                      </a:r>
                      <a:r>
                        <a:rPr lang="en-US" altLang="zh-CN" sz="1200" dirty="0" smtClean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New</a:t>
                      </a:r>
                      <a:r>
                        <a:rPr lang="en-US" altLang="zh-CN" sz="1200" baseline="0" dirty="0" smtClean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 medium cross-polarized for 3 layer </a:t>
                      </a:r>
                      <a:endParaRPr lang="en-US" altLang="zh-CN" sz="12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 smtClean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Propagation channel</a:t>
                      </a:r>
                      <a:endParaRPr lang="en-US" sz="1200" b="1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EVA70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EPA5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strike="noStrike" dirty="0" smtClean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EPA5</a:t>
                      </a:r>
                      <a:endParaRPr lang="en-US" sz="1200" strike="noStrike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 smtClean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CRS configuration</a:t>
                      </a:r>
                      <a:endParaRPr lang="en-US" sz="1200" b="1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Port 0,1,2,3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Port 0,1,2,3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Port 0,1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 smtClean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DMRS configuration</a:t>
                      </a:r>
                      <a:endParaRPr lang="en-US" sz="1200" b="1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-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-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Port 7,8,9,10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 smtClean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CSI-RS configuration</a:t>
                      </a:r>
                      <a:endParaRPr lang="en-US" sz="1200" b="1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-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-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Port 15,16,17,18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 smtClean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scheduled </a:t>
                      </a:r>
                      <a:r>
                        <a:rPr lang="en-US" sz="1200" b="1" dirty="0" err="1" smtClean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subframe</a:t>
                      </a:r>
                      <a:endParaRPr lang="en-US" sz="1200" b="1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[1 2 3 4 6 7 8 9]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 smtClean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CSI</a:t>
                      </a:r>
                      <a:r>
                        <a:rPr lang="en-US" sz="1200" b="1" baseline="0" dirty="0" smtClean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 feedback</a:t>
                      </a:r>
                      <a:endParaRPr lang="en-US" sz="1200" b="1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strike="sng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-</a:t>
                      </a:r>
                      <a:endParaRPr lang="en-US" sz="1200" strike="sng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PUCCH</a:t>
                      </a:r>
                      <a:r>
                        <a:rPr lang="en-US" sz="1200" baseline="0" dirty="0" smtClean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 1-1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PUCCH 1-1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807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 err="1" smtClean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Beamforming</a:t>
                      </a:r>
                      <a:r>
                        <a:rPr lang="en-US" sz="1200" b="1" dirty="0" smtClean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 model</a:t>
                      </a:r>
                      <a:endParaRPr lang="en-US" sz="1200" b="1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-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Followed</a:t>
                      </a:r>
                      <a:r>
                        <a:rPr lang="en-US" sz="1200" baseline="0" dirty="0" smtClean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 wideband PMI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Followed</a:t>
                      </a:r>
                      <a:r>
                        <a:rPr lang="en-US" sz="1200" baseline="0" dirty="0" smtClean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 wideband PMI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 smtClean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Layer</a:t>
                      </a:r>
                      <a:r>
                        <a:rPr lang="en-US" sz="1200" b="1" baseline="0" dirty="0" smtClean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 number</a:t>
                      </a:r>
                      <a:endParaRPr lang="en-US" sz="1200" b="1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Option</a:t>
                      </a:r>
                      <a:r>
                        <a:rPr lang="en-US" sz="1200" baseline="0" dirty="0" smtClean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 1: Layer 3; </a:t>
                      </a: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aseline="0" dirty="0" smtClean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Option 2: Layer 4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 smtClean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MCS</a:t>
                      </a:r>
                      <a:endParaRPr lang="en-US" sz="1200" b="1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Option</a:t>
                      </a:r>
                      <a:r>
                        <a:rPr lang="en-US" sz="1200" baseline="0" dirty="0" smtClean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 1: [MCS14]; </a:t>
                      </a: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aseline="0" dirty="0" smtClean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Option 2: 256QAM for TM9</a:t>
                      </a: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aseline="0" dirty="0" smtClean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Option3: others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>
          <a:xfrm>
            <a:off x="400050" y="269875"/>
            <a:ext cx="7981950" cy="446088"/>
          </a:xfrm>
        </p:spPr>
        <p:txBody>
          <a:bodyPr/>
          <a:lstStyle/>
          <a:p>
            <a:pPr eaLnBrk="1" hangingPunct="1"/>
            <a:r>
              <a:rPr lang="en-US" altLang="en-US" dirty="0" smtClean="0"/>
              <a:t>Assumptions ( for information)</a:t>
            </a:r>
          </a:p>
        </p:txBody>
      </p:sp>
      <p:sp>
        <p:nvSpPr>
          <p:cNvPr id="4099" name="Content Placeholder 2"/>
          <p:cNvSpPr>
            <a:spLocks noGrp="1"/>
          </p:cNvSpPr>
          <p:nvPr>
            <p:ph idx="1"/>
          </p:nvPr>
        </p:nvSpPr>
        <p:spPr>
          <a:xfrm>
            <a:off x="395288" y="914400"/>
            <a:ext cx="8497887" cy="5610225"/>
          </a:xfrm>
        </p:spPr>
        <p:txBody>
          <a:bodyPr/>
          <a:lstStyle/>
          <a:p>
            <a:pPr lvl="1"/>
            <a:r>
              <a:rPr lang="en-GB" altLang="zh-CN" sz="1800" dirty="0" smtClean="0"/>
              <a:t>SDR test(s)</a:t>
            </a:r>
            <a:endParaRPr lang="en-GB" altLang="zh-CN" sz="1800" dirty="0"/>
          </a:p>
        </p:txBody>
      </p:sp>
      <p:graphicFrame>
        <p:nvGraphicFramePr>
          <p:cNvPr id="6" name="Content Placeholder 3"/>
          <p:cNvGraphicFramePr>
            <a:graphicFrameLocks/>
          </p:cNvGraphicFramePr>
          <p:nvPr>
            <p:extLst>
              <p:ext uri="{D42A27DB-BD31-4B8C-83A1-F6EECF244321}">
                <p14:modId xmlns="" xmlns:p14="http://schemas.microsoft.com/office/powerpoint/2010/main" val="2612001741"/>
              </p:ext>
            </p:extLst>
          </p:nvPr>
        </p:nvGraphicFramePr>
        <p:xfrm>
          <a:off x="1475656" y="1628800"/>
          <a:ext cx="5760640" cy="3456384"/>
        </p:xfrm>
        <a:graphic>
          <a:graphicData uri="http://schemas.openxmlformats.org/drawingml/2006/table">
            <a:tbl>
              <a:tblPr firstRow="1" firstCol="1" bandRow="1"/>
              <a:tblGrid>
                <a:gridCol w="2448272"/>
                <a:gridCol w="3312368"/>
              </a:tblGrid>
              <a:tr h="216024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 smtClean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Transmission mode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 smtClean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TM3/TM4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 smtClean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Bandwidth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10MHz/20MHz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 smtClean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Scheduled PRB</a:t>
                      </a:r>
                      <a:endParaRPr lang="en-US" sz="1200" b="1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50PRB/100PRB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 smtClean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CCH</a:t>
                      </a:r>
                      <a:r>
                        <a:rPr lang="en-US" sz="1200" b="1" baseline="0" dirty="0" smtClean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 symbol</a:t>
                      </a:r>
                      <a:endParaRPr lang="en-US" sz="1200" b="1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1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 smtClean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Antenna configuration</a:t>
                      </a:r>
                      <a:endParaRPr lang="en-US" sz="1200" b="1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4x4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 smtClean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Propagation channel</a:t>
                      </a:r>
                      <a:endParaRPr lang="en-US" sz="1200" b="1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AWGN*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 smtClean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CRS configuration</a:t>
                      </a:r>
                      <a:endParaRPr lang="en-US" sz="1200" b="1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Port 0,1,2,3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 smtClean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DMRS configuration</a:t>
                      </a:r>
                      <a:endParaRPr lang="en-US" sz="1200" b="1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-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 smtClean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CSI-RS configuration</a:t>
                      </a:r>
                      <a:endParaRPr lang="en-US" sz="1200" b="1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-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 smtClean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scheduled </a:t>
                      </a:r>
                      <a:r>
                        <a:rPr lang="en-US" sz="1200" b="1" dirty="0" err="1" smtClean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subframe</a:t>
                      </a:r>
                      <a:endParaRPr lang="en-US" sz="1200" b="1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dirty="0" smtClean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[1 2 3 4 6 7 8 9]</a:t>
                      </a:r>
                      <a:endParaRPr lang="en-US" altLang="zh-CN" sz="12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 smtClean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Overhead</a:t>
                      </a:r>
                      <a:r>
                        <a:rPr lang="en-US" sz="1200" b="1" baseline="0" dirty="0" smtClean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 </a:t>
                      </a:r>
                      <a:endParaRPr lang="en-US" sz="1200" b="1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-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 smtClean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CSI</a:t>
                      </a:r>
                      <a:r>
                        <a:rPr lang="en-US" sz="1200" b="1" baseline="0" dirty="0" smtClean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 feedback</a:t>
                      </a:r>
                      <a:endParaRPr lang="en-US" sz="1200" b="1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-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 err="1" smtClean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Beamforming</a:t>
                      </a:r>
                      <a:r>
                        <a:rPr lang="en-US" sz="1200" b="1" dirty="0" smtClean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 model</a:t>
                      </a:r>
                      <a:endParaRPr lang="en-US" sz="1200" b="1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-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 smtClean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Layer</a:t>
                      </a:r>
                      <a:r>
                        <a:rPr lang="en-US" sz="1200" b="1" baseline="0" dirty="0" smtClean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 number</a:t>
                      </a:r>
                      <a:endParaRPr lang="en-US" sz="1200" b="1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4 layers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 smtClean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Modulation order</a:t>
                      </a:r>
                      <a:endParaRPr lang="en-US" sz="1200" b="1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64QAM/</a:t>
                      </a:r>
                      <a:r>
                        <a:rPr lang="en-US" sz="1200" baseline="0" dirty="0" smtClean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256QAM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 smtClean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Coding rate</a:t>
                      </a:r>
                      <a:endParaRPr lang="en-US" sz="1200" b="1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aseline="0" dirty="0" smtClean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TBD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251520" y="5949280"/>
            <a:ext cx="860123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* It is encouraged to also specify the 4x4 AWGN channel used in the simulation</a:t>
            </a:r>
            <a:endParaRPr lang="en-US" sz="1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8846</TotalTime>
  <Words>349</Words>
  <Application>Microsoft Office PowerPoint</Application>
  <PresentationFormat>全屏显示(4:3)</PresentationFormat>
  <Paragraphs>106</Paragraphs>
  <Slides>4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5" baseType="lpstr">
      <vt:lpstr>Office テーマ</vt:lpstr>
      <vt:lpstr>WF on layer 3 and 4 demodulation requirements</vt:lpstr>
      <vt:lpstr>Way forward</vt:lpstr>
      <vt:lpstr>Assumptions ( for information)</vt:lpstr>
      <vt:lpstr>Assumptions ( for information)</vt:lpstr>
    </vt:vector>
  </TitlesOfParts>
  <Company>株式会社NTTドコモ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for inter-freq/RAT measurement testing</dc:title>
  <dc:creator>chen</dc:creator>
  <cp:lastModifiedBy>w00124886</cp:lastModifiedBy>
  <cp:revision>1454</cp:revision>
  <dcterms:created xsi:type="dcterms:W3CDTF">2012-06-26T16:51:38Z</dcterms:created>
  <dcterms:modified xsi:type="dcterms:W3CDTF">2015-08-27T10:17:33Z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ms_pID_725343">
    <vt:lpwstr>(3)CDISe6sW5Jie0VGNfV692UBbimze5QHVf1IWdqqolZ4WCL+AQvWxmRZVhR5cdNcAxz9/IkO5_x000d_
wGsV6o8xwAYysD4LTiMF6EchkmjvVtoq5YNun15x1nZsIJL+mZJqTZb8w2wPCGdys5mbj9Ji_x000d_
TBf2wlx21rHar4FqyFdiMOcGVXXFOarMxpEnK1HkmVpbzUXQc9BFtz8WaYUpwsui9qvCONEp_x000d_
DOiJG+EJ4JttvCVDL7</vt:lpwstr>
  </property>
  <property fmtid="{D5CDD505-2E9C-101B-9397-08002B2CF9AE}" pid="3" name="_ms_pID_7253431">
    <vt:lpwstr>EbY47+qHUE5PPCQUUSpLHumlgksTamuPUtVnK98A2JagP3+oqLa+LW_x000d_
o+LkUmTr+VqWbjT5X6DgpAtbC5q1vKzpNu+wGKe9yKrnASknkVtBWoU3r7smfecpFszExmvI_x000d_
hBEByAHf4RiU99qFloAiLpN58/KwAsHkjVRGPcAuDOBtaR7Opjawvqw668mXQ8dv4oLPWrkl_x000d_
27v05bJv0jmSE3l+B1ueD++LrbwId86j7IA6</vt:lpwstr>
  </property>
  <property fmtid="{D5CDD505-2E9C-101B-9397-08002B2CF9AE}" pid="4" name="_ms_pID_725343_00">
    <vt:lpwstr>_ms_pID_725343</vt:lpwstr>
  </property>
  <property fmtid="{D5CDD505-2E9C-101B-9397-08002B2CF9AE}" pid="5" name="_ms_pID_7253431_00">
    <vt:lpwstr>_ms_pID_7253431</vt:lpwstr>
  </property>
  <property fmtid="{D5CDD505-2E9C-101B-9397-08002B2CF9AE}" pid="6" name="_ms_pID_7253432">
    <vt:lpwstr>bk8bVlVzMWdsdZ2+WfqoD1Q=</vt:lpwstr>
  </property>
  <property fmtid="{D5CDD505-2E9C-101B-9397-08002B2CF9AE}" pid="7" name="_ms_pID_7253432_00">
    <vt:lpwstr>_ms_pID_7253432</vt:lpwstr>
  </property>
  <property fmtid="{D5CDD505-2E9C-101B-9397-08002B2CF9AE}" pid="8" name="_new_ms_pID_72543">
    <vt:lpwstr>(3)B9Q3xD58ELUWrrPZndqAbvUxdbvHyALuDCM/5OarOw6+aoTxICefKATMpsrZbFh59oH8Ba3Q
5892JZg2BChRFVroc9audVypPKcJU8O/411kGoKt2QIC8BXdwPVXIuDea8N9mO9b+QFXDnyg
9LK5po7g301Yem6e7LOJdZRmDq+ZWuqQTVISpYiTywwSx1ZW05G6ikP8tjLVQ2X1URJb3+DQ
ys7p2cRyZdkiHq6FiR</vt:lpwstr>
  </property>
  <property fmtid="{D5CDD505-2E9C-101B-9397-08002B2CF9AE}" pid="9" name="_new_ms_pID_72543_00">
    <vt:lpwstr>_new_ms_pID_72543</vt:lpwstr>
  </property>
  <property fmtid="{D5CDD505-2E9C-101B-9397-08002B2CF9AE}" pid="10" name="_new_ms_pID_725431">
    <vt:lpwstr>5asRd4HFK0PcrzZc2s5AH0KYMeyLNQ+n9AZth0z924+8jNSvVGL/ye
v8SBkMYD0rD22Q/8s7VOXYO72t5p0kwH3luRynEQGpAKDjTBc+kxfKLNU7d9bpojqiPdJvCE
y67L2P8jp7CbBVvr2U/1oLUSBH5jPfEJoSPCf78klpwEDOndhZivfrB6NBSpe/Lomt3PXEx/
wwDY0+UhDdIrgXM84IQozIKrgzZSxfGtJGP5</vt:lpwstr>
  </property>
  <property fmtid="{D5CDD505-2E9C-101B-9397-08002B2CF9AE}" pid="11" name="_new_ms_pID_725431_00">
    <vt:lpwstr>_new_ms_pID_725431</vt:lpwstr>
  </property>
  <property fmtid="{D5CDD505-2E9C-101B-9397-08002B2CF9AE}" pid="12" name="_new_ms_pID_725432">
    <vt:lpwstr>fKUQsk9v5rfxaLIiq+kCUGdEa1RdUN5JhV6U
aj8Gd/SUqqBUfq75pwElw0HzwQDAi6WECHaF3u7vjrF5gNvI4phBVWJrIe9JLrLpoHme+s9v
3tXcHJL6Ny5gkrMIdOFcXsGjT7UMxMGZdDQeV4wxkNUvoTqJMZ8UmofOCaZvuq4gibrgIOqh
4nehm55D/+2mtg==</vt:lpwstr>
  </property>
  <property fmtid="{D5CDD505-2E9C-101B-9397-08002B2CF9AE}" pid="13" name="_new_ms_pID_725432_00">
    <vt:lpwstr>_new_ms_pID_725432</vt:lpwstr>
  </property>
  <property fmtid="{D5CDD505-2E9C-101B-9397-08002B2CF9AE}" pid="14" name="_NewReviewCycle">
    <vt:lpwstr/>
  </property>
  <property fmtid="{D5CDD505-2E9C-101B-9397-08002B2CF9AE}" pid="15" name="_new_ms_pID_725433">
    <vt:lpwstr>HI</vt:lpwstr>
  </property>
  <property fmtid="{D5CDD505-2E9C-101B-9397-08002B2CF9AE}" pid="16" name="_AdHocReviewCycleID">
    <vt:i4>-205195701</vt:i4>
  </property>
  <property fmtid="{D5CDD505-2E9C-101B-9397-08002B2CF9AE}" pid="17" name="_EmailSubject">
    <vt:lpwstr>[4RX layer 3/4] draft WF on layer 3 and 4 demodulation requirements</vt:lpwstr>
  </property>
  <property fmtid="{D5CDD505-2E9C-101B-9397-08002B2CF9AE}" pid="18" name="_AuthorEmail">
    <vt:lpwstr>Ato.Yu@mediatek.com</vt:lpwstr>
  </property>
  <property fmtid="{D5CDD505-2E9C-101B-9397-08002B2CF9AE}" pid="19" name="_AuthorEmailDisplayName">
    <vt:lpwstr>Ato Yu (余倉緯)</vt:lpwstr>
  </property>
  <property fmtid="{D5CDD505-2E9C-101B-9397-08002B2CF9AE}" pid="20" name="sflag">
    <vt:lpwstr>1440634173</vt:lpwstr>
  </property>
</Properties>
</file>