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22/08/2014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3GPP TSG-RAN WG4 Meeting #</a:t>
            </a:r>
            <a:r>
              <a:rPr lang="en-GB" dirty="0" smtClean="0"/>
              <a:t>72</a:t>
            </a:r>
            <a:r>
              <a:rPr lang="en-GB" i="1" dirty="0"/>
              <a:t>	</a:t>
            </a:r>
            <a:r>
              <a:rPr lang="en-GB" i="1" dirty="0" smtClean="0"/>
              <a:t>                                                            </a:t>
            </a:r>
            <a:r>
              <a:rPr lang="en-GB" i="1" dirty="0" smtClean="0"/>
              <a:t>              </a:t>
            </a:r>
            <a:r>
              <a:rPr lang="en-GB" i="1" dirty="0" smtClean="0">
                <a:solidFill>
                  <a:srgbClr val="C00000"/>
                </a:solidFill>
              </a:rPr>
              <a:t>R4-145538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GB" dirty="0"/>
              <a:t>Dresden, Germany, 18 – 22 August 2014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/>
              <a:t>TeliaSonera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 smtClean="0"/>
              <a:t>WF on B42 </a:t>
            </a:r>
            <a:r>
              <a:rPr lang="en-US" dirty="0"/>
              <a:t>and B43 UE co-existence</a:t>
            </a:r>
          </a:p>
          <a:p>
            <a:r>
              <a:rPr lang="en-GB" b="1" dirty="0"/>
              <a:t>Agenda item:	</a:t>
            </a:r>
            <a:r>
              <a:rPr lang="en-GB" dirty="0"/>
              <a:t>4.2.1.1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420888"/>
            <a:ext cx="82809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 order to enable un-synchronised operation between B42 and B43 and in-band the following cases shall be considered </a:t>
            </a:r>
            <a:r>
              <a:rPr lang="en-GB" dirty="0" smtClean="0"/>
              <a:t>(for ~3.5 </a:t>
            </a:r>
            <a:r>
              <a:rPr lang="en-GB" dirty="0" smtClean="0"/>
              <a:t>GHz):</a:t>
            </a:r>
          </a:p>
          <a:p>
            <a:endParaRPr lang="en-US" dirty="0" smtClean="0"/>
          </a:p>
          <a:p>
            <a:r>
              <a:rPr lang="en-US" b="1" dirty="0" smtClean="0"/>
              <a:t>With NS_01 for B42 and B43:</a:t>
            </a:r>
            <a:endParaRPr lang="en-US" b="1" dirty="0"/>
          </a:p>
          <a:p>
            <a:pPr lvl="0"/>
            <a:r>
              <a:rPr lang="en-US" b="1" dirty="0" smtClean="0"/>
              <a:t>1)    For ≤ </a:t>
            </a:r>
            <a:r>
              <a:rPr lang="en-GB" u="sng" dirty="0" err="1" smtClean="0"/>
              <a:t>ΔfOOB</a:t>
            </a:r>
            <a:r>
              <a:rPr lang="en-GB" u="sng" dirty="0" smtClean="0"/>
              <a:t>  </a:t>
            </a:r>
            <a:r>
              <a:rPr lang="en-US" b="1" dirty="0" smtClean="0"/>
              <a:t>follow existing general SEM mask</a:t>
            </a:r>
          </a:p>
          <a:p>
            <a:pPr lvl="0"/>
            <a:r>
              <a:rPr lang="en-US" b="1" dirty="0"/>
              <a:t> </a:t>
            </a:r>
            <a:r>
              <a:rPr lang="en-US" b="1" dirty="0" smtClean="0"/>
              <a:t>       For &gt; </a:t>
            </a:r>
            <a:r>
              <a:rPr lang="en-GB" u="sng" dirty="0" err="1" smtClean="0"/>
              <a:t>ΔfOOB</a:t>
            </a:r>
            <a:r>
              <a:rPr lang="en-GB" u="sng" dirty="0" smtClean="0"/>
              <a:t> </a:t>
            </a:r>
            <a:r>
              <a:rPr lang="en-US" b="1" dirty="0" smtClean="0"/>
              <a:t>it will follow -30 </a:t>
            </a:r>
            <a:r>
              <a:rPr lang="en-US" b="1" dirty="0" err="1" smtClean="0"/>
              <a:t>dBm</a:t>
            </a:r>
            <a:r>
              <a:rPr lang="en-US" b="1" dirty="0" smtClean="0"/>
              <a:t>/MHz (no A-MPR is needed)</a:t>
            </a:r>
          </a:p>
          <a:p>
            <a:pPr lvl="0"/>
            <a:r>
              <a:rPr lang="en-US" b="1" dirty="0"/>
              <a:t> </a:t>
            </a:r>
            <a:r>
              <a:rPr lang="en-US" b="1" dirty="0" smtClean="0"/>
              <a:t>        No actions required for this in the specifications as it can be already fulfilled</a:t>
            </a:r>
          </a:p>
          <a:p>
            <a:endParaRPr lang="en-US" b="1" dirty="0"/>
          </a:p>
          <a:p>
            <a:r>
              <a:rPr lang="en-US" b="1" dirty="0" smtClean="0"/>
              <a:t>With NS_22 for B42 and B43:</a:t>
            </a:r>
          </a:p>
          <a:p>
            <a:pPr lvl="0"/>
            <a:r>
              <a:rPr lang="en-US" b="1" dirty="0" smtClean="0"/>
              <a:t>2)    -23dBm/5MHz </a:t>
            </a:r>
            <a:r>
              <a:rPr lang="en-US" b="1" dirty="0"/>
              <a:t>at 5MHz offset from the aggressor over a 20 MHz region</a:t>
            </a:r>
            <a:endParaRPr lang="en-US" dirty="0"/>
          </a:p>
          <a:p>
            <a:r>
              <a:rPr lang="en-US" b="1" dirty="0" smtClean="0"/>
              <a:t>       -</a:t>
            </a:r>
            <a:r>
              <a:rPr lang="en-US" b="1" dirty="0"/>
              <a:t>40dBm/MHz at 25 MHz offset from the aggressor to the end of the </a:t>
            </a:r>
            <a:r>
              <a:rPr lang="en-US" b="1" dirty="0" smtClean="0"/>
              <a:t>band</a:t>
            </a:r>
          </a:p>
          <a:p>
            <a:endParaRPr lang="en-US" b="1" dirty="0"/>
          </a:p>
          <a:p>
            <a:r>
              <a:rPr lang="en-US" dirty="0" smtClean="0"/>
              <a:t>There will be a note </a:t>
            </a:r>
            <a:r>
              <a:rPr lang="en-US" dirty="0"/>
              <a:t>saying: </a:t>
            </a:r>
            <a:r>
              <a:rPr lang="en-US" dirty="0" smtClean="0"/>
              <a:t>For adjacent carriers in </a:t>
            </a:r>
            <a:r>
              <a:rPr lang="en-US" dirty="0"/>
              <a:t>B42 </a:t>
            </a:r>
            <a:r>
              <a:rPr lang="en-US" dirty="0" smtClean="0"/>
              <a:t>and B43 the </a:t>
            </a:r>
            <a:r>
              <a:rPr lang="en-US" dirty="0"/>
              <a:t>emission limit could imply risk of harmful interference to UE(s) operating in the protected operating band.</a:t>
            </a:r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786559" y="2740594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314397" y="2748463"/>
            <a:ext cx="2392345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 bwMode="auto">
          <a:xfrm>
            <a:off x="5582093" y="3692706"/>
            <a:ext cx="20407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V="1">
            <a:off x="7742339" y="4355331"/>
            <a:ext cx="1150141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7702750" y="3094685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6026461" y="3289830"/>
            <a:ext cx="1443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General  SEM</a:t>
            </a: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7700373" y="4067780"/>
            <a:ext cx="14430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-30dBm/MHz</a:t>
            </a:r>
            <a:endParaRPr lang="en-US" altLang="en-US" dirty="0"/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6107823" y="2435026"/>
            <a:ext cx="814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u="sng" dirty="0" err="1"/>
              <a:t>ΔfOOB</a:t>
            </a:r>
            <a:endParaRPr lang="en-US" altLang="en-US" dirty="0"/>
          </a:p>
        </p:txBody>
      </p:sp>
      <p:sp>
        <p:nvSpPr>
          <p:cNvPr id="16" name="Rectangle 15"/>
          <p:cNvSpPr/>
          <p:nvPr/>
        </p:nvSpPr>
        <p:spPr>
          <a:xfrm>
            <a:off x="755576" y="-27384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The </a:t>
            </a:r>
            <a:r>
              <a:rPr lang="en-GB" dirty="0" smtClean="0"/>
              <a:t>NS/A-MPR </a:t>
            </a:r>
            <a:r>
              <a:rPr lang="en-GB" dirty="0" smtClean="0"/>
              <a:t>following shall protect B42/B43 UE-coexistence and in-band for these bands: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Case 1: Use existing NS_01 and general spurious emission requirements of -30 </a:t>
            </a:r>
            <a:r>
              <a:rPr lang="en-GB" dirty="0" err="1" smtClean="0"/>
              <a:t>dBm</a:t>
            </a:r>
            <a:r>
              <a:rPr lang="en-GB" dirty="0" smtClean="0"/>
              <a:t>/MHz, no A-MPR and no changes in specification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Case 2: Define A-MPR required for new SEM within </a:t>
            </a:r>
            <a:r>
              <a:rPr lang="en-GB" u="sng" dirty="0" err="1" smtClean="0"/>
              <a:t>ΔfOOB</a:t>
            </a:r>
            <a:r>
              <a:rPr lang="en-GB" u="sng" dirty="0" smtClean="0"/>
              <a:t> range and </a:t>
            </a:r>
            <a:r>
              <a:rPr lang="en-GB" dirty="0" smtClean="0"/>
              <a:t>extended SEM for  </a:t>
            </a:r>
            <a:r>
              <a:rPr lang="el-GR" dirty="0" smtClean="0"/>
              <a:t>&gt;Δ</a:t>
            </a:r>
            <a:r>
              <a:rPr lang="en-GB" dirty="0" err="1"/>
              <a:t>fOOB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 bwMode="auto">
          <a:xfrm flipH="1">
            <a:off x="3790260" y="2743164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19" name="Straight Arrow Connector 18"/>
          <p:cNvCxnSpPr/>
          <p:nvPr/>
        </p:nvCxnSpPr>
        <p:spPr bwMode="auto">
          <a:xfrm flipH="1">
            <a:off x="1416276" y="2751033"/>
            <a:ext cx="2392345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flipH="1">
            <a:off x="1500210" y="3695276"/>
            <a:ext cx="2231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 flipH="1" flipV="1">
            <a:off x="230538" y="4357901"/>
            <a:ext cx="1150141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 flipH="1">
            <a:off x="1420268" y="3097255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8"/>
          <p:cNvSpPr txBox="1">
            <a:spLocks noChangeArrowheads="1"/>
          </p:cNvSpPr>
          <p:nvPr/>
        </p:nvSpPr>
        <p:spPr bwMode="auto">
          <a:xfrm flipH="1">
            <a:off x="1904776" y="3289830"/>
            <a:ext cx="1443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General SEM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 flipH="1">
            <a:off x="-36512" y="4019202"/>
            <a:ext cx="14430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-30dBm/MHz</a:t>
            </a:r>
            <a:endParaRPr lang="en-US" altLang="en-US" dirty="0"/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 flipH="1">
            <a:off x="2187335" y="2437596"/>
            <a:ext cx="8908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u="sng" dirty="0"/>
              <a:t> </a:t>
            </a:r>
            <a:r>
              <a:rPr lang="en-GB" u="sng" dirty="0" err="1"/>
              <a:t>ΔfOOB</a:t>
            </a:r>
            <a:endParaRPr lang="en-US" altLang="en-US" dirty="0"/>
          </a:p>
        </p:txBody>
      </p:sp>
      <p:sp>
        <p:nvSpPr>
          <p:cNvPr id="30" name="Rectangle 29"/>
          <p:cNvSpPr/>
          <p:nvPr/>
        </p:nvSpPr>
        <p:spPr>
          <a:xfrm>
            <a:off x="107504" y="2123564"/>
            <a:ext cx="3694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Case 1</a:t>
            </a:r>
            <a:r>
              <a:rPr lang="en-US" b="1" dirty="0"/>
              <a:t>) With </a:t>
            </a:r>
            <a:r>
              <a:rPr lang="en-US" b="1" dirty="0" smtClean="0"/>
              <a:t>NS_01 </a:t>
            </a:r>
            <a:r>
              <a:rPr lang="en-US" b="1" dirty="0"/>
              <a:t>for B42 and B43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31" name="Rectangle 30"/>
          <p:cNvSpPr/>
          <p:nvPr/>
        </p:nvSpPr>
        <p:spPr bwMode="auto">
          <a:xfrm>
            <a:off x="3786559" y="5109926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32" name="Straight Arrow Connector 31"/>
          <p:cNvCxnSpPr/>
          <p:nvPr/>
        </p:nvCxnSpPr>
        <p:spPr bwMode="auto">
          <a:xfrm>
            <a:off x="5314397" y="5117795"/>
            <a:ext cx="2117761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>
            <a:off x="6325262" y="6062038"/>
            <a:ext cx="1138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6244214" y="5437788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7527851" y="6724663"/>
            <a:ext cx="1364629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7524328" y="5464017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8"/>
          <p:cNvSpPr txBox="1">
            <a:spLocks noChangeArrowheads="1"/>
          </p:cNvSpPr>
          <p:nvPr/>
        </p:nvSpPr>
        <p:spPr bwMode="auto">
          <a:xfrm>
            <a:off x="6180310" y="5659162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38" name="TextBox 19"/>
          <p:cNvSpPr txBox="1">
            <a:spLocks noChangeArrowheads="1"/>
          </p:cNvSpPr>
          <p:nvPr/>
        </p:nvSpPr>
        <p:spPr bwMode="auto">
          <a:xfrm>
            <a:off x="7524328" y="6381328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292102" y="5410247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5416690" y="5158449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41" name="TextBox 17"/>
          <p:cNvSpPr txBox="1">
            <a:spLocks noChangeArrowheads="1"/>
          </p:cNvSpPr>
          <p:nvPr/>
        </p:nvSpPr>
        <p:spPr bwMode="auto">
          <a:xfrm>
            <a:off x="6107823" y="4804358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  <p:sp>
        <p:nvSpPr>
          <p:cNvPr id="42" name="Rectangle 41"/>
          <p:cNvSpPr/>
          <p:nvPr/>
        </p:nvSpPr>
        <p:spPr bwMode="auto">
          <a:xfrm flipH="1">
            <a:off x="3790260" y="5112496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43" name="Straight Arrow Connector 42"/>
          <p:cNvCxnSpPr/>
          <p:nvPr/>
        </p:nvCxnSpPr>
        <p:spPr bwMode="auto">
          <a:xfrm flipH="1">
            <a:off x="1796902" y="5120365"/>
            <a:ext cx="2011720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 bwMode="auto">
          <a:xfrm flipH="1">
            <a:off x="1828800" y="6064608"/>
            <a:ext cx="968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 bwMode="auto">
          <a:xfrm flipH="1">
            <a:off x="2878804" y="5440358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 flipH="1">
            <a:off x="230539" y="6727233"/>
            <a:ext cx="1545098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 bwMode="auto">
          <a:xfrm flipH="1">
            <a:off x="1763688" y="5466587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8"/>
          <p:cNvSpPr txBox="1">
            <a:spLocks noChangeArrowheads="1"/>
          </p:cNvSpPr>
          <p:nvPr/>
        </p:nvSpPr>
        <p:spPr bwMode="auto">
          <a:xfrm flipH="1">
            <a:off x="1387473" y="5659162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49" name="TextBox 19"/>
          <p:cNvSpPr txBox="1">
            <a:spLocks noChangeArrowheads="1"/>
          </p:cNvSpPr>
          <p:nvPr/>
        </p:nvSpPr>
        <p:spPr bwMode="auto">
          <a:xfrm flipH="1">
            <a:off x="283549" y="6388534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50" name="Straight Arrow Connector 49"/>
          <p:cNvCxnSpPr/>
          <p:nvPr/>
        </p:nvCxnSpPr>
        <p:spPr bwMode="auto">
          <a:xfrm flipH="1">
            <a:off x="2878804" y="5412817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7"/>
          <p:cNvSpPr txBox="1">
            <a:spLocks noChangeArrowheads="1"/>
          </p:cNvSpPr>
          <p:nvPr/>
        </p:nvSpPr>
        <p:spPr bwMode="auto">
          <a:xfrm flipH="1">
            <a:off x="3099554" y="5161019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52" name="TextBox 17"/>
          <p:cNvSpPr txBox="1">
            <a:spLocks noChangeArrowheads="1"/>
          </p:cNvSpPr>
          <p:nvPr/>
        </p:nvSpPr>
        <p:spPr bwMode="auto">
          <a:xfrm flipH="1">
            <a:off x="2187335" y="4806928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  <p:sp>
        <p:nvSpPr>
          <p:cNvPr id="53" name="Rectangle 52"/>
          <p:cNvSpPr/>
          <p:nvPr/>
        </p:nvSpPr>
        <p:spPr>
          <a:xfrm>
            <a:off x="107504" y="4499828"/>
            <a:ext cx="3747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Case 2</a:t>
            </a:r>
            <a:r>
              <a:rPr lang="en-US" b="1" dirty="0"/>
              <a:t>) With </a:t>
            </a:r>
            <a:r>
              <a:rPr lang="en-US" b="1" dirty="0" smtClean="0"/>
              <a:t>NS_22 </a:t>
            </a:r>
            <a:r>
              <a:rPr lang="en-US" b="1" dirty="0"/>
              <a:t>for B42 and B43</a:t>
            </a:r>
            <a:r>
              <a:rPr lang="en-US" b="1" dirty="0" smtClean="0"/>
              <a:t>: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073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258</Words>
  <Application>Microsoft Office PowerPoint</Application>
  <PresentationFormat>On-screen Show (4:3)</PresentationFormat>
  <Paragraphs>45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22</cp:revision>
  <dcterms:created xsi:type="dcterms:W3CDTF">2014-05-22T15:37:23Z</dcterms:created>
  <dcterms:modified xsi:type="dcterms:W3CDTF">2014-08-22T08:34:57Z</dcterms:modified>
</cp:coreProperties>
</file>