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4" r:id="rId1"/>
    <p:sldMasterId id="2147483678" r:id="rId2"/>
  </p:sldMasterIdLst>
  <p:notesMasterIdLst>
    <p:notesMasterId r:id="rId7"/>
  </p:notesMasterIdLst>
  <p:handoutMasterIdLst>
    <p:handoutMasterId r:id="rId8"/>
  </p:handoutMasterIdLst>
  <p:sldIdLst>
    <p:sldId id="256" r:id="rId3"/>
    <p:sldId id="557" r:id="rId4"/>
    <p:sldId id="267" r:id="rId5"/>
    <p:sldId id="259" r:id="rId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17171"/>
    <a:srgbClr val="646464"/>
    <a:srgbClr val="C8C8C8"/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0F11897-3BE2-4A97-AE8B-B15BFBD1A1B3}" v="1" dt="2025-08-15T16:13:25.83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6" d="100"/>
          <a:sy n="96" d="100"/>
        </p:scale>
        <p:origin x="56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2" d="100"/>
          <a:sy n="62" d="100"/>
        </p:scale>
        <p:origin x="3226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microsoft.com/office/2016/11/relationships/changesInfo" Target="changesInfos/changesInfo1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hao, Kun" userId="ac952118-12e0-4b64-b257-47a78f11348b" providerId="ADAL" clId="{70F11897-3BE2-4A97-AE8B-B15BFBD1A1B3}"/>
    <pc:docChg chg="custSel modSld">
      <pc:chgData name="Zhao, Kun" userId="ac952118-12e0-4b64-b257-47a78f11348b" providerId="ADAL" clId="{70F11897-3BE2-4A97-AE8B-B15BFBD1A1B3}" dt="2025-08-15T16:14:20.360" v="10" actId="207"/>
      <pc:docMkLst>
        <pc:docMk/>
      </pc:docMkLst>
      <pc:sldChg chg="addSp delSp modSp mod">
        <pc:chgData name="Zhao, Kun" userId="ac952118-12e0-4b64-b257-47a78f11348b" providerId="ADAL" clId="{70F11897-3BE2-4A97-AE8B-B15BFBD1A1B3}" dt="2025-08-15T16:14:20.360" v="10" actId="207"/>
        <pc:sldMkLst>
          <pc:docMk/>
          <pc:sldMk cId="2762471693" sldId="267"/>
        </pc:sldMkLst>
        <pc:spChg chg="mod">
          <ac:chgData name="Zhao, Kun" userId="ac952118-12e0-4b64-b257-47a78f11348b" providerId="ADAL" clId="{70F11897-3BE2-4A97-AE8B-B15BFBD1A1B3}" dt="2025-08-15T16:12:21.762" v="0" actId="20577"/>
          <ac:spMkLst>
            <pc:docMk/>
            <pc:sldMk cId="2762471693" sldId="267"/>
            <ac:spMk id="5" creationId="{07CA0385-C413-B10E-07BD-4BBCDAA3927C}"/>
          </ac:spMkLst>
        </pc:spChg>
        <pc:spChg chg="del">
          <ac:chgData name="Zhao, Kun" userId="ac952118-12e0-4b64-b257-47a78f11348b" providerId="ADAL" clId="{70F11897-3BE2-4A97-AE8B-B15BFBD1A1B3}" dt="2025-08-15T16:13:32.833" v="4" actId="478"/>
          <ac:spMkLst>
            <pc:docMk/>
            <pc:sldMk cId="2762471693" sldId="267"/>
            <ac:spMk id="15" creationId="{84ACDCE5-C1FC-3478-E36A-C9D39E91F1FA}"/>
          </ac:spMkLst>
        </pc:spChg>
        <pc:picChg chg="add mod">
          <ac:chgData name="Zhao, Kun" userId="ac952118-12e0-4b64-b257-47a78f11348b" providerId="ADAL" clId="{70F11897-3BE2-4A97-AE8B-B15BFBD1A1B3}" dt="2025-08-15T16:14:20.360" v="10" actId="207"/>
          <ac:picMkLst>
            <pc:docMk/>
            <pc:sldMk cId="2762471693" sldId="267"/>
            <ac:picMk id="7" creationId="{19FE1719-B134-301C-E5E7-05A4130916EA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6B5E2CD6-0BDB-9070-5EDD-E0F0E9CD893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7037D0C2-1ECA-D72D-EBF0-BDA7EB7CFF2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E87C4E-C311-42C3-807B-B3278DA1413A}" type="datetimeFigureOut">
              <a:rPr kumimoji="1" lang="ja-JP" altLang="en-US" smtClean="0"/>
              <a:t>2025/8/15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41B1B6C9-0BE8-1DF9-D9D3-A948D8A896A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5878C745-3B2F-FF6F-A6C3-05C364AEF9F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D2744B-E34D-45CA-9270-AAABC558D14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241023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747992-42EA-4122-961F-00C8393E3326}" type="datetimeFigureOut">
              <a:rPr kumimoji="1" lang="ja-JP" altLang="en-US" smtClean="0"/>
              <a:t>2025/8/15</a:t>
            </a:fld>
            <a:endParaRPr kumimoji="1" lang="ja-JP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FB284A-6A4F-43D9-A58F-D744FC79C63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659661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GrayTitlePage_BlackLogo">
    <p:bg>
      <p:bgPr>
        <a:solidFill>
          <a:srgbClr val="C8C8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8CC8FFFA-0E40-A508-1457-60FCAF102D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C8C8C8"/>
                </a:solidFill>
              </a:defRPr>
            </a:lvl1pPr>
          </a:lstStyle>
          <a:p>
            <a:fld id="{35176F9F-42B1-486F-A7D9-35D6AAAFDFA4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35B92A-91BF-3390-C058-E3AD399D32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5325" y="1989196"/>
            <a:ext cx="10801350" cy="576204"/>
          </a:xfrm>
        </p:spPr>
        <p:txBody>
          <a:bodyPr anchor="b">
            <a:normAutofit/>
          </a:bodyPr>
          <a:lstStyle>
            <a:lvl1pPr algn="ctr">
              <a:defRPr sz="3200" b="1">
                <a:solidFill>
                  <a:schemeClr val="tx1"/>
                </a:solidFill>
              </a:defRPr>
            </a:lvl1pPr>
          </a:lstStyle>
          <a:p>
            <a:r>
              <a:rPr kumimoji="1" lang="en-US" altLang="ja-JP"/>
              <a:t>Click to edit Master title style</a:t>
            </a:r>
            <a:endParaRPr kumimoji="1" lang="ja-JP" alt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D9FC504-F9B2-CD3E-DA91-09B398F887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5325" y="2924175"/>
            <a:ext cx="10801350" cy="288925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en-US" altLang="ja-JP"/>
              <a:t>Click to edit Master subtitle style</a:t>
            </a:r>
            <a:endParaRPr kumimoji="1" lang="ja-JP" altLang="en-US" dirty="0"/>
          </a:p>
        </p:txBody>
      </p:sp>
      <p:sp>
        <p:nvSpPr>
          <p:cNvPr id="8" name="テキスト プレースホルダー 2">
            <a:extLst>
              <a:ext uri="{FF2B5EF4-FFF2-40B4-BE49-F238E27FC236}">
                <a16:creationId xmlns:a16="http://schemas.microsoft.com/office/drawing/2014/main" id="{65D0B8C0-796C-AB9E-3734-F3FA14CD052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6722" y="6097056"/>
            <a:ext cx="10801350" cy="138499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Copyright</a:t>
            </a:r>
          </a:p>
        </p:txBody>
      </p:sp>
      <p:sp>
        <p:nvSpPr>
          <p:cNvPr id="9" name="テキスト プレースホルダー 2">
            <a:extLst>
              <a:ext uri="{FF2B5EF4-FFF2-40B4-BE49-F238E27FC236}">
                <a16:creationId xmlns:a16="http://schemas.microsoft.com/office/drawing/2014/main" id="{377B4A96-7505-C2B5-A2B5-B770F836EA7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95325" y="5748796"/>
            <a:ext cx="10801350" cy="193899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Department</a:t>
            </a:r>
            <a:endParaRPr kumimoji="1" lang="ja-JP" altLang="en-US" dirty="0"/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F98457A4-C6A1-B4B0-7B80-75AE47E6A1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C8C8C8"/>
                </a:solidFill>
              </a:defRPr>
            </a:lvl1pPr>
          </a:lstStyle>
          <a:p>
            <a:fld id="{7660CDBD-98C7-4E38-B588-E7775FCF9E74}" type="datetime1">
              <a:rPr lang="en-US" altLang="ja-JP" smtClean="0"/>
              <a:t>8/15/2025</a:t>
            </a:fld>
            <a:endParaRPr lang="ja-JP" altLang="en-US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CF7E057-AD6B-6D99-0A1D-1F0254FECD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C8C8C8"/>
                </a:solidFill>
              </a:defRPr>
            </a:lvl1pPr>
          </a:lstStyle>
          <a:p>
            <a:r>
              <a:rPr lang="en-US" altLang="ja-JP"/>
              <a:t>Department      Company Name</a:t>
            </a:r>
            <a:endParaRPr lang="ja-JP" altLang="en-US"/>
          </a:p>
        </p:txBody>
      </p:sp>
      <p:pic>
        <p:nvPicPr>
          <p:cNvPr id="12" name="グラフィックス 11">
            <a:extLst>
              <a:ext uri="{FF2B5EF4-FFF2-40B4-BE49-F238E27FC236}">
                <a16:creationId xmlns:a16="http://schemas.microsoft.com/office/drawing/2014/main" id="{330FE06C-7761-A921-81ED-F941F9F83C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5682" y="190356"/>
            <a:ext cx="1640031" cy="58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118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Gray/WhiteMiddlePage_BlackLog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1AD81D-3990-B81D-B08F-403353E8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987" y="365125"/>
            <a:ext cx="11376025" cy="542925"/>
          </a:xfrm>
        </p:spPr>
        <p:txBody>
          <a:bodyPr>
            <a:norm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r>
              <a:rPr kumimoji="1" lang="en-US" altLang="ja-JP"/>
              <a:t>Click to edit Master title style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16FD24-47EA-7F9C-A75D-072099D6C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5325" y="1089026"/>
            <a:ext cx="10801350" cy="5148262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100">
                <a:solidFill>
                  <a:schemeClr val="tx1"/>
                </a:solidFill>
              </a:defRPr>
            </a:lvl4pPr>
            <a:lvl5pPr>
              <a:defRPr sz="1000">
                <a:solidFill>
                  <a:schemeClr val="tx1"/>
                </a:solidFill>
              </a:defRPr>
            </a:lvl5pPr>
          </a:lstStyle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4B3A3559-3948-B331-2528-76D09482F0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87081" y="6090308"/>
            <a:ext cx="1553565" cy="1097829"/>
          </a:xfrm>
          <a:prstGeom prst="rect">
            <a:avLst/>
          </a:prstGeom>
        </p:spPr>
      </p:pic>
      <p:sp>
        <p:nvSpPr>
          <p:cNvPr id="5" name="正方形/長方形 15">
            <a:extLst>
              <a:ext uri="{FF2B5EF4-FFF2-40B4-BE49-F238E27FC236}">
                <a16:creationId xmlns:a16="http://schemas.microsoft.com/office/drawing/2014/main" id="{AD7E3AD1-01B6-8AC1-DE14-F63ACC04124B}"/>
              </a:ext>
            </a:extLst>
          </p:cNvPr>
          <p:cNvSpPr/>
          <p:nvPr userDrawn="1"/>
        </p:nvSpPr>
        <p:spPr>
          <a:xfrm>
            <a:off x="-12000" y="6426000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E4FCD6A-2EA8-7A57-9EDC-A8A515A1B7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414733" y="6530899"/>
            <a:ext cx="432758" cy="215661"/>
          </a:xfr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fld id="{35176F9F-42B1-486F-A7D9-35D6AAAFDFA4}" type="slidenum">
              <a:rPr lang="ja-JP" altLang="en-US" smtClean="0"/>
              <a:pPr/>
              <a:t>‹#›</a:t>
            </a:fld>
            <a:endParaRPr lang="ja-JP" altLang="en-US"/>
          </a:p>
        </p:txBody>
      </p:sp>
      <p:cxnSp>
        <p:nvCxnSpPr>
          <p:cNvPr id="18" name="直線コネクタ 28">
            <a:extLst>
              <a:ext uri="{FF2B5EF4-FFF2-40B4-BE49-F238E27FC236}">
                <a16:creationId xmlns:a16="http://schemas.microsoft.com/office/drawing/2014/main" id="{BA509FF9-BF39-2C08-F2D5-53F1FBBE1D4A}"/>
              </a:ext>
            </a:extLst>
          </p:cNvPr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グラフィックス 5">
            <a:extLst>
              <a:ext uri="{FF2B5EF4-FFF2-40B4-BE49-F238E27FC236}">
                <a16:creationId xmlns:a16="http://schemas.microsoft.com/office/drawing/2014/main" id="{12268A86-F05F-C51B-A4ED-76D2548B2F3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2979" y="6451368"/>
            <a:ext cx="1106769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355017"/>
      </p:ext>
    </p:extLst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Gray/BlackMiddlePage_BlackLogo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方形/長方形 15">
            <a:extLst>
              <a:ext uri="{FF2B5EF4-FFF2-40B4-BE49-F238E27FC236}">
                <a16:creationId xmlns:a16="http://schemas.microsoft.com/office/drawing/2014/main" id="{48D3E546-EF43-C9A0-6CC8-9EF0DCF97EF8}"/>
              </a:ext>
            </a:extLst>
          </p:cNvPr>
          <p:cNvSpPr/>
          <p:nvPr userDrawn="1"/>
        </p:nvSpPr>
        <p:spPr>
          <a:xfrm>
            <a:off x="-12000" y="6426000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1AD81D-3990-B81D-B08F-403353E8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987" y="365125"/>
            <a:ext cx="11376025" cy="542925"/>
          </a:xfrm>
        </p:spPr>
        <p:txBody>
          <a:bodyPr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kumimoji="1" lang="en-US" altLang="ja-JP"/>
              <a:t>Click to edit Master title style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16FD24-47EA-7F9C-A75D-072099D6C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5325" y="1089026"/>
            <a:ext cx="10801350" cy="5148262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3B29CA-4339-F1D7-6FB2-4C386127D6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414733" y="6530899"/>
            <a:ext cx="432758" cy="215661"/>
          </a:xfr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fld id="{35176F9F-42B1-486F-A7D9-35D6AAAFDFA4}" type="slidenum">
              <a:rPr lang="ja-JP" altLang="en-US" smtClean="0"/>
              <a:pPr/>
              <a:t>‹#›</a:t>
            </a:fld>
            <a:endParaRPr lang="ja-JP" altLang="en-US"/>
          </a:p>
        </p:txBody>
      </p:sp>
      <p:pic>
        <p:nvPicPr>
          <p:cNvPr id="15" name="図 22">
            <a:extLst>
              <a:ext uri="{FF2B5EF4-FFF2-40B4-BE49-F238E27FC236}">
                <a16:creationId xmlns:a16="http://schemas.microsoft.com/office/drawing/2014/main" id="{A07158A5-6C62-F290-BD65-B580E328290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  <p:cxnSp>
        <p:nvCxnSpPr>
          <p:cNvPr id="7" name="直線コネクタ 28">
            <a:extLst>
              <a:ext uri="{FF2B5EF4-FFF2-40B4-BE49-F238E27FC236}">
                <a16:creationId xmlns:a16="http://schemas.microsoft.com/office/drawing/2014/main" id="{14724BAF-1B8C-ED51-3DB8-4F56B8BFAEAF}"/>
              </a:ext>
            </a:extLst>
          </p:cNvPr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F1CF58B3-3C50-2157-4AB6-CD824FAB30A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942380" y="6538208"/>
            <a:ext cx="870725" cy="208352"/>
          </a:xfr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fld id="{A88AA2D3-CFA0-4B5A-8A01-8C7E4ABAA0A7}" type="datetime1">
              <a:rPr lang="en-US" altLang="ja-JP" smtClean="0"/>
              <a:t>8/15/2025</a:t>
            </a:fld>
            <a:endParaRPr lang="ja-JP" alt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5E7A8FF-4F68-1002-AC37-75891788BF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78609" y="6530196"/>
            <a:ext cx="4080991" cy="2249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 altLang="ja-JP"/>
              <a:t>Department      Company Name</a:t>
            </a:r>
            <a:endParaRPr lang="ja-JP" altLang="en-US" dirty="0"/>
          </a:p>
        </p:txBody>
      </p:sp>
      <p:pic>
        <p:nvPicPr>
          <p:cNvPr id="9" name="グラフィックス 8">
            <a:extLst>
              <a:ext uri="{FF2B5EF4-FFF2-40B4-BE49-F238E27FC236}">
                <a16:creationId xmlns:a16="http://schemas.microsoft.com/office/drawing/2014/main" id="{DB8B44DA-2043-E1EB-D0E9-3179D69BC65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2979" y="6451368"/>
            <a:ext cx="1106769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030174"/>
      </p:ext>
    </p:extLst>
  </p:cSld>
  <p:clrMapOvr>
    <a:masterClrMapping/>
  </p:clrMapOvr>
  <p:hf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GraySectionHeader_BlackLogo">
    <p:bg>
      <p:bgPr>
        <a:solidFill>
          <a:srgbClr val="C8C8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8CC8FFFA-0E40-A508-1457-60FCAF102D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0171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C8C8C8"/>
                </a:solidFill>
              </a:defRPr>
            </a:lvl1pPr>
          </a:lstStyle>
          <a:p>
            <a:fld id="{35176F9F-42B1-486F-A7D9-35D6AAAFDFA4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35B92A-91BF-3390-C058-E3AD399D32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5325" y="1989196"/>
            <a:ext cx="10801350" cy="576204"/>
          </a:xfrm>
        </p:spPr>
        <p:txBody>
          <a:bodyPr anchor="b">
            <a:normAutofit/>
          </a:bodyPr>
          <a:lstStyle>
            <a:lvl1pPr algn="ctr">
              <a:defRPr sz="3200" b="1">
                <a:solidFill>
                  <a:schemeClr val="tx1"/>
                </a:solidFill>
              </a:defRPr>
            </a:lvl1pPr>
          </a:lstStyle>
          <a:p>
            <a:r>
              <a:rPr kumimoji="1" lang="en-US" altLang="ja-JP"/>
              <a:t>Click to edit Master title style</a:t>
            </a:r>
            <a:endParaRPr kumimoji="1" lang="ja-JP" altLang="en-US" dirty="0"/>
          </a:p>
        </p:txBody>
      </p:sp>
      <p:pic>
        <p:nvPicPr>
          <p:cNvPr id="5" name="図 22">
            <a:extLst>
              <a:ext uri="{FF2B5EF4-FFF2-40B4-BE49-F238E27FC236}">
                <a16:creationId xmlns:a16="http://schemas.microsoft.com/office/drawing/2014/main" id="{F29B2135-C519-6932-DABE-B0E09E7831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F98457A4-C6A1-B4B0-7B80-75AE47E6A1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C8C8C8"/>
                </a:solidFill>
              </a:defRPr>
            </a:lvl1pPr>
          </a:lstStyle>
          <a:p>
            <a:fld id="{7660CDBD-98C7-4E38-B588-E7775FCF9E74}" type="datetime1">
              <a:rPr lang="en-US" altLang="ja-JP" smtClean="0"/>
              <a:t>8/15/2025</a:t>
            </a:fld>
            <a:endParaRPr lang="ja-JP" altLang="en-US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CF7E057-AD6B-6D99-0A1D-1F0254FECD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C8C8C8"/>
                </a:solidFill>
              </a:defRPr>
            </a:lvl1pPr>
          </a:lstStyle>
          <a:p>
            <a:r>
              <a:rPr lang="en-US" altLang="ja-JP"/>
              <a:t>Department      Company Name</a:t>
            </a:r>
            <a:endParaRPr lang="ja-JP" altLang="en-US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736C8242-8D74-8B5A-DF90-E2962DF72348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695324" y="2925013"/>
            <a:ext cx="10801349" cy="288087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en-US" altLang="ja-JP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19702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GrayBackCover_BlackLogo">
    <p:bg>
      <p:bgPr>
        <a:solidFill>
          <a:srgbClr val="C8C8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270F2C0C-CDB5-A49B-E48E-2856E5382C9F}"/>
              </a:ext>
            </a:extLst>
          </p:cNvPr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SONY is a registered trademark of Sony Group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Names of Sony products and services are the registered trademarks and/or trademarks of Sony Group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AA093533-64C9-FDD5-D315-AC417BAAB52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C8C8C8"/>
                </a:solidFill>
              </a:defRPr>
            </a:lvl1pPr>
          </a:lstStyle>
          <a:p>
            <a:fld id="{2CCB522A-9556-413A-BDDB-1AE77E7A261C}" type="datetime1">
              <a:rPr lang="en-US" altLang="ja-JP" smtClean="0"/>
              <a:t>8/15/2025</a:t>
            </a:fld>
            <a:endParaRPr lang="ja-JP" alt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1A5AF2D-2886-9CF1-1123-706205BA59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C8C8C8"/>
                </a:solidFill>
              </a:defRPr>
            </a:lvl1pPr>
          </a:lstStyle>
          <a:p>
            <a:r>
              <a:rPr lang="en-US" altLang="ja-JP"/>
              <a:t>Department      Company Name</a:t>
            </a:r>
            <a:endParaRPr lang="ja-JP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6058DA0-4762-90DA-DBFC-7DF88B074E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C8C8C8"/>
                </a:solidFill>
              </a:defRPr>
            </a:lvl1pPr>
          </a:lstStyle>
          <a:p>
            <a:fld id="{35176F9F-42B1-486F-A7D9-35D6AAAFDFA4}" type="slidenum">
              <a:rPr lang="ja-JP" altLang="en-US" smtClean="0"/>
              <a:pPr/>
              <a:t>‹#›</a:t>
            </a:fld>
            <a:endParaRPr lang="ja-JP" altLang="en-US"/>
          </a:p>
        </p:txBody>
      </p:sp>
      <p:pic>
        <p:nvPicPr>
          <p:cNvPr id="7" name="グラフィックス 6">
            <a:extLst>
              <a:ext uri="{FF2B5EF4-FFF2-40B4-BE49-F238E27FC236}">
                <a16:creationId xmlns:a16="http://schemas.microsoft.com/office/drawing/2014/main" id="{200F26E8-411B-69D7-71C2-E4898E85B0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57650" y="2654700"/>
            <a:ext cx="4115168" cy="147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658150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gal end not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4"/>
          <p:cNvSpPr txBox="1"/>
          <p:nvPr userDrawn="1"/>
        </p:nvSpPr>
        <p:spPr bwMode="gray">
          <a:xfrm>
            <a:off x="480000" y="6009600"/>
            <a:ext cx="11232000" cy="7200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ts val="1333"/>
              </a:lnSpc>
              <a:spcBef>
                <a:spcPts val="0"/>
              </a:spcBef>
              <a:spcAft>
                <a:spcPts val="532"/>
              </a:spcAft>
            </a:pPr>
            <a:r>
              <a:rPr kumimoji="1" lang="en-US" altLang="ja-JP" sz="999" b="0" i="0" noProof="1">
                <a:solidFill>
                  <a:schemeClr val="bg1"/>
                </a:solidFill>
                <a:latin typeface="Arial" pitchFamily="34" charset="0"/>
                <a:ea typeface="メイリオ"/>
                <a:cs typeface="Arial" pitchFamily="34" charset="0"/>
              </a:rPr>
              <a:t>SONY is a registered trademark of Sony Corporation.</a:t>
            </a:r>
          </a:p>
          <a:p>
            <a:pPr algn="ctr">
              <a:lnSpc>
                <a:spcPts val="1333"/>
              </a:lnSpc>
              <a:spcBef>
                <a:spcPts val="0"/>
              </a:spcBef>
              <a:spcAft>
                <a:spcPts val="532"/>
              </a:spcAft>
            </a:pPr>
            <a:r>
              <a:rPr kumimoji="1" lang="en-US" altLang="ja-JP" sz="999" b="0" i="0" noProof="1">
                <a:solidFill>
                  <a:schemeClr val="bg1"/>
                </a:solidFill>
                <a:latin typeface="Arial" pitchFamily="34" charset="0"/>
                <a:ea typeface="メイリオ"/>
                <a:cs typeface="Arial" pitchFamily="34" charset="0"/>
              </a:rPr>
              <a:t>Names of Sony products and services are the registered trademarks and/or trademarks of Sony Corporation or its Group companies.</a:t>
            </a:r>
          </a:p>
          <a:p>
            <a:pPr algn="ctr">
              <a:lnSpc>
                <a:spcPts val="1333"/>
              </a:lnSpc>
              <a:spcBef>
                <a:spcPts val="0"/>
              </a:spcBef>
              <a:spcAft>
                <a:spcPts val="532"/>
              </a:spcAft>
            </a:pPr>
            <a:r>
              <a:rPr kumimoji="1" lang="en-US" altLang="ja-JP" sz="999" b="0" i="0" noProof="1">
                <a:solidFill>
                  <a:schemeClr val="bg1"/>
                </a:solidFill>
                <a:latin typeface="Arial" pitchFamily="34" charset="0"/>
                <a:ea typeface="メイリオ"/>
                <a:cs typeface="Arial" pitchFamily="34" charset="0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6000" y="2879704"/>
            <a:ext cx="3600000" cy="1044000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C8C8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7BAF6F3-29D2-B0CC-BC7F-D30968B5AE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en-US" altLang="ja-JP"/>
              <a:t>Click to edit Master title style</a:t>
            </a:r>
            <a:endParaRPr kumimoji="1" lang="ja-JP" alt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272F75-C6CC-533F-1DBD-9606248A58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0A89A0-E0B2-B07E-4DE5-5DA695EDE0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BFE91E91-E18C-4F46-9DFD-55294249496C}" type="datetime1">
              <a:rPr lang="en-US" altLang="ja-JP" smtClean="0"/>
              <a:t>8/15/2025</a:t>
            </a:fld>
            <a:endParaRPr lang="ja-JP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596E5B-0A25-4195-50A7-0E618B99BC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 altLang="ja-JP"/>
              <a:t>Department      Company Name</a:t>
            </a:r>
            <a:endParaRPr lang="ja-JP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DF34E4-3798-5314-A3C4-1F878C49C1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35176F9F-42B1-486F-A7D9-35D6AAAFDFA4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155362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7" r:id="rId2"/>
    <p:sldLayoutId id="2147483658" r:id="rId3"/>
    <p:sldLayoutId id="2147483660" r:id="rId4"/>
    <p:sldLayoutId id="2147483659" r:id="rId5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334434" y="357717"/>
            <a:ext cx="10320000" cy="81280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/>
          </a:bodyPr>
          <a:lstStyle/>
          <a:p>
            <a:r>
              <a:rPr lang="en-US" noProof="0"/>
              <a:t>Add slide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334434" y="1367367"/>
            <a:ext cx="11523134" cy="4893733"/>
          </a:xfrm>
          <a:prstGeom prst="rect">
            <a:avLst/>
          </a:prstGeom>
          <a:noFill/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noProof="0"/>
              <a:t>Click to add text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Rectangle 11"/>
          <p:cNvSpPr/>
          <p:nvPr/>
        </p:nvSpPr>
        <p:spPr bwMode="invGray">
          <a:xfrm>
            <a:off x="10896000" y="6426200"/>
            <a:ext cx="1296000" cy="431800"/>
          </a:xfrm>
          <a:prstGeom prst="rect">
            <a:avLst/>
          </a:prstGeom>
          <a:solidFill>
            <a:srgbClr val="CD0921"/>
          </a:solidFill>
          <a:ln w="25400">
            <a:noFill/>
            <a:tailEnd type="none"/>
          </a:ln>
          <a:effectLst/>
          <a:scene3d>
            <a:camera prst="perspectiveRelaxed" fov="0">
              <a:rot lat="0" lon="0" rev="0"/>
            </a:camera>
            <a:lightRig rig="threePt" dir="t"/>
          </a:scene3d>
          <a:sp3d extrusionH="177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tIns="0" bIns="0" rtlCol="0" anchor="ctr">
            <a:noAutofit/>
          </a:bodyPr>
          <a:lstStyle/>
          <a:p>
            <a:pPr algn="ctr"/>
            <a:endParaRPr lang="en-US" sz="1299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" name="直線コネクタ 15"/>
          <p:cNvCxnSpPr/>
          <p:nvPr/>
        </p:nvCxnSpPr>
        <p:spPr bwMode="black">
          <a:xfrm>
            <a:off x="432000" y="6538447"/>
            <a:ext cx="0" cy="21600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xtHeaderSecClass"/>
          <p:cNvSpPr txBox="1"/>
          <p:nvPr/>
        </p:nvSpPr>
        <p:spPr>
          <a:xfrm>
            <a:off x="11006667" y="6565053"/>
            <a:ext cx="1185333" cy="153888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r>
              <a:rPr lang="en-US" sz="999" b="0">
                <a:solidFill>
                  <a:srgbClr val="000000"/>
                </a:solidFill>
                <a:latin typeface="Arial"/>
              </a:rPr>
              <a:t>Company Internal</a:t>
            </a:r>
          </a:p>
        </p:txBody>
      </p:sp>
      <p:sp>
        <p:nvSpPr>
          <p:cNvPr id="17" name="txtFooterLeft"/>
          <p:cNvSpPr txBox="1"/>
          <p:nvPr userDrawn="1"/>
        </p:nvSpPr>
        <p:spPr>
          <a:xfrm>
            <a:off x="1305560" y="6565053"/>
            <a:ext cx="2577592" cy="153888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endParaRPr lang="sv-SE" sz="999" b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8" name="txtFooterRight"/>
          <p:cNvSpPr txBox="1"/>
          <p:nvPr userDrawn="1"/>
        </p:nvSpPr>
        <p:spPr>
          <a:xfrm>
            <a:off x="3969680" y="6565053"/>
            <a:ext cx="6177619" cy="153888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r>
              <a:rPr lang="sv-SE" sz="999" b="0" dirty="0">
                <a:solidFill>
                  <a:srgbClr val="7F7F7F"/>
                </a:solidFill>
                <a:latin typeface="Arial"/>
              </a:rPr>
              <a:t>SA1#97</a:t>
            </a:r>
            <a:r>
              <a:rPr lang="sv-SE" sz="999" b="0" baseline="0" dirty="0">
                <a:solidFill>
                  <a:srgbClr val="7F7F7F"/>
                </a:solidFill>
                <a:latin typeface="Arial"/>
              </a:rPr>
              <a:t> </a:t>
            </a:r>
            <a:r>
              <a:rPr lang="sv-SE" sz="999" b="0" baseline="0" dirty="0" err="1">
                <a:solidFill>
                  <a:srgbClr val="7F7F7F"/>
                </a:solidFill>
                <a:latin typeface="Arial"/>
              </a:rPr>
              <a:t>Elbonia</a:t>
            </a:r>
            <a:endParaRPr lang="sv-SE" sz="999" b="0" dirty="0">
              <a:solidFill>
                <a:srgbClr val="7F7F7F"/>
              </a:solid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hf sldNum="0" hdr="0" dt="0"/>
  <p:txStyles>
    <p:titleStyle>
      <a:lvl1pPr algn="l" defTabSz="855402" rtl="0" eaLnBrk="1" latinLnBrk="0" hangingPunct="1">
        <a:lnSpc>
          <a:spcPts val="2400"/>
        </a:lnSpc>
        <a:spcBef>
          <a:spcPct val="0"/>
        </a:spcBef>
        <a:buNone/>
        <a:defRPr sz="2400" b="1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5976" indent="-215976" algn="l" defTabSz="855402" rtl="0" eaLnBrk="1" latinLnBrk="0" hangingPunct="1">
        <a:spcBef>
          <a:spcPts val="600"/>
        </a:spcBef>
        <a:buClr>
          <a:schemeClr val="bg1"/>
        </a:buClr>
        <a:buFont typeface="HelveticaNeueLT Pro 45 Lt" pitchFamily="34" charset="0"/>
        <a:buChar char="•"/>
        <a:defRPr sz="21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67946" indent="-179980" algn="l" defTabSz="855402" rtl="0" eaLnBrk="1" latinLnBrk="0" hangingPunct="1">
        <a:spcBef>
          <a:spcPts val="400"/>
        </a:spcBef>
        <a:buClr>
          <a:schemeClr val="bg1"/>
        </a:buClr>
        <a:buFont typeface="HelveticaNeueLT Pro 45 Lt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19918" indent="-179980" algn="l" defTabSz="855402" rtl="0" eaLnBrk="1" latinLnBrk="0" hangingPunct="1">
        <a:spcBef>
          <a:spcPts val="300"/>
        </a:spcBef>
        <a:buClr>
          <a:schemeClr val="bg1"/>
        </a:buClr>
        <a:buFont typeface="HelveticaNeueLT Pro 45 Lt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971890" indent="-179980" algn="l" defTabSz="855402" rtl="0" eaLnBrk="1" latinLnBrk="0" hangingPunct="1">
        <a:spcBef>
          <a:spcPts val="300"/>
        </a:spcBef>
        <a:buClr>
          <a:schemeClr val="bg1"/>
        </a:buClr>
        <a:buFont typeface="HelveticaNeueLT Pro 45 Lt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223861" indent="-179980" algn="l" defTabSz="855402" rtl="0" eaLnBrk="1" latinLnBrk="0" hangingPunct="1">
        <a:spcBef>
          <a:spcPts val="300"/>
        </a:spcBef>
        <a:buClr>
          <a:schemeClr val="bg1"/>
        </a:buClr>
        <a:buFont typeface="HelveticaNeueLT Pro 45 Lt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352357" indent="-213851" algn="l" defTabSz="855402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80058" indent="-213851" algn="l" defTabSz="855402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7760" indent="-213851" algn="l" defTabSz="855402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35461" indent="-213851" algn="l" defTabSz="855402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5540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27702" algn="l" defTabSz="85540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55402" algn="l" defTabSz="85540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83104" algn="l" defTabSz="85540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710804" algn="l" defTabSz="85540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506" algn="l" defTabSz="85540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566208" algn="l" defTabSz="85540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993908" algn="l" defTabSz="85540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421611" algn="l" defTabSz="85540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9FCC3B"/>
          </p15:clr>
        </p15:guide>
        <p15:guide id="2" pos="3840" userDrawn="1">
          <p15:clr>
            <a:srgbClr val="9FCC3B"/>
          </p15:clr>
        </p15:guide>
        <p15:guide id="3" pos="7469" userDrawn="1">
          <p15:clr>
            <a:srgbClr val="547EBF"/>
          </p15:clr>
        </p15:guide>
        <p15:guide id="4" pos="211" userDrawn="1">
          <p15:clr>
            <a:srgbClr val="547EBF"/>
          </p15:clr>
        </p15:guide>
        <p15:guide id="5" orient="horz" pos="225" userDrawn="1">
          <p15:clr>
            <a:srgbClr val="547EBF"/>
          </p15:clr>
        </p15:guide>
        <p15:guide id="6" orient="horz" pos="3944" userDrawn="1">
          <p15:clr>
            <a:srgbClr val="547EBF"/>
          </p15:clr>
        </p15:guide>
        <p15:guide id="7" orient="horz" pos="739" userDrawn="1">
          <p15:clr>
            <a:srgbClr val="547EBF"/>
          </p15:clr>
        </p15:guide>
        <p15:guide id="8" orient="horz" pos="860" userDrawn="1">
          <p15:clr>
            <a:srgbClr val="547EBF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sv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661CE9E-EB78-8B4A-27C1-B17C0B61868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3200" dirty="0">
                <a:latin typeface="+mn-lt"/>
                <a:ea typeface="游ゴシック"/>
              </a:rPr>
              <a:t>(e)Redcap </a:t>
            </a:r>
            <a:r>
              <a:rPr lang="en-SE" altLang="ja-JP" sz="3200" dirty="0">
                <a:latin typeface="+mn-lt"/>
                <a:ea typeface="游ゴシック"/>
              </a:rPr>
              <a:t>UE </a:t>
            </a:r>
            <a:r>
              <a:rPr lang="en-US" altLang="ja-JP" sz="3200" dirty="0">
                <a:latin typeface="+mn-lt"/>
                <a:ea typeface="游ゴシック"/>
              </a:rPr>
              <a:t>enhancement in Rel-20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10BA4D94-92F5-B52E-E6DF-F04E6919BB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5325" y="3897841"/>
            <a:ext cx="10801350" cy="288925"/>
          </a:xfrm>
        </p:spPr>
        <p:txBody>
          <a:bodyPr>
            <a:normAutofit fontScale="85000" lnSpcReduction="20000"/>
          </a:bodyPr>
          <a:lstStyle/>
          <a:p>
            <a:r>
              <a:rPr lang="en-SE" dirty="0"/>
              <a:t>Sony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025DB18-B8B3-903C-B208-E6CAB7A6B509}"/>
              </a:ext>
            </a:extLst>
          </p:cNvPr>
          <p:cNvSpPr txBox="1"/>
          <p:nvPr/>
        </p:nvSpPr>
        <p:spPr>
          <a:xfrm>
            <a:off x="8309113" y="184202"/>
            <a:ext cx="4976191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3GPP TSG-RAN WG4 Meeting #116</a:t>
            </a:r>
            <a:endParaRPr lang="en-SE" sz="1400" b="1" dirty="0"/>
          </a:p>
          <a:p>
            <a:r>
              <a:rPr lang="en-US" sz="1400" b="1" dirty="0"/>
              <a:t>Bengaluru, India, August 25th – 29th, 2025</a:t>
            </a:r>
            <a:endParaRPr lang="en-SE" sz="1400" b="1" dirty="0"/>
          </a:p>
          <a:p>
            <a:r>
              <a:rPr lang="en-US" sz="1400" b="1" dirty="0"/>
              <a:t>R4-2511371</a:t>
            </a:r>
            <a:endParaRPr lang="en-SE" sz="1400" b="1" dirty="0"/>
          </a:p>
          <a:p>
            <a:r>
              <a:rPr lang="en-US" sz="1400" b="1" dirty="0"/>
              <a:t>Agenda item:</a:t>
            </a:r>
            <a:r>
              <a:rPr lang="en-SE" sz="1400" b="1" dirty="0"/>
              <a:t>12</a:t>
            </a:r>
            <a:endParaRPr lang="en-US" sz="1400" b="1" dirty="0"/>
          </a:p>
          <a:p>
            <a:endParaRPr lang="en-US" sz="1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4668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4F6BEE-E166-6625-558E-21E86F8156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Objectives for </a:t>
            </a:r>
            <a:r>
              <a:rPr lang="en-US" altLang="ja-JP" sz="2800" dirty="0">
                <a:latin typeface="+mn-lt"/>
                <a:ea typeface="游ゴシック"/>
              </a:rPr>
              <a:t>(e)Redcap enhancement in Rel-20</a:t>
            </a:r>
            <a:r>
              <a:rPr lang="en-SE" dirty="0"/>
              <a:t> 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3BBFB0-D7A5-46A2-12B5-63FCC2142E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76F9F-42B1-486F-A7D9-35D6AAAFDFA4}" type="slidenum">
              <a:rPr lang="ja-JP" altLang="en-US" smtClean="0"/>
              <a:pPr/>
              <a:t>2</a:t>
            </a:fld>
            <a:endParaRPr lang="ja-JP" altLang="en-US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42A51981-9ADB-3AFD-A0BD-2D9B2C02A881}"/>
              </a:ext>
            </a:extLst>
          </p:cNvPr>
          <p:cNvSpPr/>
          <p:nvPr/>
        </p:nvSpPr>
        <p:spPr>
          <a:xfrm>
            <a:off x="407987" y="1346188"/>
            <a:ext cx="5576884" cy="4514926"/>
          </a:xfrm>
          <a:prstGeom prst="rect">
            <a:avLst/>
          </a:prstGeom>
          <a:noFill/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ysDash"/>
            <a:headEnd type="none" w="med" len="med"/>
            <a:tailEnd type="triangle" w="sm" len="sm"/>
          </a:ln>
          <a:effectLst/>
        </p:spPr>
        <p:txBody>
          <a:bodyPr rtlCol="0" anchor="ctr"/>
          <a:lstStyle/>
          <a:p>
            <a:pPr algn="ctr" defTabSz="1219140">
              <a:defRPr/>
            </a:pPr>
            <a:endParaRPr lang="ja-JP" altLang="en-US" sz="3200" kern="0">
              <a:solidFill>
                <a:prstClr val="black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6" name="四角形: 角を丸くする 5">
            <a:extLst>
              <a:ext uri="{FF2B5EF4-FFF2-40B4-BE49-F238E27FC236}">
                <a16:creationId xmlns:a16="http://schemas.microsoft.com/office/drawing/2014/main" id="{3E46B97F-DAEB-826E-BDC8-0C282976D7BD}"/>
              </a:ext>
            </a:extLst>
          </p:cNvPr>
          <p:cNvSpPr/>
          <p:nvPr/>
        </p:nvSpPr>
        <p:spPr>
          <a:xfrm>
            <a:off x="1303604" y="1203473"/>
            <a:ext cx="3360373" cy="285430"/>
          </a:xfrm>
          <a:prstGeom prst="roundRect">
            <a:avLst>
              <a:gd name="adj" fmla="val 50000"/>
            </a:avLst>
          </a:prstGeom>
          <a:gradFill>
            <a:gsLst>
              <a:gs pos="13000">
                <a:srgbClr val="00B0F0"/>
              </a:gs>
              <a:gs pos="100000">
                <a:srgbClr val="1952A6">
                  <a:lumMod val="75000"/>
                </a:srgbClr>
              </a:gs>
              <a:gs pos="42000">
                <a:srgbClr val="1952A6">
                  <a:lumMod val="60000"/>
                  <a:lumOff val="40000"/>
                </a:srgbClr>
              </a:gs>
            </a:gsLst>
            <a:lin ang="10800000" scaled="0"/>
          </a:gradFill>
          <a:ln w="3175" cap="flat" cmpd="sng" algn="ctr">
            <a:noFill/>
            <a:prstDash val="solid"/>
            <a:headEnd type="none" w="med" len="med"/>
            <a:tailEnd type="triangle" w="sm" len="sm"/>
          </a:ln>
          <a:effectLst/>
        </p:spPr>
        <p:txBody>
          <a:bodyPr lIns="91440" tIns="45720" rIns="91440" bIns="45720" rtlCol="0" anchor="ctr"/>
          <a:lstStyle/>
          <a:p>
            <a:pPr algn="ctr" defTabSz="1219140">
              <a:defRPr/>
            </a:pPr>
            <a:r>
              <a:rPr lang="en-GB" altLang="ja-JP" sz="1400" b="1" kern="0" dirty="0">
                <a:solidFill>
                  <a:prstClr val="white"/>
                </a:solidFill>
                <a:ea typeface="游ゴシック"/>
              </a:rPr>
              <a:t>B</a:t>
            </a:r>
            <a:r>
              <a:rPr lang="en-SE" altLang="ja-JP" sz="1400" b="1" kern="0" dirty="0" err="1">
                <a:solidFill>
                  <a:prstClr val="white"/>
                </a:solidFill>
                <a:ea typeface="游ゴシック"/>
              </a:rPr>
              <a:t>ackground</a:t>
            </a:r>
            <a:endParaRPr lang="en-US" sz="1400" b="1" kern="0" dirty="0">
              <a:solidFill>
                <a:prstClr val="white"/>
              </a:solidFill>
              <a:ea typeface="游ゴシック"/>
            </a:endParaRPr>
          </a:p>
        </p:txBody>
      </p:sp>
      <p:sp>
        <p:nvSpPr>
          <p:cNvPr id="7" name="正方形/長方形 4">
            <a:extLst>
              <a:ext uri="{FF2B5EF4-FFF2-40B4-BE49-F238E27FC236}">
                <a16:creationId xmlns:a16="http://schemas.microsoft.com/office/drawing/2014/main" id="{5671EF24-E997-861D-86E6-6ED2D2BB2655}"/>
              </a:ext>
            </a:extLst>
          </p:cNvPr>
          <p:cNvSpPr/>
          <p:nvPr/>
        </p:nvSpPr>
        <p:spPr>
          <a:xfrm>
            <a:off x="6199187" y="1346188"/>
            <a:ext cx="5664000" cy="4514926"/>
          </a:xfrm>
          <a:prstGeom prst="rect">
            <a:avLst/>
          </a:prstGeom>
          <a:noFill/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ysDash"/>
            <a:headEnd type="none" w="med" len="med"/>
            <a:tailEnd type="triangle" w="sm" len="sm"/>
          </a:ln>
          <a:effectLst/>
        </p:spPr>
        <p:txBody>
          <a:bodyPr rtlCol="0" anchor="ctr"/>
          <a:lstStyle/>
          <a:p>
            <a:pPr algn="ctr" defTabSz="1219140">
              <a:defRPr/>
            </a:pPr>
            <a:endParaRPr lang="ja-JP" altLang="en-US" sz="3200" kern="0">
              <a:solidFill>
                <a:prstClr val="black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8" name="四角形: 角を丸くする 5">
            <a:extLst>
              <a:ext uri="{FF2B5EF4-FFF2-40B4-BE49-F238E27FC236}">
                <a16:creationId xmlns:a16="http://schemas.microsoft.com/office/drawing/2014/main" id="{05BBD1B5-DAA1-7A6F-AA83-748A77134B70}"/>
              </a:ext>
            </a:extLst>
          </p:cNvPr>
          <p:cNvSpPr/>
          <p:nvPr/>
        </p:nvSpPr>
        <p:spPr>
          <a:xfrm>
            <a:off x="7333457" y="1203473"/>
            <a:ext cx="3360373" cy="285430"/>
          </a:xfrm>
          <a:prstGeom prst="roundRect">
            <a:avLst>
              <a:gd name="adj" fmla="val 50000"/>
            </a:avLst>
          </a:prstGeom>
          <a:gradFill>
            <a:gsLst>
              <a:gs pos="13000">
                <a:srgbClr val="00B0F0"/>
              </a:gs>
              <a:gs pos="100000">
                <a:srgbClr val="1952A6">
                  <a:lumMod val="75000"/>
                </a:srgbClr>
              </a:gs>
              <a:gs pos="42000">
                <a:srgbClr val="1952A6">
                  <a:lumMod val="60000"/>
                  <a:lumOff val="40000"/>
                </a:srgbClr>
              </a:gs>
            </a:gsLst>
            <a:lin ang="10800000" scaled="0"/>
          </a:gradFill>
          <a:ln w="3175" cap="flat" cmpd="sng" algn="ctr">
            <a:noFill/>
            <a:prstDash val="solid"/>
            <a:headEnd type="none" w="med" len="med"/>
            <a:tailEnd type="triangle" w="sm" len="sm"/>
          </a:ln>
          <a:effectLst/>
        </p:spPr>
        <p:txBody>
          <a:bodyPr lIns="91440" tIns="45720" rIns="91440" bIns="45720" rtlCol="0" anchor="ctr"/>
          <a:lstStyle/>
          <a:p>
            <a:pPr algn="ctr" defTabSz="1219140">
              <a:defRPr/>
            </a:pPr>
            <a:r>
              <a:rPr lang="en-GB" altLang="ja-JP" sz="1400" b="1" kern="0" dirty="0">
                <a:solidFill>
                  <a:prstClr val="white"/>
                </a:solidFill>
                <a:ea typeface="游ゴシック"/>
              </a:rPr>
              <a:t>P</a:t>
            </a:r>
            <a:r>
              <a:rPr lang="en-SE" altLang="ja-JP" sz="1400" b="1" kern="0" dirty="0" err="1">
                <a:solidFill>
                  <a:prstClr val="white"/>
                </a:solidFill>
                <a:ea typeface="游ゴシック"/>
              </a:rPr>
              <a:t>roposed</a:t>
            </a:r>
            <a:r>
              <a:rPr lang="en-SE" altLang="ja-JP" sz="1400" b="1" kern="0" dirty="0">
                <a:solidFill>
                  <a:prstClr val="white"/>
                </a:solidFill>
                <a:ea typeface="游ゴシック"/>
              </a:rPr>
              <a:t> objective </a:t>
            </a:r>
            <a:endParaRPr lang="en-US" sz="1400" b="1" kern="0" dirty="0">
              <a:solidFill>
                <a:prstClr val="white"/>
              </a:solidFill>
              <a:ea typeface="游ゴシック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D95D0DB-3F56-C3DA-012E-BE82B8E4BE14}"/>
              </a:ext>
            </a:extLst>
          </p:cNvPr>
          <p:cNvSpPr txBox="1"/>
          <p:nvPr/>
        </p:nvSpPr>
        <p:spPr>
          <a:xfrm>
            <a:off x="407987" y="1541078"/>
            <a:ext cx="5524500" cy="43242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/>
              <a:t>Further enhancement on (e)Redcap in Rel-20 has been discussed, and the following objective </a:t>
            </a:r>
            <a:r>
              <a:rPr lang="en-SE" sz="1600" dirty="0"/>
              <a:t>for Rel-20 </a:t>
            </a:r>
            <a:r>
              <a:rPr lang="en-US" sz="1600" dirty="0"/>
              <a:t>has been endorsed in RAN#107</a:t>
            </a:r>
            <a:r>
              <a:rPr lang="en-SE" sz="1600" dirty="0"/>
              <a:t>[1]</a:t>
            </a:r>
            <a:r>
              <a:rPr lang="en-US" sz="1600" dirty="0"/>
              <a:t>:</a:t>
            </a:r>
            <a:endParaRPr lang="en-SE" sz="1100" i="1" dirty="0"/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 i="1" dirty="0"/>
              <a:t>(e)</a:t>
            </a:r>
            <a:r>
              <a:rPr lang="en-US" sz="1100" i="1" dirty="0" err="1"/>
              <a:t>RedCap</a:t>
            </a:r>
            <a:r>
              <a:rPr lang="en-US" sz="1100" i="1" dirty="0"/>
              <a:t> UE enhancement</a:t>
            </a:r>
          </a:p>
          <a:p>
            <a:pPr marL="1257300" lvl="2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50" i="1" dirty="0"/>
              <a:t>RLM/BFD relaxation based on the conclusions of R17 UE power saving WI</a:t>
            </a:r>
          </a:p>
          <a:p>
            <a:pPr marL="1257300" lvl="2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50" i="1" dirty="0"/>
              <a:t>Less than 5MHz for (e)</a:t>
            </a:r>
            <a:r>
              <a:rPr lang="en-US" sz="1050" i="1" dirty="0" err="1"/>
              <a:t>RedCap</a:t>
            </a:r>
            <a:r>
              <a:rPr lang="en-US" sz="1050" i="1" dirty="0"/>
              <a:t>, including both 1Rx and 2Rx, based on the conclusions of R18 LT5 WI</a:t>
            </a:r>
          </a:p>
          <a:p>
            <a:pPr marL="1714500" lvl="3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900" i="1" dirty="0"/>
              <a:t>This also include example bands, UE RF scope including potential complexity reduction, UE </a:t>
            </a:r>
            <a:r>
              <a:rPr lang="en-US" sz="900" i="1" dirty="0" err="1"/>
              <a:t>demod</a:t>
            </a:r>
            <a:endParaRPr lang="en-SE" sz="1600" dirty="0"/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SE" sz="1600" dirty="0"/>
              <a:t>Two areas in (e)Redcap enhancement has been endorsed, and in particularly, </a:t>
            </a:r>
            <a:r>
              <a:rPr lang="en-SE" sz="1600" u="sng" dirty="0"/>
              <a:t>the complexity reduction will be considered in the UE RF scope. </a:t>
            </a:r>
            <a:endParaRPr lang="en-SE" sz="1600" dirty="0"/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/>
              <a:t>In this contribution, we </a:t>
            </a:r>
            <a:r>
              <a:rPr lang="en-SE" sz="1600" dirty="0"/>
              <a:t>propose detailed objective on </a:t>
            </a:r>
            <a:r>
              <a:rPr lang="en-US" sz="1600" dirty="0"/>
              <a:t>(e)</a:t>
            </a:r>
            <a:r>
              <a:rPr lang="en-US" sz="1600" dirty="0" err="1"/>
              <a:t>RedCap</a:t>
            </a:r>
            <a:r>
              <a:rPr lang="en-US" sz="1600" dirty="0"/>
              <a:t> UE enhancement</a:t>
            </a:r>
            <a:r>
              <a:rPr lang="en-SE" sz="1600" dirty="0"/>
              <a:t> in Rel-20 and also offer the key </a:t>
            </a:r>
            <a:r>
              <a:rPr lang="en-SE" sz="1600" dirty="0" err="1"/>
              <a:t>moti</a:t>
            </a:r>
            <a:r>
              <a:rPr lang="en-US" sz="1600" dirty="0"/>
              <a:t>v</a:t>
            </a:r>
            <a:r>
              <a:rPr lang="en-SE" sz="1600" dirty="0" err="1"/>
              <a:t>ation</a:t>
            </a:r>
            <a:r>
              <a:rPr lang="en-SE" sz="1600" dirty="0"/>
              <a:t> of it </a:t>
            </a:r>
            <a:endParaRPr lang="en-US" sz="16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18C2329-E4AC-440B-3307-3106A3D64A9B}"/>
              </a:ext>
            </a:extLst>
          </p:cNvPr>
          <p:cNvSpPr txBox="1"/>
          <p:nvPr/>
        </p:nvSpPr>
        <p:spPr>
          <a:xfrm>
            <a:off x="6258019" y="1510301"/>
            <a:ext cx="5511248" cy="43550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SE" sz="1600" dirty="0"/>
              <a:t>Based on the endorsed WF, the </a:t>
            </a:r>
            <a:r>
              <a:rPr lang="en-SE" sz="1600" dirty="0" err="1"/>
              <a:t>followi</a:t>
            </a:r>
            <a:r>
              <a:rPr lang="en-US" sz="1600" dirty="0"/>
              <a:t>n</a:t>
            </a:r>
            <a:r>
              <a:rPr lang="en-SE" sz="1600" dirty="0"/>
              <a:t>g objectives for Rel-20 (e)Redcap enhancement is proposed: </a:t>
            </a:r>
            <a:endParaRPr lang="en-SE" sz="1200" dirty="0"/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b="1" dirty="0"/>
              <a:t>Specify relaxed RLM/BFD evaluation period requirements</a:t>
            </a:r>
            <a:r>
              <a:rPr lang="en-SE" sz="1200" b="1" dirty="0"/>
              <a:t> for (e)Redcap devices, including </a:t>
            </a:r>
            <a:r>
              <a:rPr lang="en-US" sz="1200" b="1" dirty="0"/>
              <a:t>both 1Rx and 2Rx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SE" sz="1200" b="1" dirty="0"/>
              <a:t>R</a:t>
            </a:r>
            <a:r>
              <a:rPr lang="en-US" sz="1200" b="1" dirty="0" err="1"/>
              <a:t>elaxation</a:t>
            </a:r>
            <a:r>
              <a:rPr lang="en-US" sz="1200" b="1" dirty="0"/>
              <a:t> criteria (i.e. good serving cell- and low mobility criteria) from Rel-17 relaxed RLM/BFD work for non-</a:t>
            </a:r>
            <a:r>
              <a:rPr lang="en-US" sz="1200" b="1" dirty="0" err="1"/>
              <a:t>RedCap</a:t>
            </a:r>
            <a:r>
              <a:rPr lang="en-US" sz="1200" b="1" dirty="0"/>
              <a:t> UEs shall be reuse</a:t>
            </a:r>
            <a:r>
              <a:rPr lang="en-SE" sz="1200" b="1" dirty="0"/>
              <a:t>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b="1" dirty="0"/>
              <a:t>Specify 3Mhz CBW for </a:t>
            </a:r>
            <a:r>
              <a:rPr lang="en-SE" sz="1200" b="1" u="sng" dirty="0"/>
              <a:t>TN and NTN </a:t>
            </a:r>
            <a:r>
              <a:rPr lang="en-US" sz="1200" b="1" dirty="0"/>
              <a:t>(e)</a:t>
            </a:r>
            <a:r>
              <a:rPr lang="en-US" sz="1200" b="1" dirty="0" err="1"/>
              <a:t>RedCap</a:t>
            </a:r>
            <a:r>
              <a:rPr lang="en-SE" sz="1200" b="1" dirty="0"/>
              <a:t>, incl</a:t>
            </a:r>
            <a:r>
              <a:rPr lang="en-US" sz="1200" b="1" dirty="0"/>
              <a:t>ud</a:t>
            </a:r>
            <a:r>
              <a:rPr lang="en-SE" sz="1200" b="1" dirty="0" err="1"/>
              <a:t>ing</a:t>
            </a:r>
            <a:r>
              <a:rPr lang="en-SE" sz="1200" b="1" dirty="0"/>
              <a:t> </a:t>
            </a:r>
            <a:r>
              <a:rPr lang="en-US" sz="1200" b="1" dirty="0"/>
              <a:t>both 1Rx and 2Rx</a:t>
            </a:r>
            <a:endParaRPr lang="en-SE" sz="1200" b="1" dirty="0"/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SE" sz="1200" b="1" dirty="0">
                <a:highlight>
                  <a:srgbClr val="FFFFFF"/>
                </a:highlight>
                <a:latin typeface="+mn-lt"/>
              </a:rPr>
              <a:t>For RF complexity reduction, </a:t>
            </a:r>
            <a:r>
              <a:rPr lang="en-SE" sz="1200" b="1" u="sng" dirty="0">
                <a:highlight>
                  <a:srgbClr val="FFFFFF"/>
                </a:highlight>
                <a:latin typeface="+mn-lt"/>
              </a:rPr>
              <a:t>study and specify 3MHz only </a:t>
            </a:r>
            <a:r>
              <a:rPr lang="en-US" sz="1200" b="1" u="sng" dirty="0"/>
              <a:t>(e)</a:t>
            </a:r>
            <a:r>
              <a:rPr lang="en-US" sz="1200" b="1" u="sng" dirty="0" err="1"/>
              <a:t>RedCap</a:t>
            </a:r>
            <a:r>
              <a:rPr lang="en-SE" sz="1200" b="1" u="sng" dirty="0">
                <a:highlight>
                  <a:srgbClr val="FFFFFF"/>
                </a:highlight>
                <a:latin typeface="+mn-lt"/>
              </a:rPr>
              <a:t> </a:t>
            </a:r>
            <a:r>
              <a:rPr lang="en-SE" sz="1200" b="1" dirty="0">
                <a:highlight>
                  <a:srgbClr val="FFFFFF"/>
                </a:highlight>
                <a:latin typeface="+mn-lt"/>
              </a:rPr>
              <a:t>for HD-FDD mode in Rel-20. </a:t>
            </a:r>
          </a:p>
          <a:p>
            <a:pPr marL="1257300" lvl="2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b="1" dirty="0">
                <a:highlight>
                  <a:srgbClr val="FFFFFF"/>
                </a:highlight>
                <a:latin typeface="+mn-lt"/>
              </a:rPr>
              <a:t>Study feasibility to support 3MHz only </a:t>
            </a:r>
            <a:r>
              <a:rPr lang="en-SE" sz="1200" b="1" dirty="0">
                <a:highlight>
                  <a:srgbClr val="FFFFFF"/>
                </a:highlight>
                <a:latin typeface="+mn-lt"/>
              </a:rPr>
              <a:t>(e)Redcap </a:t>
            </a:r>
            <a:r>
              <a:rPr lang="en-US" sz="1200" b="1" dirty="0">
                <a:highlight>
                  <a:srgbClr val="FFFFFF"/>
                </a:highlight>
                <a:latin typeface="+mn-lt"/>
              </a:rPr>
              <a:t>for </a:t>
            </a:r>
            <a:r>
              <a:rPr lang="en-US" sz="1200" b="1" u="sng" dirty="0">
                <a:highlight>
                  <a:srgbClr val="FFFFFF"/>
                </a:highlight>
                <a:latin typeface="+mn-lt"/>
              </a:rPr>
              <a:t>both UL and DL </a:t>
            </a:r>
            <a:r>
              <a:rPr lang="en-SE" sz="1200" b="1" u="sng" dirty="0">
                <a:highlight>
                  <a:srgbClr val="FFFFFF"/>
                </a:highlight>
                <a:latin typeface="+mn-lt"/>
              </a:rPr>
              <a:t>directions </a:t>
            </a:r>
            <a:r>
              <a:rPr lang="en-US" sz="1200" b="1" u="sng" dirty="0">
                <a:highlight>
                  <a:srgbClr val="FFFFFF"/>
                </a:highlight>
                <a:latin typeface="+mn-lt"/>
              </a:rPr>
              <a:t>or UL </a:t>
            </a:r>
            <a:r>
              <a:rPr lang="en-SE" sz="1200" b="1" u="sng" dirty="0">
                <a:highlight>
                  <a:srgbClr val="FFFFFF"/>
                </a:highlight>
                <a:latin typeface="+mn-lt"/>
              </a:rPr>
              <a:t>direction </a:t>
            </a:r>
            <a:r>
              <a:rPr lang="en-US" sz="1200" b="1" u="sng" dirty="0">
                <a:highlight>
                  <a:srgbClr val="FFFFFF"/>
                </a:highlight>
                <a:latin typeface="+mn-lt"/>
              </a:rPr>
              <a:t>only</a:t>
            </a:r>
            <a:r>
              <a:rPr lang="en-US" sz="1200" b="1" dirty="0">
                <a:highlight>
                  <a:srgbClr val="FFFFFF"/>
                </a:highlight>
                <a:latin typeface="+mn-lt"/>
              </a:rPr>
              <a:t>. </a:t>
            </a:r>
            <a:endParaRPr lang="en-SE" sz="1200" b="1" dirty="0">
              <a:highlight>
                <a:srgbClr val="FFFFFF"/>
              </a:highlight>
              <a:latin typeface="+mn-lt"/>
            </a:endParaRP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SE" sz="1200" b="1" dirty="0"/>
              <a:t>Work from less than 5MHz </a:t>
            </a:r>
            <a:r>
              <a:rPr lang="en-SE" sz="1200" b="1" dirty="0" err="1"/>
              <a:t>WIs</a:t>
            </a:r>
            <a:r>
              <a:rPr lang="en-SE" sz="1200" b="1" dirty="0"/>
              <a:t> in previous releases </a:t>
            </a:r>
            <a:r>
              <a:rPr lang="en-US" sz="1200" b="1" dirty="0"/>
              <a:t>shall be reused </a:t>
            </a:r>
            <a:r>
              <a:rPr lang="en-SE" sz="1200" b="1" dirty="0"/>
              <a:t>as much as possible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b="1" dirty="0"/>
              <a:t>Taking band n106 as example band to start the work, target to support all frequency bands in FR1 in Rel-20</a:t>
            </a:r>
            <a:endParaRPr lang="en-SE" sz="1200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C9B68A5-4470-C584-D7D5-97EF4D3A98E6}"/>
              </a:ext>
            </a:extLst>
          </p:cNvPr>
          <p:cNvSpPr txBox="1"/>
          <p:nvPr/>
        </p:nvSpPr>
        <p:spPr>
          <a:xfrm>
            <a:off x="301345" y="5913289"/>
            <a:ext cx="613906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SE" sz="1050" dirty="0"/>
              <a:t>[1]  </a:t>
            </a:r>
            <a:r>
              <a:rPr lang="en-US" sz="1050" dirty="0"/>
              <a:t>RP-251879</a:t>
            </a:r>
            <a:r>
              <a:rPr lang="en-SE" sz="1050" dirty="0"/>
              <a:t>  </a:t>
            </a:r>
            <a:r>
              <a:rPr lang="en-US" sz="1050" dirty="0"/>
              <a:t>Way forward on RAN4 R20 package</a:t>
            </a:r>
            <a:r>
              <a:rPr lang="en-SE" sz="1050" dirty="0"/>
              <a:t> </a:t>
            </a:r>
            <a:r>
              <a:rPr lang="en-US" sz="1050" dirty="0"/>
              <a:t>RAN4 Chair (Apple)</a:t>
            </a:r>
          </a:p>
        </p:txBody>
      </p:sp>
    </p:spTree>
    <p:extLst>
      <p:ext uri="{BB962C8B-B14F-4D97-AF65-F5344CB8AC3E}">
        <p14:creationId xmlns:p14="http://schemas.microsoft.com/office/powerpoint/2010/main" val="40224120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C1BA0E-124F-E6C7-4B2E-232E20EE39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Why 3MHz only (e)Redcap devices?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5E7A0C-6BF0-7ABD-7A4C-CF5F6C6BA5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3563" y="2012394"/>
            <a:ext cx="5159951" cy="5148262"/>
          </a:xfrm>
        </p:spPr>
        <p:txBody>
          <a:bodyPr/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SE" sz="1600" dirty="0"/>
              <a:t>For HD-FDD (e)Redcap devices, the SAW </a:t>
            </a:r>
            <a:r>
              <a:rPr lang="en-SE" sz="1600" dirty="0" err="1"/>
              <a:t>fitler</a:t>
            </a:r>
            <a:r>
              <a:rPr lang="en-SE" sz="1600" dirty="0"/>
              <a:t>-less implementation is a very attractive design: 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100" dirty="0">
                <a:highlight>
                  <a:srgbClr val="FFFFFF"/>
                </a:highlight>
                <a:latin typeface="+mn-lt"/>
              </a:rPr>
              <a:t>E</a:t>
            </a:r>
            <a:r>
              <a:rPr lang="en-SE" sz="1100" dirty="0" err="1">
                <a:highlight>
                  <a:srgbClr val="FFFFFF"/>
                </a:highlight>
                <a:latin typeface="+mn-lt"/>
              </a:rPr>
              <a:t>nable</a:t>
            </a:r>
            <a:r>
              <a:rPr lang="en-SE" sz="1100" dirty="0">
                <a:highlight>
                  <a:srgbClr val="FFFFFF"/>
                </a:highlight>
                <a:latin typeface="+mn-lt"/>
              </a:rPr>
              <a:t> </a:t>
            </a:r>
            <a:r>
              <a:rPr lang="en-US" sz="1100" dirty="0">
                <a:highlight>
                  <a:srgbClr val="FFFFFF"/>
                </a:highlight>
                <a:latin typeface="+mn-lt"/>
              </a:rPr>
              <a:t>single SKU</a:t>
            </a:r>
            <a:r>
              <a:rPr lang="en-SE" sz="1100" dirty="0">
                <a:highlight>
                  <a:srgbClr val="FFFFFF"/>
                </a:highlight>
                <a:latin typeface="+mn-lt"/>
              </a:rPr>
              <a:t> design by removing the band/regional specific SAW filters, cost reduction over </a:t>
            </a:r>
            <a:r>
              <a:rPr lang="en-US" sz="1100" dirty="0">
                <a:highlight>
                  <a:srgbClr val="FFFFFF"/>
                </a:highlight>
                <a:latin typeface="+mn-lt"/>
              </a:rPr>
              <a:t>streamline</a:t>
            </a:r>
            <a:r>
              <a:rPr lang="en-SE" sz="1100" dirty="0">
                <a:highlight>
                  <a:srgbClr val="FFFFFF"/>
                </a:highlight>
                <a:latin typeface="+mn-lt"/>
              </a:rPr>
              <a:t>d</a:t>
            </a:r>
            <a:r>
              <a:rPr lang="en-US" sz="1100" dirty="0">
                <a:highlight>
                  <a:srgbClr val="FFFFFF"/>
                </a:highlight>
                <a:latin typeface="+mn-lt"/>
              </a:rPr>
              <a:t> production</a:t>
            </a:r>
            <a:r>
              <a:rPr lang="en-SE" sz="1100" dirty="0">
                <a:highlight>
                  <a:srgbClr val="FFFFFF"/>
                </a:highlight>
                <a:latin typeface="+mn-lt"/>
              </a:rPr>
              <a:t>, reduced</a:t>
            </a:r>
            <a:r>
              <a:rPr lang="en-US" sz="1100" dirty="0">
                <a:highlight>
                  <a:srgbClr val="FFFFFF"/>
                </a:highlight>
                <a:latin typeface="+mn-lt"/>
              </a:rPr>
              <a:t> inventory costs</a:t>
            </a:r>
            <a:r>
              <a:rPr lang="en-SE" sz="1100" dirty="0">
                <a:highlight>
                  <a:srgbClr val="FFFFFF"/>
                </a:highlight>
                <a:latin typeface="+mn-lt"/>
              </a:rPr>
              <a:t>.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SE" sz="1100" dirty="0">
                <a:highlight>
                  <a:srgbClr val="FFFFFF"/>
                </a:highlight>
                <a:latin typeface="+mn-lt"/>
              </a:rPr>
              <a:t>Reduce the complexity and footprint size, with improves the p</a:t>
            </a:r>
            <a:r>
              <a:rPr lang="sv-SE" sz="1100" dirty="0" err="1">
                <a:highlight>
                  <a:srgbClr val="FFFFFF"/>
                </a:highlight>
                <a:latin typeface="+mn-lt"/>
              </a:rPr>
              <a:t>ow</a:t>
            </a:r>
            <a:r>
              <a:rPr lang="en-SE" sz="1100" dirty="0">
                <a:highlight>
                  <a:srgbClr val="FFFFFF"/>
                </a:highlight>
                <a:latin typeface="+mn-lt"/>
              </a:rPr>
              <a:t>er efficiency of the RF front end.</a:t>
            </a:r>
            <a:endParaRPr lang="en-SE" sz="1100" dirty="0">
              <a:highlight>
                <a:srgbClr val="FFFFFF"/>
              </a:highlight>
              <a:ea typeface="Calibri"/>
              <a:cs typeface="Calibri"/>
            </a:endParaRP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SE" sz="1100" dirty="0">
                <a:highlight>
                  <a:srgbClr val="FFFFFF"/>
                </a:highlight>
              </a:rPr>
              <a:t>A</a:t>
            </a:r>
            <a:r>
              <a:rPr lang="en-US" sz="1100" dirty="0" err="1">
                <a:highlight>
                  <a:srgbClr val="FFFFFF"/>
                </a:highlight>
                <a:latin typeface="+mn-lt"/>
              </a:rPr>
              <a:t>chieves</a:t>
            </a:r>
            <a:r>
              <a:rPr lang="en-US" sz="1100" dirty="0">
                <a:highlight>
                  <a:srgbClr val="FFFFFF"/>
                </a:highlight>
                <a:latin typeface="+mn-lt"/>
              </a:rPr>
              <a:t> economies of scale through higher production volumes</a:t>
            </a:r>
            <a:r>
              <a:rPr lang="en-SE" sz="1100" dirty="0">
                <a:highlight>
                  <a:srgbClr val="FFFFFF"/>
                </a:highlight>
                <a:latin typeface="+mn-lt"/>
              </a:rPr>
              <a:t> by enabling the (e)Redcap device towards low-end IoT applications</a:t>
            </a:r>
            <a:r>
              <a:rPr lang="en-SE" sz="1100" dirty="0">
                <a:highlight>
                  <a:srgbClr val="FFFFFF"/>
                </a:highlight>
              </a:rPr>
              <a:t>, </a:t>
            </a:r>
            <a:endParaRPr lang="en-SE" sz="1100" dirty="0">
              <a:highlight>
                <a:srgbClr val="FFFFFF"/>
              </a:highlight>
              <a:latin typeface="+mn-lt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SE" sz="1600" dirty="0"/>
              <a:t>SAW-less design has been widely adopted in 4G IoT devices, e.g., cat-M1/NB-IoT thanks to their smaller BWs (1.4MHz and 200 kHz).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SE" sz="1600" dirty="0"/>
              <a:t>As (e)Redcap de</a:t>
            </a:r>
            <a:r>
              <a:rPr lang="en-US" sz="1600" dirty="0"/>
              <a:t>vi</a:t>
            </a:r>
            <a:r>
              <a:rPr lang="en-SE" sz="1600" dirty="0" err="1"/>
              <a:t>ce</a:t>
            </a:r>
            <a:r>
              <a:rPr lang="en-SE" sz="1600" dirty="0"/>
              <a:t> needs to support BW at least 5MHz currently, it is </a:t>
            </a:r>
            <a:r>
              <a:rPr lang="en-SE" sz="1600" u="sng" dirty="0"/>
              <a:t>not possible </a:t>
            </a:r>
            <a:r>
              <a:rPr lang="en-SE" sz="1600" dirty="0"/>
              <a:t>to meet all RF </a:t>
            </a:r>
            <a:r>
              <a:rPr lang="en-SE" sz="1600" dirty="0" err="1"/>
              <a:t>requirem</a:t>
            </a:r>
            <a:r>
              <a:rPr lang="en-US" sz="1600" dirty="0"/>
              <a:t>e</a:t>
            </a:r>
            <a:r>
              <a:rPr lang="en-SE" sz="1600" dirty="0" err="1"/>
              <a:t>nt</a:t>
            </a:r>
            <a:r>
              <a:rPr lang="en-SE" sz="1600" dirty="0"/>
              <a:t> (e.g., emission limit) </a:t>
            </a:r>
            <a:r>
              <a:rPr lang="en-SE" sz="1600" dirty="0" err="1"/>
              <a:t>wi</a:t>
            </a:r>
            <a:r>
              <a:rPr lang="en-US" sz="1600" dirty="0" err="1"/>
              <a:t>th</a:t>
            </a:r>
            <a:r>
              <a:rPr lang="en-SE" sz="1600" dirty="0"/>
              <a:t>out SAW filters.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SE" sz="1900" dirty="0">
              <a:highlight>
                <a:srgbClr val="FFFFFF"/>
              </a:highlight>
              <a:latin typeface="+mn-lt"/>
            </a:endParaRP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6B314B-8ECC-887D-BDE1-AEF37A888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76F9F-42B1-486F-A7D9-35D6AAAFDFA4}" type="slidenum">
              <a:rPr lang="ja-JP" altLang="en-US" smtClean="0"/>
              <a:pPr/>
              <a:t>3</a:t>
            </a:fld>
            <a:endParaRPr lang="ja-JP" alt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7CA0385-C413-B10E-07BD-4BBCDAA3927C}"/>
              </a:ext>
            </a:extLst>
          </p:cNvPr>
          <p:cNvSpPr txBox="1">
            <a:spLocks/>
          </p:cNvSpPr>
          <p:nvPr/>
        </p:nvSpPr>
        <p:spPr>
          <a:xfrm>
            <a:off x="6095999" y="2012394"/>
            <a:ext cx="5842439" cy="51482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kumimoji="1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kumimoji="1"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kumimoji="1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highlight>
                  <a:srgbClr val="FFFFFF"/>
                </a:highlight>
                <a:ea typeface="Calibri"/>
                <a:cs typeface="Calibri"/>
              </a:rPr>
              <a:t>W</a:t>
            </a:r>
            <a:r>
              <a:rPr lang="en-SE" sz="1600" dirty="0" err="1">
                <a:highlight>
                  <a:srgbClr val="FFFFFF"/>
                </a:highlight>
                <a:ea typeface="Calibri"/>
                <a:cs typeface="Calibri"/>
              </a:rPr>
              <a:t>ith</a:t>
            </a:r>
            <a:r>
              <a:rPr lang="en-SE" sz="1600" dirty="0">
                <a:highlight>
                  <a:srgbClr val="FFFFFF"/>
                </a:highlight>
                <a:ea typeface="Calibri"/>
                <a:cs typeface="Calibri"/>
              </a:rPr>
              <a:t> 3MHz CBW, the UE is expected to meet all the emission requirements without the need of SAW filter thanks to narrower spectrum shape.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SE" sz="1600" b="1" dirty="0">
                <a:highlight>
                  <a:srgbClr val="FFFFFF"/>
                </a:highlight>
                <a:ea typeface="Calibri"/>
                <a:cs typeface="Calibri"/>
              </a:rPr>
              <a:t>a fully SAW-less implementation of HD-FDD (e)Redcap devices can therefore be realized if it only needs to support 3MHz CBW</a:t>
            </a:r>
          </a:p>
          <a:p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FBAA289-0C0E-C71E-C6AF-6E6253558B8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3687"/>
          <a:stretch/>
        </p:blipFill>
        <p:spPr>
          <a:xfrm>
            <a:off x="6151838" y="3920124"/>
            <a:ext cx="2338533" cy="236703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80B53A1-ACB2-463C-3C4C-BAF5F2BDEF2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8263" r="53687"/>
          <a:stretch/>
        </p:blipFill>
        <p:spPr>
          <a:xfrm>
            <a:off x="9450569" y="4039069"/>
            <a:ext cx="2333443" cy="1930529"/>
          </a:xfrm>
          <a:prstGeom prst="rect">
            <a:avLst/>
          </a:prstGeom>
        </p:spPr>
      </p:pic>
      <p:sp>
        <p:nvSpPr>
          <p:cNvPr id="16" name="正方形/長方形 16">
            <a:extLst>
              <a:ext uri="{FF2B5EF4-FFF2-40B4-BE49-F238E27FC236}">
                <a16:creationId xmlns:a16="http://schemas.microsoft.com/office/drawing/2014/main" id="{FA7411DF-A52B-847E-8F69-CF1772FE921E}"/>
              </a:ext>
            </a:extLst>
          </p:cNvPr>
          <p:cNvSpPr/>
          <p:nvPr/>
        </p:nvSpPr>
        <p:spPr>
          <a:xfrm>
            <a:off x="-9173" y="1133358"/>
            <a:ext cx="12192000" cy="6210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91440" tIns="45720" rIns="91440" bIns="45720" rtlCol="0" anchor="ctr"/>
          <a:lstStyle/>
          <a:p>
            <a:pPr algn="ctr" defTabSz="816954">
              <a:defRPr/>
            </a:pPr>
            <a:r>
              <a:rPr lang="en-SE" altLang="ja-JP" kern="0" dirty="0">
                <a:solidFill>
                  <a:schemeClr val="bg1"/>
                </a:solidFill>
                <a:ea typeface="游ゴシック"/>
              </a:rPr>
              <a:t>HD-FDD (e)Redcap only need to support </a:t>
            </a:r>
            <a:r>
              <a:rPr lang="en-GB" altLang="ja-JP" kern="0" dirty="0">
                <a:solidFill>
                  <a:schemeClr val="bg1"/>
                </a:solidFill>
                <a:ea typeface="游ゴシック"/>
              </a:rPr>
              <a:t>3</a:t>
            </a:r>
            <a:r>
              <a:rPr lang="en-SE" altLang="ja-JP" kern="0" dirty="0">
                <a:solidFill>
                  <a:schemeClr val="bg1"/>
                </a:solidFill>
                <a:ea typeface="游ゴシック"/>
              </a:rPr>
              <a:t>MHz CBW can </a:t>
            </a:r>
            <a:r>
              <a:rPr lang="en-SE" altLang="ja-JP" kern="0">
                <a:solidFill>
                  <a:schemeClr val="bg1"/>
                </a:solidFill>
                <a:ea typeface="游ゴシック"/>
              </a:rPr>
              <a:t>be fully SAW-less</a:t>
            </a:r>
            <a:r>
              <a:rPr lang="en-SE" altLang="ja-JP" kern="0" dirty="0">
                <a:solidFill>
                  <a:schemeClr val="bg1"/>
                </a:solidFill>
                <a:ea typeface="游ゴシック"/>
              </a:rPr>
              <a:t>, which enable a single SKU design for global operation   </a:t>
            </a:r>
            <a:endParaRPr lang="en-US" altLang="ja-JP" kern="0" dirty="0">
              <a:solidFill>
                <a:schemeClr val="bg1"/>
              </a:solidFill>
              <a:ea typeface="游ゴシック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83567E5-970C-F05E-D315-E89BB7754B23}"/>
              </a:ext>
            </a:extLst>
          </p:cNvPr>
          <p:cNvSpPr txBox="1"/>
          <p:nvPr/>
        </p:nvSpPr>
        <p:spPr>
          <a:xfrm>
            <a:off x="6280029" y="3785153"/>
            <a:ext cx="196399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sz="1050" b="1" dirty="0"/>
              <a:t>(e)Redcap with SAW-</a:t>
            </a:r>
            <a:r>
              <a:rPr lang="en-SE" sz="1050" b="1" dirty="0" err="1"/>
              <a:t>fitlers</a:t>
            </a:r>
            <a:endParaRPr lang="en-US" sz="1050" b="1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7DB6F03-1C89-DEC1-7B69-5B215B7510EA}"/>
              </a:ext>
            </a:extLst>
          </p:cNvPr>
          <p:cNvSpPr txBox="1"/>
          <p:nvPr/>
        </p:nvSpPr>
        <p:spPr>
          <a:xfrm>
            <a:off x="9857940" y="3796557"/>
            <a:ext cx="188865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SE" sz="1050" b="1" dirty="0" err="1"/>
              <a:t>SAWless</a:t>
            </a:r>
            <a:r>
              <a:rPr lang="en-SE" sz="1050" b="1" dirty="0"/>
              <a:t> (e)Redcap devi</a:t>
            </a:r>
            <a:r>
              <a:rPr lang="en-US" sz="1050" b="1" dirty="0" err="1"/>
              <a:t>ce</a:t>
            </a:r>
            <a:endParaRPr lang="en-US" sz="1050" b="1" dirty="0"/>
          </a:p>
        </p:txBody>
      </p:sp>
      <p:pic>
        <p:nvPicPr>
          <p:cNvPr id="7" name="Graphic 6" descr="Arrow: Slight curve with solid fill">
            <a:extLst>
              <a:ext uri="{FF2B5EF4-FFF2-40B4-BE49-F238E27FC236}">
                <a16:creationId xmlns:a16="http://schemas.microsoft.com/office/drawing/2014/main" id="{19FE1719-B134-301C-E5E7-05A4130916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00149" y="4277140"/>
            <a:ext cx="1148012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4716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0932703"/>
      </p:ext>
    </p:extLst>
  </p:cSld>
  <p:clrMapOvr>
    <a:masterClrMapping/>
  </p:clrMapOvr>
</p:sld>
</file>

<file path=ppt/theme/theme1.xml><?xml version="1.0" encoding="utf-8"?>
<a:theme xmlns:a="http://schemas.openxmlformats.org/drawingml/2006/main" name="LightGrayMaster_BlackLogo">
  <a:themeElements>
    <a:clrScheme name="Custom 1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ST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ony_PPT_169_en_LightGrayMaster_BlackLogo.pptx" id="{43428F99-5BC3-465E-816F-6C3031DB077B}" vid="{3A3950D6-0B53-4A3C-BBCE-587BD9ED2E7D}"/>
    </a:ext>
  </a:extLst>
</a:theme>
</file>

<file path=ppt/theme/theme2.xml><?xml version="1.0" encoding="utf-8"?>
<a:theme xmlns:a="http://schemas.openxmlformats.org/drawingml/2006/main" name="blank">
  <a:themeElements>
    <a:clrScheme name="Sony 2014 blue">
      <a:dk1>
        <a:srgbClr val="000000"/>
      </a:dk1>
      <a:lt1>
        <a:srgbClr val="646464"/>
      </a:lt1>
      <a:dk2>
        <a:srgbClr val="C8C8C8"/>
      </a:dk2>
      <a:lt2>
        <a:srgbClr val="FFFFFF"/>
      </a:lt2>
      <a:accent1>
        <a:srgbClr val="3287BD"/>
      </a:accent1>
      <a:accent2>
        <a:srgbClr val="739E4D"/>
      </a:accent2>
      <a:accent3>
        <a:srgbClr val="D68343"/>
      </a:accent3>
      <a:accent4>
        <a:srgbClr val="C33E37"/>
      </a:accent4>
      <a:accent5>
        <a:srgbClr val="7D63A0"/>
      </a:accent5>
      <a:accent6>
        <a:srgbClr val="878787"/>
      </a:accent6>
      <a:hlink>
        <a:srgbClr val="014B6B"/>
      </a:hlink>
      <a:folHlink>
        <a:srgbClr val="646464"/>
      </a:folHlink>
    </a:clrScheme>
    <a:fontScheme name="Sony Mobile Communications 2014 PowerPoint">
      <a:majorFont>
        <a:latin typeface="ITC Avant Garde Std Bk"/>
        <a:ea typeface="Arial Unicode MS"/>
        <a:cs typeface=""/>
      </a:majorFont>
      <a:minorFont>
        <a:latin typeface="HelveticaNeueLT Pro 45 Lt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invGray">
        <a:solidFill>
          <a:schemeClr val="accent1"/>
        </a:solidFill>
        <a:ln w="25400">
          <a:solidFill>
            <a:schemeClr val="accent1">
              <a:lumMod val="50000"/>
            </a:schemeClr>
          </a:solidFill>
          <a:tailEnd type="none"/>
        </a:ln>
        <a:effectLst>
          <a:outerShdw blurRad="50800" dist="50800" dir="2700000" algn="tl" rotWithShape="0">
            <a:prstClr val="black">
              <a:alpha val="40000"/>
            </a:prstClr>
          </a:outerShdw>
        </a:effectLst>
        <a:scene3d>
          <a:camera prst="perspectiveRelaxed" fov="0">
            <a:rot lat="0" lon="0" rev="0"/>
          </a:camera>
          <a:lightRig rig="threePt" dir="t"/>
        </a:scene3d>
        <a:sp3d extrusionH="177800"/>
      </a:spPr>
      <a:bodyPr rtlCol="0" anchor="ctr">
        <a:normAutofit/>
      </a:bodyPr>
      <a:lstStyle>
        <a:defPPr algn="ctr">
          <a:defRPr sz="2400" smtClean="0">
            <a:latin typeface="HelveticaNeueLT Pro 55 Roman" pitchFamily="34" charset="0"/>
          </a:defRPr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  <a:lnDef>
      <a:spPr>
        <a:ln w="25400">
          <a:solidFill>
            <a:schemeClr val="tx2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Sony 2014 blue">
        <a:dk1>
          <a:srgbClr val="000000"/>
        </a:dk1>
        <a:lt1>
          <a:srgbClr val="646464"/>
        </a:lt1>
        <a:dk2>
          <a:srgbClr val="C8C8C8"/>
        </a:dk2>
        <a:lt2>
          <a:srgbClr val="FFFFFF"/>
        </a:lt2>
        <a:accent1>
          <a:srgbClr val="3287BD"/>
        </a:accent1>
        <a:accent2>
          <a:srgbClr val="739E4D"/>
        </a:accent2>
        <a:accent3>
          <a:srgbClr val="D68343"/>
        </a:accent3>
        <a:accent4>
          <a:srgbClr val="C33E37"/>
        </a:accent4>
        <a:accent5>
          <a:srgbClr val="7D63A0"/>
        </a:accent5>
        <a:accent6>
          <a:srgbClr val="878787"/>
        </a:accent6>
        <a:hlink>
          <a:srgbClr val="014B6B"/>
        </a:hlink>
        <a:folHlink>
          <a:srgbClr val="646464"/>
        </a:folHlink>
      </a:clrScheme>
    </a:extraClrScheme>
    <a:extraClrScheme>
      <a:clrScheme name="Sony 2014 green">
        <a:dk1>
          <a:srgbClr val="000000"/>
        </a:dk1>
        <a:lt1>
          <a:srgbClr val="646464"/>
        </a:lt1>
        <a:dk2>
          <a:srgbClr val="C8C8C8"/>
        </a:dk2>
        <a:lt2>
          <a:srgbClr val="FFFFFF"/>
        </a:lt2>
        <a:accent1>
          <a:srgbClr val="739E4D"/>
        </a:accent1>
        <a:accent2>
          <a:srgbClr val="D68343"/>
        </a:accent2>
        <a:accent3>
          <a:srgbClr val="C33E37"/>
        </a:accent3>
        <a:accent4>
          <a:srgbClr val="7D63A0"/>
        </a:accent4>
        <a:accent5>
          <a:srgbClr val="3287BD"/>
        </a:accent5>
        <a:accent6>
          <a:srgbClr val="878787"/>
        </a:accent6>
        <a:hlink>
          <a:srgbClr val="014B6B"/>
        </a:hlink>
        <a:folHlink>
          <a:srgbClr val="646464"/>
        </a:folHlink>
      </a:clrScheme>
    </a:extraClrScheme>
    <a:extraClrScheme>
      <a:clrScheme name="Sony 2014 orange">
        <a:dk1>
          <a:srgbClr val="000000"/>
        </a:dk1>
        <a:lt1>
          <a:srgbClr val="646464"/>
        </a:lt1>
        <a:dk2>
          <a:srgbClr val="C8C8C8"/>
        </a:dk2>
        <a:lt2>
          <a:srgbClr val="FFFFFF"/>
        </a:lt2>
        <a:accent1>
          <a:srgbClr val="D68343"/>
        </a:accent1>
        <a:accent2>
          <a:srgbClr val="C33E37"/>
        </a:accent2>
        <a:accent3>
          <a:srgbClr val="7D63A0"/>
        </a:accent3>
        <a:accent4>
          <a:srgbClr val="3287BD"/>
        </a:accent4>
        <a:accent5>
          <a:srgbClr val="739E4D"/>
        </a:accent5>
        <a:accent6>
          <a:srgbClr val="878787"/>
        </a:accent6>
        <a:hlink>
          <a:srgbClr val="014B6B"/>
        </a:hlink>
        <a:folHlink>
          <a:srgbClr val="646464"/>
        </a:folHlink>
      </a:clrScheme>
    </a:extraClrScheme>
    <a:extraClrScheme>
      <a:clrScheme name="Sony 2014 red">
        <a:dk1>
          <a:srgbClr val="000000"/>
        </a:dk1>
        <a:lt1>
          <a:srgbClr val="646464"/>
        </a:lt1>
        <a:dk2>
          <a:srgbClr val="C8C8C8"/>
        </a:dk2>
        <a:lt2>
          <a:srgbClr val="FFFFFF"/>
        </a:lt2>
        <a:accent1>
          <a:srgbClr val="C33E37"/>
        </a:accent1>
        <a:accent2>
          <a:srgbClr val="7D63A0"/>
        </a:accent2>
        <a:accent3>
          <a:srgbClr val="3287BD"/>
        </a:accent3>
        <a:accent4>
          <a:srgbClr val="739E4D"/>
        </a:accent4>
        <a:accent5>
          <a:srgbClr val="D68343"/>
        </a:accent5>
        <a:accent6>
          <a:srgbClr val="878787"/>
        </a:accent6>
        <a:hlink>
          <a:srgbClr val="014B6B"/>
        </a:hlink>
        <a:folHlink>
          <a:srgbClr val="646464"/>
        </a:folHlink>
      </a:clrScheme>
    </a:extraClrScheme>
    <a:extraClrScheme>
      <a:clrScheme name="Sony 2014 purple">
        <a:dk1>
          <a:srgbClr val="000000"/>
        </a:dk1>
        <a:lt1>
          <a:srgbClr val="646464"/>
        </a:lt1>
        <a:dk2>
          <a:srgbClr val="C8C8C8"/>
        </a:dk2>
        <a:lt2>
          <a:srgbClr val="FFFFFF"/>
        </a:lt2>
        <a:accent1>
          <a:srgbClr val="7D63A0"/>
        </a:accent1>
        <a:accent2>
          <a:srgbClr val="3287BD"/>
        </a:accent2>
        <a:accent3>
          <a:srgbClr val="739E4D"/>
        </a:accent3>
        <a:accent4>
          <a:srgbClr val="D68343"/>
        </a:accent4>
        <a:accent5>
          <a:srgbClr val="C33E37"/>
        </a:accent5>
        <a:accent6>
          <a:srgbClr val="878787"/>
        </a:accent6>
        <a:hlink>
          <a:srgbClr val="014B6B"/>
        </a:hlink>
        <a:folHlink>
          <a:srgbClr val="646464"/>
        </a:folHlink>
      </a:clrScheme>
    </a:extraClrScheme>
  </a:extraClrSchemeLst>
  <a:extLst>
    <a:ext uri="{05A4C25C-085E-4340-85A3-A5531E510DB2}">
      <thm15:themeFamily xmlns:thm15="http://schemas.microsoft.com/office/thememl/2012/main" name="Sony_2014.3.16-9 - Copy" id="{B676A8F2-F3BF-434D-9A27-5D56A866542E}" vid="{8FB125D9-A16B-4F39-87FC-EE9A98C14CF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754d1b7-26b4-4e55-b8aa-f5ba625f3742}" enabled="1" method="Privileged" siteId="{66c65d8a-9158-4521-a2d8-664963db48e4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Sony_PPT_169_en_LightGrayMaster_BlackLogo</Template>
  <TotalTime>127</TotalTime>
  <Words>627</Words>
  <Application>Microsoft Office PowerPoint</Application>
  <PresentationFormat>Widescreen</PresentationFormat>
  <Paragraphs>39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HelveticaNeueLT Pro 45 Lt</vt:lpstr>
      <vt:lpstr>ITC Avant Garde Std Bk</vt:lpstr>
      <vt:lpstr>游ゴシック</vt:lpstr>
      <vt:lpstr>Arial</vt:lpstr>
      <vt:lpstr>Calibri</vt:lpstr>
      <vt:lpstr>SST</vt:lpstr>
      <vt:lpstr>LightGrayMaster_BlackLogo</vt:lpstr>
      <vt:lpstr>blank</vt:lpstr>
      <vt:lpstr>(e)Redcap UE enhancement in Rel-20</vt:lpstr>
      <vt:lpstr>Objectives for (e)Redcap enhancement in Rel-20 </vt:lpstr>
      <vt:lpstr>Why 3MHz only (e)Redcap devices?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Koulakiotis, Dimitris</dc:creator>
  <cp:lastModifiedBy>Zhao, Kun</cp:lastModifiedBy>
  <cp:revision>3</cp:revision>
  <dcterms:created xsi:type="dcterms:W3CDTF">2025-06-19T05:31:51Z</dcterms:created>
  <dcterms:modified xsi:type="dcterms:W3CDTF">2025-08-15T16:14:22Z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9754d1b7-26b4-4e55-b8aa-f5ba625f3742_Enabled">
    <vt:lpwstr>true</vt:lpwstr>
  </property>
  <property fmtid="{D5CDD505-2E9C-101B-9397-08002B2CF9AE}" pid="3" name="MSIP_Label_9754d1b7-26b4-4e55-b8aa-f5ba625f3742_SetDate">
    <vt:lpwstr>2023-06-07T05:56:49Z</vt:lpwstr>
  </property>
  <property fmtid="{D5CDD505-2E9C-101B-9397-08002B2CF9AE}" pid="4" name="MSIP_Label_9754d1b7-26b4-4e55-b8aa-f5ba625f3742_Method">
    <vt:lpwstr>Privileged</vt:lpwstr>
  </property>
  <property fmtid="{D5CDD505-2E9C-101B-9397-08002B2CF9AE}" pid="5" name="MSIP_Label_9754d1b7-26b4-4e55-b8aa-f5ba625f3742_Name">
    <vt:lpwstr>9754d1b7-26b4-4e55-b8aa-f5ba625f3742</vt:lpwstr>
  </property>
  <property fmtid="{D5CDD505-2E9C-101B-9397-08002B2CF9AE}" pid="6" name="MSIP_Label_9754d1b7-26b4-4e55-b8aa-f5ba625f3742_SiteId">
    <vt:lpwstr>66c65d8a-9158-4521-a2d8-664963db48e4</vt:lpwstr>
  </property>
  <property fmtid="{D5CDD505-2E9C-101B-9397-08002B2CF9AE}" pid="7" name="MSIP_Label_9754d1b7-26b4-4e55-b8aa-f5ba625f3742_ActionId">
    <vt:lpwstr>96b20876-1518-42ea-b9d1-77086e08cd3e</vt:lpwstr>
  </property>
  <property fmtid="{D5CDD505-2E9C-101B-9397-08002B2CF9AE}" pid="8" name="MSIP_Label_9754d1b7-26b4-4e55-b8aa-f5ba625f3742_ContentBits">
    <vt:lpwstr>0</vt:lpwstr>
  </property>
</Properties>
</file>