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934" r:id="rId5"/>
    <p:sldId id="1033" r:id="rId6"/>
    <p:sldId id="1034" r:id="rId7"/>
    <p:sldId id="1035" r:id="rId8"/>
    <p:sldId id="1036" r:id="rId9"/>
    <p:sldId id="1037" r:id="rId10"/>
    <p:sldId id="1011" r:id="rId11"/>
    <p:sldId id="1018" r:id="rId12"/>
    <p:sldId id="1015" r:id="rId13"/>
    <p:sldId id="928" r:id="rId14"/>
    <p:sldId id="1017" r:id="rId1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D1DAE9"/>
    <a:srgbClr val="F0F3F8"/>
    <a:srgbClr val="0000FF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0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76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75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30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#115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Malta, Malta,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request &amp; allocation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During the meeting,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will be allocated by session chairs according to the requests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Based on the online discussions, session chairs will allocate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 with help of MCC.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During coffee break, the delegates can request the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from session chairs in person. Please do not send email to request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numbers, because it is inconvenient for session chairs to check and reply the email timely during the face-to-face meeting.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Email thread like </a:t>
            </a:r>
            <a:r>
              <a:rPr lang="en-US" altLang="zh-CN" sz="1200" dirty="0">
                <a:latin typeface="+mj-ea"/>
              </a:rPr>
              <a:t>“[1xx][X00] </a:t>
            </a:r>
            <a:r>
              <a:rPr lang="en-US" altLang="zh-CN" sz="1200" dirty="0" err="1">
                <a:latin typeface="+mj-ea"/>
              </a:rPr>
              <a:t>XXX_Session</a:t>
            </a:r>
            <a:r>
              <a:rPr lang="en-US" altLang="zh-CN" sz="1200" dirty="0">
                <a:latin typeface="+mj-ea"/>
              </a:rPr>
              <a:t> - </a:t>
            </a:r>
            <a:r>
              <a:rPr lang="en-US" altLang="zh-CN" sz="1200" dirty="0" err="1">
                <a:latin typeface="+mj-ea"/>
              </a:rPr>
              <a:t>tdoc</a:t>
            </a:r>
            <a:r>
              <a:rPr lang="en-US" altLang="zh-CN" sz="1200" dirty="0">
                <a:latin typeface="+mj-ea"/>
              </a:rPr>
              <a:t> </a:t>
            </a:r>
            <a:r>
              <a:rPr lang="en-US" altLang="zh-CN" sz="1200" dirty="0" err="1">
                <a:latin typeface="+mj-ea"/>
              </a:rPr>
              <a:t>request”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</a:rPr>
              <a:t>WON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  <a:ea typeface="+mj-ea"/>
              </a:rPr>
              <a:t>´T</a:t>
            </a:r>
            <a:r>
              <a:rPr lang="en-US" altLang="zh-CN" sz="1200" dirty="0">
                <a:latin typeface="+mj-ea"/>
                <a:ea typeface="+mj-ea"/>
              </a:rPr>
              <a:t> be used for </a:t>
            </a:r>
            <a:r>
              <a:rPr lang="en-US" altLang="zh-CN" sz="1200" dirty="0" err="1">
                <a:latin typeface="+mj-ea"/>
                <a:ea typeface="+mj-ea"/>
              </a:rPr>
              <a:t>tdoc</a:t>
            </a:r>
            <a:r>
              <a:rPr lang="en-US" altLang="zh-CN" sz="1200" dirty="0">
                <a:latin typeface="+mj-ea"/>
                <a:ea typeface="+mj-ea"/>
              </a:rPr>
              <a:t> request and allocation since it is difficult for session chairs to handle email during face-to-face meeting.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basket WIs, maintenance or other special topics, session chairs will allocate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tdocs</a:t>
            </a:r>
            <a:r>
              <a:rPr lang="en-US" altLang="zh-CN" sz="1400" dirty="0"/>
              <a:t> based on the recommendation in the topic moderators´ summary.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TEI, if you plan to trigger a new topic which has no corresponding WI code and have to submit CR(s) with TEI-xx as the work item code for this topic, please contact session Chairs first, because TEI topics are under monitoring by RAN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submit the CRs by providing a TEI identifier and include it in the title of CRs.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Example of TEI identifier: </a:t>
            </a:r>
            <a:r>
              <a:rPr lang="en-GB" altLang="zh-CN" sz="1200" dirty="0"/>
              <a:t>[n77_Canada], which should be put in the tail of the </a:t>
            </a:r>
            <a:r>
              <a:rPr lang="en-GB" altLang="zh-CN" sz="1200" dirty="0" err="1"/>
              <a:t>tdoc</a:t>
            </a:r>
            <a:r>
              <a:rPr lang="en-GB" altLang="zh-CN" sz="1200" dirty="0"/>
              <a:t> title, e.g., UE RF requirements for … [n77_Canada]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TEI identifier should be provided for all the CRs with TEI18/TEI17 as WI code, otherwise the CRs cannot be approved officially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If CRs correspond to the previous release but the agreement in the group is to change it from Rel-18/17, the WI code of the previous release WID plus TEI18/TEI17 should be used as WI code, e.g., Work item code: </a:t>
            </a:r>
            <a:r>
              <a:rPr lang="en-US" altLang="zh-CN" sz="1200" dirty="0" err="1">
                <a:solidFill>
                  <a:srgbClr val="FF0000"/>
                </a:solidFill>
              </a:rPr>
              <a:t>NR_pos_enh</a:t>
            </a:r>
            <a:r>
              <a:rPr lang="en-US" altLang="zh-CN" sz="1200" dirty="0">
                <a:solidFill>
                  <a:srgbClr val="FF0000"/>
                </a:solidFill>
              </a:rPr>
              <a:t>-Core, TEI18, for which no TEI identifier is needed.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If TEI17 Cat-F CR was approved, the WI code for its Rel-18 Cat-A CR should be TEI17 rather than TEI18.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first CRs of one TEI topic to introduce a new should be prepared as Cat-B CRs. The CRs which correct the specification for the previous TEI topics should be submitted as Cat-F or Cat-A. </a:t>
            </a:r>
            <a:r>
              <a:rPr lang="en-US" altLang="zh-CN" sz="1200" dirty="0">
                <a:solidFill>
                  <a:srgbClr val="FF0000"/>
                </a:solidFill>
              </a:rPr>
              <a:t>In theory the TEI Cat-F CR is supposed to correct the functionality of previous TEI Cat-B CR(s).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refer to </a:t>
            </a:r>
            <a:r>
              <a:rPr lang="en-US" altLang="zh-CN" sz="1200" b="1" dirty="0">
                <a:solidFill>
                  <a:srgbClr val="FF0000"/>
                </a:solidFill>
              </a:rPr>
              <a:t>RP-240858</a:t>
            </a:r>
            <a:r>
              <a:rPr lang="en-US" altLang="zh-CN" sz="1200" dirty="0"/>
              <a:t> for the detailed rule of TEI.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Proponents of TEI CRs shall explicitly check during the quarter that all relevant work is completed in all RAN WGs before asking approval from RAN plenary. (Conclusions of RP-241618)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for essential corrections of a CR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0" y="1273321"/>
            <a:ext cx="11272485" cy="2996927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To control the workload of maintenance work and to allocate more time for Rel-19 and Rel-20 work, it is expected that only CRs with essential changes will be agreed in the future meetings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Essential corrections include: complete references, remove [ ], resolve TBDs, stabilize parameters and references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for other actions will be judged for agreement case by case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with WI code of </a:t>
            </a:r>
            <a:r>
              <a:rPr lang="en-US" altLang="zh-CN" sz="1200" dirty="0" err="1"/>
              <a:t>NR_newRAT</a:t>
            </a:r>
            <a:r>
              <a:rPr lang="en-US" altLang="zh-CN" sz="1200" dirty="0"/>
              <a:t>-Core will be reviewed more strictly. </a:t>
            </a:r>
            <a:r>
              <a:rPr lang="en-US" altLang="zh-CN" sz="1200" dirty="0">
                <a:solidFill>
                  <a:srgbClr val="FF0000"/>
                </a:solidFill>
              </a:rPr>
              <a:t>The essential correction of functionality introduced in Rel-15 is expected to start from Rel-15, but the bar to agree Rel-15 CR would be high and will be judged case by case.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It is expected for the proponents to provide discussion papers to clarify the rationale behind the changes.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Encourage companies to review CRs carefully</a:t>
            </a:r>
          </a:p>
        </p:txBody>
      </p:sp>
    </p:spTree>
    <p:extLst>
      <p:ext uri="{BB962C8B-B14F-4D97-AF65-F5344CB8AC3E}">
        <p14:creationId xmlns:p14="http://schemas.microsoft.com/office/powerpoint/2010/main" val="174833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107820"/>
              </p:ext>
            </p:extLst>
          </p:nvPr>
        </p:nvGraphicFramePr>
        <p:xfrm>
          <a:off x="339438" y="689513"/>
          <a:ext cx="11513123" cy="579803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Awards for delegate excellence (2024)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TEI, essential CRs,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NR_RRM_Ph5_Part2 (39)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NR_duplex_evo_General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NR_duplex_evo_BSRF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Huawei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NR_RRM_Ph5_Part1 (36)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cont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NR_MIMO_demod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15:30-16:00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，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16:30-17:00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NR_NTN_Ku_bands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NR_Network_energy_demod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NR_LPWUS_demod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(6)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231]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NR_ATG_enh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[217] [218]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24230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NR_ATG_enh, Chaired by Shiyuan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 Cont.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FS_NR_AIML_Mob_Part2 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[215][216]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FS_NR_AIML_Mob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Fahad 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 (cont)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46,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5G_Broadcast_GSO_NTN_band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(18:00-18:45)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Huanren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(Mediatek) (18:45-19:30)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[212][213]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585962"/>
              </p:ext>
            </p:extLst>
          </p:nvPr>
        </p:nvGraphicFramePr>
        <p:xfrm>
          <a:off x="340774" y="1355561"/>
          <a:ext cx="11510452" cy="45280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Netw_Energy_NR_enh_Part1 (44)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Netw_Energy_NR_enh_Part2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Manook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(Intelsat)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(51)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Rel-19 NR_Mob_Ph4, Chaired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topics for Thursday Ad-hoc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[229]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BSRF_Simplify_CoLo_Coex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NR_XR_Ph3, Chaired by Rafael Paiva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15:30-16:00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，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16:30-17:00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chaired by Manasa Raghavan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IoT_NTN_TDD (6)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TRP_TRS_MIMO_OTA_Ph3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vivo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Charity Run in Malta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983970"/>
              </p:ext>
            </p:extLst>
          </p:nvPr>
        </p:nvGraphicFramePr>
        <p:xfrm>
          <a:off x="401652" y="1059754"/>
          <a:ext cx="11318156" cy="524960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NR_MIMO_Ph5_Part2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(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10:40-11:00)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NR_XR_Ph3, Chaired by Shan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be added on Wednesday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NR_XR_Ph3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NR_duplex_evo_demod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NR_IoT_NTN_less_than_5MHz_demod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NR_ENDC_RF_Ph4_Demod_6Rx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NR_less_than_5MHz_Ph2_demod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(152)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(61)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Demod_Maintenance_TEI_Part2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OTA_Maintenance_TEI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 NR_FR1_7MHz_BW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[214] LCS_BDS_B2b_LCS_NAVIC_L1_SPS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time allows)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NR_NTN_Ph3_demod (7 )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IoT_NTN_Ph3_demod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NR_7MHz_demod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any)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[222]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34055"/>
              </p:ext>
            </p:extLst>
          </p:nvPr>
        </p:nvGraphicFramePr>
        <p:xfrm>
          <a:off x="239391" y="1416731"/>
          <a:ext cx="11657335" cy="377389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2025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/>
              <a:t>BSRF, </a:t>
            </a:r>
            <a:r>
              <a:rPr lang="en-US" altLang="zh-CN" sz="1200" dirty="0" err="1"/>
              <a:t>Demod</a:t>
            </a:r>
            <a:r>
              <a:rPr lang="en-US" altLang="zh-CN" sz="1200" dirty="0"/>
              <a:t>, test, NTN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 in the best effort way.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2025, 23:55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09525" y="4443460"/>
            <a:ext cx="587449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4" y="5524066"/>
            <a:ext cx="575634" cy="6658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101" name="矩形 100"/>
          <p:cNvSpPr/>
          <p:nvPr/>
        </p:nvSpPr>
        <p:spPr bwMode="auto">
          <a:xfrm>
            <a:off x="4937833" y="3736107"/>
            <a:ext cx="1385484" cy="67570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2984762" y="4977917"/>
            <a:ext cx="3338555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381205" y="4419062"/>
            <a:ext cx="2630686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755052" y="4419063"/>
            <a:ext cx="3866307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34120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70901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98391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62135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5880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89625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53370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17115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80859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44604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08349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72094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796672" y="3208184"/>
            <a:ext cx="3165581" cy="324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621358" y="3208184"/>
            <a:ext cx="3165580" cy="32466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446048" y="3208184"/>
            <a:ext cx="2533466" cy="32466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week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808622" y="3208184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96672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071568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34646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35839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981184" y="3206826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5" y="4953058"/>
            <a:ext cx="551646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446162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446162"/>
            <a:ext cx="615789" cy="494821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710931" y="4446162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996726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9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9365" y="5509165"/>
            <a:ext cx="152956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4689" y="3832586"/>
            <a:ext cx="1514245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171151" y="5500762"/>
            <a:ext cx="615789" cy="24790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5457" y="4241649"/>
            <a:ext cx="1557651" cy="1198125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87775" y="5504248"/>
            <a:ext cx="615789" cy="509938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433398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084810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712781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44613" y="3832586"/>
            <a:ext cx="120609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798112" y="2911736"/>
            <a:ext cx="615789" cy="227266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79374" y="2911736"/>
            <a:ext cx="615789" cy="227266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2911736"/>
            <a:ext cx="615789" cy="227266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3133923" y="4212548"/>
            <a:ext cx="1634494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3187634" y="5501144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#7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10057547" y="492917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#15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933916" y="4528960"/>
            <a:ext cx="7954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Slide #8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933916" y="4872609"/>
            <a:ext cx="89960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Slide #13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933916" y="5033588"/>
            <a:ext cx="116570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Slide #9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943222" y="3884189"/>
            <a:ext cx="118974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rules Slide #10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943222" y="4051308"/>
            <a:ext cx="130356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TR/TS rules Slide #11/12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892224" y="3875104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#16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763237" y="5520558"/>
            <a:ext cx="142699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Register/check-in Slide #14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5632690" y="5579427"/>
            <a:ext cx="758072" cy="27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754715" y="5965779"/>
            <a:ext cx="3183376" cy="12787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7533703" y="6109800"/>
            <a:ext cx="1729091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67915" y="3791546"/>
            <a:ext cx="615789" cy="65331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8" y="3791547"/>
            <a:ext cx="812487" cy="58255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3587720" y="3879467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#17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891004" y="399713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#19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3890123" y="5819830"/>
            <a:ext cx="715931" cy="180419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3318790" y="5805952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8" name="Rectangle 77">
            <a:extLst>
              <a:ext uri="{FF2B5EF4-FFF2-40B4-BE49-F238E27FC236}">
                <a16:creationId xmlns:a16="http://schemas.microsoft.com/office/drawing/2014/main" id="{5C8CFFF4-844B-2C3F-0124-28D75DCE91DE}"/>
              </a:ext>
            </a:extLst>
          </p:cNvPr>
          <p:cNvSpPr/>
          <p:nvPr/>
        </p:nvSpPr>
        <p:spPr>
          <a:xfrm>
            <a:off x="540207" y="3571743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9" name="Rectangle 77">
            <a:extLst>
              <a:ext uri="{FF2B5EF4-FFF2-40B4-BE49-F238E27FC236}">
                <a16:creationId xmlns:a16="http://schemas.microsoft.com/office/drawing/2014/main" id="{F6D74991-786C-8D0A-0E6D-F861FCC7E62F}"/>
              </a:ext>
            </a:extLst>
          </p:cNvPr>
          <p:cNvSpPr/>
          <p:nvPr/>
        </p:nvSpPr>
        <p:spPr>
          <a:xfrm>
            <a:off x="1176596" y="3575310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</p:spTree>
    <p:extLst>
      <p:ext uri="{BB962C8B-B14F-4D97-AF65-F5344CB8AC3E}">
        <p14:creationId xmlns:p14="http://schemas.microsoft.com/office/powerpoint/2010/main" val="1224632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RAN4#115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3321"/>
            <a:ext cx="5223849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Grandmasters suite,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300 persons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Vihena+Wignacourt+breakout</a:t>
            </a:r>
            <a:r>
              <a:rPr lang="en-US" altLang="zh-CN" sz="1200" dirty="0"/>
              <a:t> Lobby,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 session: Pinto,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80</a:t>
            </a:r>
            <a:r>
              <a:rPr lang="zh-CN" altLang="en-US" sz="1200" dirty="0"/>
              <a:t>）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it-IT" altLang="zh-CN" sz="1200" dirty="0" err="1"/>
              <a:t>Verdala</a:t>
            </a:r>
            <a:r>
              <a:rPr lang="it-IT" altLang="zh-CN" sz="1200" dirty="0"/>
              <a:t>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50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Breakout Room: </a:t>
            </a:r>
            <a:r>
              <a:rPr lang="en-US" altLang="zh-CN" sz="1200" dirty="0" err="1"/>
              <a:t>Perellos</a:t>
            </a:r>
            <a:r>
              <a:rPr lang="en-US" altLang="zh-CN" sz="1200" dirty="0"/>
              <a:t>, Level 5, (50)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86EC4E-A20E-510F-636D-CE632F0305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529" y="3568081"/>
            <a:ext cx="5223849" cy="28006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4AB2F2-28D1-F821-F430-116CB54851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8617" y="3946893"/>
            <a:ext cx="4237021" cy="27807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64A3BB-6CA0-F430-BBCE-75EAE2FD9B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06701" y="1318260"/>
            <a:ext cx="4585547" cy="258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020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dcmitype/"/>
    <ds:schemaRef ds:uri="23d77754-4ccc-4c57-9291-cab09e81894a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447933</TotalTime>
  <Words>4217</Words>
  <Application>Microsoft Macintosh PowerPoint</Application>
  <PresentationFormat>Widescreen</PresentationFormat>
  <Paragraphs>503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微软雅黑</vt:lpstr>
      <vt:lpstr>Arial</vt:lpstr>
      <vt:lpstr>Arial Black</vt:lpstr>
      <vt:lpstr>Calibri</vt:lpstr>
      <vt:lpstr>Times New Roman</vt:lpstr>
      <vt:lpstr>3gpp</vt:lpstr>
      <vt:lpstr>RAN4#115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RAN4#115 </vt:lpstr>
      <vt:lpstr>Tdoc request &amp; allocation </vt:lpstr>
      <vt:lpstr>Guidance for essential corrections of a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3936</cp:revision>
  <cp:lastPrinted>2016-09-15T08:31:35Z</cp:lastPrinted>
  <dcterms:created xsi:type="dcterms:W3CDTF">2009-11-27T05:15:11Z</dcterms:created>
  <dcterms:modified xsi:type="dcterms:W3CDTF">2025-05-14T18:50:38Z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