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9" r:id="rId4"/>
  </p:sldMasterIdLst>
  <p:notesMasterIdLst>
    <p:notesMasterId r:id="rId18"/>
  </p:notesMasterIdLst>
  <p:handoutMasterIdLst>
    <p:handoutMasterId r:id="rId19"/>
  </p:handoutMasterIdLst>
  <p:sldIdLst>
    <p:sldId id="934" r:id="rId5"/>
    <p:sldId id="1033" r:id="rId6"/>
    <p:sldId id="1034" r:id="rId7"/>
    <p:sldId id="1035" r:id="rId8"/>
    <p:sldId id="1036" r:id="rId9"/>
    <p:sldId id="1037" r:id="rId10"/>
    <p:sldId id="1011" r:id="rId11"/>
    <p:sldId id="1039" r:id="rId12"/>
    <p:sldId id="1040" r:id="rId13"/>
    <p:sldId id="1018" r:id="rId14"/>
    <p:sldId id="1019" r:id="rId15"/>
    <p:sldId id="1038" r:id="rId16"/>
    <p:sldId id="1041" r:id="rId17"/>
  </p:sldIdLst>
  <p:sldSz cx="12192000" cy="6858000"/>
  <p:notesSz cx="7010400" cy="9296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y2" initials="CA" lastIdx="2" clrIdx="0">
    <p:extLst>
      <p:ext uri="{19B8F6BF-5375-455C-9EA6-DF929625EA0E}">
        <p15:presenceInfo xmlns:p15="http://schemas.microsoft.com/office/powerpoint/2012/main" userId="Andrey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2FBD71"/>
    <a:srgbClr val="D1DAE9"/>
    <a:srgbClr val="F0F3F8"/>
    <a:srgbClr val="FFFFFF"/>
    <a:srgbClr val="1E9657"/>
    <a:srgbClr val="72AF2F"/>
    <a:srgbClr val="B1D25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5301" autoAdjust="0"/>
  </p:normalViewPr>
  <p:slideViewPr>
    <p:cSldViewPr snapToGrid="0">
      <p:cViewPr varScale="1">
        <p:scale>
          <a:sx n="110" d="100"/>
          <a:sy n="110" d="100"/>
        </p:scale>
        <p:origin x="957" y="6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867FF36F-819D-4D2B-A8BB-AF91032F0C0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28693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5325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061" y="4416091"/>
            <a:ext cx="5142280" cy="418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459FDB58-73C4-413E-BB6C-BBE882DFCE1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61250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28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528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977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1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517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560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791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9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560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>
            <a:lvl1pPr>
              <a:defRPr sz="4000"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+mj-ea"/>
                <a:ea typeface="+mj-ea"/>
              </a:defRPr>
            </a:lvl1pPr>
            <a:lvl2pPr marL="457177" indent="0" algn="ctr">
              <a:buNone/>
              <a:defRPr/>
            </a:lvl2pPr>
            <a:lvl3pPr marL="914354" indent="0" algn="ctr">
              <a:buNone/>
              <a:defRPr/>
            </a:lvl3pPr>
            <a:lvl4pPr marL="1371531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3" indent="0" algn="ctr">
              <a:buNone/>
              <a:defRPr/>
            </a:lvl7pPr>
            <a:lvl8pPr marL="3200240" indent="0" algn="ctr">
              <a:buNone/>
              <a:defRPr/>
            </a:lvl8pPr>
            <a:lvl9pPr marL="3657417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270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565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2723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0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5528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967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E6C394A-9E02-4841-ACC8-9EFF4DA63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F5492D28-9CB3-4957-BFD2-683A3D6260A5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DFCFD951-EB5F-444C-A429-749DF9E8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230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1801"/>
            </a:lvl2pPr>
            <a:lvl3pPr marL="914354" indent="0">
              <a:buNone/>
              <a:defRPr sz="1600"/>
            </a:lvl3pPr>
            <a:lvl4pPr marL="1371531" indent="0">
              <a:buNone/>
              <a:defRPr sz="1401"/>
            </a:lvl4pPr>
            <a:lvl5pPr marL="1828709" indent="0">
              <a:buNone/>
              <a:defRPr sz="1401"/>
            </a:lvl5pPr>
            <a:lvl6pPr marL="2285886" indent="0">
              <a:buNone/>
              <a:defRPr sz="1401"/>
            </a:lvl6pPr>
            <a:lvl7pPr marL="2743063" indent="0">
              <a:buNone/>
              <a:defRPr sz="1401"/>
            </a:lvl7pPr>
            <a:lvl8pPr marL="3200240" indent="0">
              <a:buNone/>
              <a:defRPr sz="1401"/>
            </a:lvl8pPr>
            <a:lvl9pPr marL="3657417" indent="0">
              <a:buNone/>
              <a:defRPr sz="14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47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132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85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081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1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1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266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green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6456363"/>
            <a:ext cx="618913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91122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60" y="6483350"/>
            <a:ext cx="527049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5492D28-9CB3-4957-BFD2-683A3D6260A5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559984" y="5009401"/>
            <a:ext cx="6102349" cy="24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© 3GPP 2009     Mobile World Congress, Barcelona, 19</a:t>
            </a:r>
            <a:r>
              <a:rPr lang="en-GB" altLang="en-US" sz="100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th</a:t>
            </a: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 February 2009</a:t>
            </a:r>
          </a:p>
        </p:txBody>
      </p:sp>
      <p:pic>
        <p:nvPicPr>
          <p:cNvPr id="1033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3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6"/>
          <p:cNvSpPr>
            <a:spLocks noChangeArrowheads="1"/>
          </p:cNvSpPr>
          <p:nvPr/>
        </p:nvSpPr>
        <p:spPr bwMode="auto">
          <a:xfrm>
            <a:off x="593777" y="6455545"/>
            <a:ext cx="95715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RAN WG4</a:t>
            </a:r>
          </a:p>
        </p:txBody>
      </p:sp>
      <p:sp>
        <p:nvSpPr>
          <p:cNvPr id="56334" name="Slide Number Placeholder 4"/>
          <p:cNvSpPr txBox="1">
            <a:spLocks noGrp="1"/>
          </p:cNvSpPr>
          <p:nvPr userDrawn="1"/>
        </p:nvSpPr>
        <p:spPr bwMode="auto">
          <a:xfrm>
            <a:off x="11432126" y="6464300"/>
            <a:ext cx="527049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E4DF48D0-4F83-437C-BDD1-C6E5F5F353CD}" type="slidenum">
              <a:rPr lang="en-GB" altLang="en-US" sz="1100">
                <a:solidFill>
                  <a:schemeClr val="bg1"/>
                </a:solidFill>
                <a:latin typeface="Arial" charset="0"/>
              </a:rPr>
              <a:pPr eaLnBrk="1" hangingPunct="1"/>
              <a:t>‹#›</a:t>
            </a:fld>
            <a:endParaRPr lang="en-GB" altLang="en-US" sz="11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4" name="Picture 6" descr="3GPP_TM_RD.jp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563" y="373075"/>
            <a:ext cx="149383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55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61" r:id="rId7"/>
    <p:sldLayoutId id="2147484562" r:id="rId8"/>
    <p:sldLayoutId id="2147484563" r:id="rId9"/>
    <p:sldLayoutId id="2147484564" r:id="rId10"/>
    <p:sldLayoutId id="2147484565" r:id="rId11"/>
    <p:sldLayoutId id="2147484566" r:id="rId12"/>
    <p:sldLayoutId id="214748456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6pPr>
      <a:lvl7pPr marL="914354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7pPr>
      <a:lvl8pPr marL="1371531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8pPr>
      <a:lvl9pPr marL="1828709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1142943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3pPr>
      <a:lvl4pPr marL="1600121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476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8pPr>
      <a:lvl9pPr marL="3886007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ortal.3gpp.org/VotingTool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www.3gpp.org/ftp/tsg_ran/WG4_Radio/TSGR4_114bis/Report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rtal.3gpp.org/VotingTool/Vote/VotingRights?groupID=382&amp;meetingID=60592" TargetMode="External"/><Relationship Id="rId5" Type="http://schemas.openxmlformats.org/officeDocument/2006/relationships/hyperlink" Target="https://www.3gpp.org/dynareport?code=elections-technical-votes" TargetMode="External"/><Relationship Id="rId4" Type="http://schemas.openxmlformats.org/officeDocument/2006/relationships/hyperlink" Target="https://www.3gpp.org/ftp/Information/Working_Procedures/3GPP_WP.pdf" TargetMode="External"/><Relationship Id="rId9" Type="http://schemas.openxmlformats.org/officeDocument/2006/relationships/hyperlink" Target="https://portal.3gpp.org/VotingTool/Vote/DetailList/115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RAN4#114bis meeting schedule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EBB0B9E5-9838-4AA8-B169-89A3469C2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8224" y="4717686"/>
            <a:ext cx="9998580" cy="1036178"/>
          </a:xfrm>
        </p:spPr>
        <p:txBody>
          <a:bodyPr/>
          <a:lstStyle/>
          <a:p>
            <a:r>
              <a:rPr lang="en-US" dirty="0">
                <a:latin typeface="+mj-ea"/>
                <a:ea typeface="+mj-ea"/>
              </a:rPr>
              <a:t>RAN4 Chair: </a:t>
            </a:r>
            <a:r>
              <a:rPr lang="en-US" dirty="0"/>
              <a:t>Xizeng</a:t>
            </a:r>
            <a:r>
              <a:rPr lang="en-US" dirty="0">
                <a:latin typeface="+mj-ea"/>
                <a:ea typeface="+mj-ea"/>
              </a:rPr>
              <a:t> Dai</a:t>
            </a:r>
          </a:p>
          <a:p>
            <a:r>
              <a:rPr lang="en-US" dirty="0">
                <a:latin typeface="+mj-ea"/>
                <a:ea typeface="+mj-ea"/>
              </a:rPr>
              <a:t>Vice Chair: </a:t>
            </a:r>
            <a:r>
              <a:rPr lang="en-US" dirty="0"/>
              <a:t>Gene Fong</a:t>
            </a:r>
            <a:r>
              <a:rPr lang="en-US" dirty="0">
                <a:latin typeface="+mj-ea"/>
                <a:ea typeface="+mj-ea"/>
              </a:rPr>
              <a:t>, </a:t>
            </a:r>
            <a:r>
              <a:rPr lang="en-US" dirty="0"/>
              <a:t>Shan Yang </a:t>
            </a:r>
            <a:endParaRPr lang="en-US" dirty="0">
              <a:latin typeface="+mj-ea"/>
              <a:ea typeface="+mj-ea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E4CE5DCD-72B3-468A-A585-E6721DD18679}"/>
              </a:ext>
            </a:extLst>
          </p:cNvPr>
          <p:cNvSpPr txBox="1"/>
          <p:nvPr/>
        </p:nvSpPr>
        <p:spPr>
          <a:xfrm>
            <a:off x="236841" y="274551"/>
            <a:ext cx="5830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3GPP TSG-RAN WG4 Meeting #114bis	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Wuhan, Hubei, China 07</a:t>
            </a:r>
            <a:r>
              <a:rPr lang="en-US" altLang="zh-CN" sz="14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- 11</a:t>
            </a:r>
            <a:r>
              <a:rPr lang="en-US" altLang="zh-CN" sz="14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April, 2025</a:t>
            </a: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Agenda Item: 2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EC01EF34-44E9-442A-B781-0E9A3BAD3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81" y="274551"/>
            <a:ext cx="3561805" cy="200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19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RAN4 Chair Elections: </a:t>
            </a:r>
            <a:b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Guidance and arrangement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0" y="1273321"/>
            <a:ext cx="11576990" cy="4999463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Rule for WG chair elections: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The rules concerning 3GPP elections and other votes can be found in the following  </a:t>
            </a:r>
            <a:r>
              <a:rPr lang="en-US" altLang="zh-CN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3GPP Working Procedure</a:t>
            </a:r>
            <a:r>
              <a:rPr lang="en-US" altLang="zh-CN" sz="1200" dirty="0"/>
              <a:t> articles at </a:t>
            </a:r>
            <a:r>
              <a:rPr lang="en-US" altLang="zh-CN" sz="1200" dirty="0">
                <a:hlinkClick r:id="rId5"/>
              </a:rPr>
              <a:t>https://www.3gpp.org/dynareport?code=elections-technical-votes</a:t>
            </a:r>
            <a:endParaRPr lang="en-US" altLang="zh-CN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Voting list can be found at </a:t>
            </a:r>
            <a:r>
              <a:rPr lang="en-US" altLang="zh-CN" sz="1200" dirty="0">
                <a:hlinkClick r:id="rId6"/>
              </a:rPr>
              <a:t>https://portal.3gpp.org/VotingTool/Vote/VotingRights?groupID=382&amp;meetingID=60592</a:t>
            </a:r>
            <a:r>
              <a:rPr lang="en-US" altLang="zh-CN" sz="1200" dirty="0"/>
              <a:t> and </a:t>
            </a:r>
            <a:r>
              <a:rPr lang="en-US" altLang="zh-CN" sz="1200" dirty="0">
                <a:hlinkClick r:id="rId7"/>
              </a:rPr>
              <a:t>https://www.3gpp.org/ftp/tsg_ran/WG4_Radio/TSGR4_114bis/Reports</a:t>
            </a:r>
            <a:endParaRPr lang="en-US" altLang="zh-CN" sz="1200" dirty="0"/>
          </a:p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Voting tool: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The 3GPP voting tool will be used for casting the ballot for RAN4 Chair elections in RAN4#114bis (</a:t>
            </a:r>
            <a:r>
              <a:rPr lang="en-US" altLang="zh-CN" sz="1200" dirty="0">
                <a:hlinkClick r:id="rId8"/>
              </a:rPr>
              <a:t>https://portal.3gpp.org/VotingTool/</a:t>
            </a:r>
            <a:r>
              <a:rPr lang="en-US" altLang="zh-CN" sz="1200" dirty="0"/>
              <a:t>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To use voting tool, you first need use your EOL account to log in.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>
                <a:solidFill>
                  <a:srgbClr val="FF0000"/>
                </a:solidFill>
              </a:rPr>
              <a:t>Chair highly recommended that you cast your vote in RAN4 meeting rooms via voting tool.</a:t>
            </a:r>
          </a:p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Candidates information: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Please find the candidate information for RAN4 Chair elections at </a:t>
            </a:r>
            <a:r>
              <a:rPr lang="en-US" altLang="zh-CN" sz="1200" dirty="0">
                <a:hlinkClick r:id="rId9"/>
              </a:rPr>
              <a:t>https://portal.3gpp.org/VotingTool/Vote/DetailList/1157</a:t>
            </a:r>
            <a:endParaRPr lang="en-US" altLang="zh-CN" sz="1200" dirty="0"/>
          </a:p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Registration for casting a vote: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The registration deadline for f2f participants and remote access is </a:t>
            </a:r>
            <a:r>
              <a:rPr lang="en-US" altLang="zh-CN" sz="1200" dirty="0">
                <a:solidFill>
                  <a:srgbClr val="FF0000"/>
                </a:solidFill>
              </a:rPr>
              <a:t>31 Mar 2025 09:00 (GMT+08:00) Beijing time.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Check-in (Annex H of 3GPP working procedure): An Individual Member is considered checked in if a delegate registered for that Individual Member is checked in at the time the ballot closes.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Please make sure that you register and check-in on time for casting a vote.</a:t>
            </a:r>
            <a:endParaRPr lang="en-US" altLang="zh-CN" sz="1400" dirty="0">
              <a:cs typeface="+mn-cs"/>
            </a:endParaRPr>
          </a:p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b="1" dirty="0">
                <a:solidFill>
                  <a:srgbClr val="FF0000"/>
                </a:solidFill>
                <a:cs typeface="+mn-cs"/>
              </a:rPr>
              <a:t>1</a:t>
            </a:r>
            <a:r>
              <a:rPr lang="en-US" altLang="zh-CN" sz="1400" b="1" baseline="30000" dirty="0">
                <a:solidFill>
                  <a:srgbClr val="FF0000"/>
                </a:solidFill>
                <a:cs typeface="+mn-cs"/>
              </a:rPr>
              <a:t>st</a:t>
            </a:r>
            <a:r>
              <a:rPr lang="en-US" altLang="zh-CN" sz="1400" b="1" dirty="0">
                <a:solidFill>
                  <a:srgbClr val="FF0000"/>
                </a:solidFill>
                <a:cs typeface="+mn-cs"/>
              </a:rPr>
              <a:t> Round Ballot: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>
                <a:solidFill>
                  <a:srgbClr val="FF0000"/>
                </a:solidFill>
              </a:rPr>
              <a:t>April 08 (Tuesday) 09:00~13:45 (GMT+8, Beijing time). </a:t>
            </a:r>
            <a:r>
              <a:rPr lang="en-US" altLang="zh-CN" sz="1200" dirty="0"/>
              <a:t>The announcement of results will be held at 14:00 in main session</a:t>
            </a:r>
          </a:p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b="1" dirty="0">
                <a:solidFill>
                  <a:srgbClr val="FF0000"/>
                </a:solidFill>
                <a:cs typeface="+mn-cs"/>
              </a:rPr>
              <a:t>2</a:t>
            </a:r>
            <a:r>
              <a:rPr lang="en-US" altLang="zh-CN" sz="1400" b="1" baseline="30000" dirty="0">
                <a:solidFill>
                  <a:srgbClr val="FF0000"/>
                </a:solidFill>
                <a:cs typeface="+mn-cs"/>
              </a:rPr>
              <a:t>nd</a:t>
            </a:r>
            <a:r>
              <a:rPr lang="en-US" altLang="zh-CN" sz="1400" b="1" dirty="0">
                <a:solidFill>
                  <a:srgbClr val="FF0000"/>
                </a:solidFill>
                <a:cs typeface="+mn-cs"/>
              </a:rPr>
              <a:t> Round Ballot </a:t>
            </a:r>
            <a:r>
              <a:rPr lang="en-US" altLang="zh-CN" sz="1400" dirty="0">
                <a:cs typeface="+mn-cs"/>
              </a:rPr>
              <a:t>(planned, Other additional round ballot might be needed, if candidate number is more than 2.)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>
                <a:solidFill>
                  <a:srgbClr val="FF0000"/>
                </a:solidFill>
              </a:rPr>
              <a:t>April 08 (Tuesday) 14:10~18:00 (GMT+8, Beijing time). </a:t>
            </a:r>
            <a:r>
              <a:rPr lang="en-US" altLang="zh-CN" sz="1200" dirty="0"/>
              <a:t>The announcement of results will be held at 18:10 in main session</a:t>
            </a:r>
          </a:p>
        </p:txBody>
      </p:sp>
    </p:spTree>
    <p:extLst>
      <p:ext uri="{BB962C8B-B14F-4D97-AF65-F5344CB8AC3E}">
        <p14:creationId xmlns:p14="http://schemas.microsoft.com/office/powerpoint/2010/main" val="424449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">
            <a:extLst>
              <a:ext uri="{FF2B5EF4-FFF2-40B4-BE49-F238E27FC236}">
                <a16:creationId xmlns:a16="http://schemas.microsoft.com/office/drawing/2014/main" xmlns="" id="{20D95BBD-61C7-4D3E-B87B-1BB091645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732" y="3189938"/>
            <a:ext cx="2094526" cy="322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RAN4 Chair Elections: </a:t>
            </a:r>
            <a:b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Additional guidance of voting tool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xmlns="" id="{43A1981A-9B45-4314-A75D-37101E3564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" r="4758"/>
          <a:stretch/>
        </p:blipFill>
        <p:spPr bwMode="auto">
          <a:xfrm>
            <a:off x="7183451" y="3189938"/>
            <a:ext cx="2895091" cy="263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330DC028-E550-4BB6-A113-AE981E7A3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0" y="1273321"/>
            <a:ext cx="11576990" cy="4999463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5"/>
              </a:buBlip>
            </a:pPr>
            <a:r>
              <a:rPr lang="en-US" altLang="zh-CN" sz="1400" dirty="0">
                <a:cs typeface="+mn-cs"/>
              </a:rPr>
              <a:t>How to cast a vote?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To cast a vote, the logged-in user shall be registered and checked in at the meeting (provided the vote is not done by correspondence), access the voting page, and proceed as follows: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1. Select the voting member organization on behalf of which the user wants to cast a vote, from the options visible in Figure 1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2. Select the desired voting option on the right (i.e., a candidate name or “abstain” for elections) The possible voting options are displayed in Figure 2.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2EC4DED3-93D5-4334-8DDD-27060397B7D5}"/>
              </a:ext>
            </a:extLst>
          </p:cNvPr>
          <p:cNvSpPr txBox="1"/>
          <p:nvPr/>
        </p:nvSpPr>
        <p:spPr>
          <a:xfrm>
            <a:off x="10463790" y="2912939"/>
            <a:ext cx="778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Figure 2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5869A6A-E86A-4C2E-82BB-C3E0A399B7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916" y="3220708"/>
            <a:ext cx="4986147" cy="65036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9D7A8523-3151-470F-ABEA-7C26380F045D}"/>
              </a:ext>
            </a:extLst>
          </p:cNvPr>
          <p:cNvSpPr/>
          <p:nvPr/>
        </p:nvSpPr>
        <p:spPr>
          <a:xfrm>
            <a:off x="346443" y="3993485"/>
            <a:ext cx="5843702" cy="285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2" indent="0" algn="l" defTabSz="914400" rtl="0" eaLnBrk="0" fontAlgn="auto" latinLnBrk="0" hangingPunct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Pct val="93000"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It will read “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In progress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” during the election period, and “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closed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” after the election is over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xmlns="" id="{36FF3692-2A8C-453C-9B45-EDA0310970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085" y="4791444"/>
            <a:ext cx="5773916" cy="1103864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4DA3955A-DBB8-403B-BED1-57D98D73E6BD}"/>
              </a:ext>
            </a:extLst>
          </p:cNvPr>
          <p:cNvSpPr txBox="1"/>
          <p:nvPr/>
        </p:nvSpPr>
        <p:spPr>
          <a:xfrm>
            <a:off x="8241594" y="2912938"/>
            <a:ext cx="778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Figure 1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xmlns="" id="{311FDF04-2B5C-4F7D-AFAB-8AA723B0F439}"/>
              </a:ext>
            </a:extLst>
          </p:cNvPr>
          <p:cNvCxnSpPr/>
          <p:nvPr/>
        </p:nvCxnSpPr>
        <p:spPr bwMode="auto">
          <a:xfrm flipH="1" flipV="1">
            <a:off x="713232" y="3773052"/>
            <a:ext cx="594360" cy="22043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1A734336-F4B7-43FD-B08F-0FB6E21AD80B}"/>
              </a:ext>
            </a:extLst>
          </p:cNvPr>
          <p:cNvSpPr/>
          <p:nvPr/>
        </p:nvSpPr>
        <p:spPr>
          <a:xfrm>
            <a:off x="364756" y="5895308"/>
            <a:ext cx="5843702" cy="285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2" indent="0" algn="l" defTabSz="914400" rtl="0" eaLnBrk="0" fontAlgn="auto" latinLnBrk="0" hangingPunct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Pct val="93000"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Example is provided above. And please click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Action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Wingdings" panose="05000000000000000000" pitchFamily="2" charset="2"/>
              </a:rPr>
              <a:t> Vote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9" name="箭头: 下 8">
            <a:extLst>
              <a:ext uri="{FF2B5EF4-FFF2-40B4-BE49-F238E27FC236}">
                <a16:creationId xmlns:a16="http://schemas.microsoft.com/office/drawing/2014/main" xmlns="" id="{6EDD9EB6-1F33-4E1D-8FED-4934C69D133D}"/>
              </a:ext>
            </a:extLst>
          </p:cNvPr>
          <p:cNvSpPr/>
          <p:nvPr/>
        </p:nvSpPr>
        <p:spPr bwMode="auto">
          <a:xfrm>
            <a:off x="2567709" y="4360998"/>
            <a:ext cx="535709" cy="285335"/>
          </a:xfrm>
          <a:prstGeom prst="downArrow">
            <a:avLst>
              <a:gd name="adj1" fmla="val 50000"/>
              <a:gd name="adj2" fmla="val 59711"/>
            </a:avLst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黑体" panose="02010609060101010101" pitchFamily="49" charset="-122"/>
              <a:cs typeface="Arial" charset="0"/>
            </a:endParaRPr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xmlns="" id="{AA13AB87-F3AA-4A3D-AB46-9F33A5AFFEFC}"/>
              </a:ext>
            </a:extLst>
          </p:cNvPr>
          <p:cNvSpPr/>
          <p:nvPr/>
        </p:nvSpPr>
        <p:spPr bwMode="auto">
          <a:xfrm>
            <a:off x="6437985" y="5026096"/>
            <a:ext cx="360218" cy="4787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黑体" panose="02010609060101010101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199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RAN4 meeting hotel 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1" y="1273321"/>
            <a:ext cx="10275058" cy="2016599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b="1" dirty="0">
                <a:cs typeface="+mn-cs"/>
              </a:rPr>
              <a:t>RAN4 meeting hotel: </a:t>
            </a:r>
            <a:r>
              <a:rPr lang="en-GB" altLang="zh-CN" sz="1400" b="1" dirty="0">
                <a:cs typeface="+mn-cs"/>
              </a:rPr>
              <a:t>Crowne Plaza Wuhan Optics Valley</a:t>
            </a:r>
            <a:endParaRPr lang="en-US" altLang="zh-CN" sz="1400" b="1" dirty="0"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9CDB45C-37C6-4E22-9044-E635C76E8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695" y="1794238"/>
            <a:ext cx="6287239" cy="2237831"/>
          </a:xfrm>
          <a:prstGeom prst="rect">
            <a:avLst/>
          </a:prstGeom>
        </p:spPr>
      </p:pic>
      <p:pic>
        <p:nvPicPr>
          <p:cNvPr id="1026" name="图片 123" descr="英文地图 (2)">
            <a:extLst>
              <a:ext uri="{FF2B5EF4-FFF2-40B4-BE49-F238E27FC236}">
                <a16:creationId xmlns:a16="http://schemas.microsoft.com/office/drawing/2014/main" xmlns="" id="{F86DC1DA-5311-49A2-8EED-2AE899EFE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307" y="2437433"/>
            <a:ext cx="611505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xmlns="" id="{6C5F31FA-07E0-4B3B-9D04-8092744B6FE1}"/>
              </a:ext>
            </a:extLst>
          </p:cNvPr>
          <p:cNvSpPr/>
          <p:nvPr/>
        </p:nvSpPr>
        <p:spPr bwMode="auto">
          <a:xfrm>
            <a:off x="7942217" y="5175376"/>
            <a:ext cx="1001486" cy="81860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黑体" panose="02010609060101010101" pitchFamily="49" charset="-122"/>
              <a:cs typeface="Arial" charset="0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xmlns="" id="{EE5AB740-A314-46C4-874F-56494879A9EA}"/>
              </a:ext>
            </a:extLst>
          </p:cNvPr>
          <p:cNvCxnSpPr>
            <a:cxnSpLocks/>
          </p:cNvCxnSpPr>
          <p:nvPr/>
        </p:nvCxnSpPr>
        <p:spPr bwMode="auto">
          <a:xfrm>
            <a:off x="4772297" y="5294811"/>
            <a:ext cx="3204754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FBF01B8A-E8FC-4B9D-9F51-8EA6B7B1BB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695" y="4350067"/>
            <a:ext cx="4400586" cy="1528219"/>
          </a:xfrm>
          <a:prstGeom prst="rect">
            <a:avLst/>
          </a:prstGeom>
        </p:spPr>
      </p:pic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xmlns="" id="{22525CBB-4AB4-4BB9-9CE1-93A5D721D3DE}"/>
              </a:ext>
            </a:extLst>
          </p:cNvPr>
          <p:cNvCxnSpPr/>
          <p:nvPr/>
        </p:nvCxnSpPr>
        <p:spPr bwMode="auto">
          <a:xfrm flipV="1">
            <a:off x="4354286" y="3779520"/>
            <a:ext cx="4249783" cy="65340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xmlns="" id="{92F7E352-88C9-4E05-AE30-7820EEF5AB12}"/>
              </a:ext>
            </a:extLst>
          </p:cNvPr>
          <p:cNvCxnSpPr/>
          <p:nvPr/>
        </p:nvCxnSpPr>
        <p:spPr bwMode="auto">
          <a:xfrm>
            <a:off x="4772297" y="4746171"/>
            <a:ext cx="2238103" cy="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xmlns="" id="{BAA1737A-8A81-4495-B0D6-13F3AE18FCE9}"/>
              </a:ext>
            </a:extLst>
          </p:cNvPr>
          <p:cNvCxnSpPr/>
          <p:nvPr/>
        </p:nvCxnSpPr>
        <p:spPr bwMode="auto">
          <a:xfrm flipV="1">
            <a:off x="4354286" y="3779520"/>
            <a:ext cx="4249783" cy="1262743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64731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1F0DEEF-1FA4-42D8-95F4-48FF346016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C1CC95D-198B-4AC4-9299-411420914A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E33E69F1-20A2-492E-B14C-5A27EB4FD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079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Monday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184651"/>
              </p:ext>
            </p:extLst>
          </p:nvPr>
        </p:nvGraphicFramePr>
        <p:xfrm>
          <a:off x="274711" y="1273322"/>
          <a:ext cx="11475132" cy="4876800"/>
        </p:xfrm>
        <a:graphic>
          <a:graphicData uri="http://schemas.openxmlformats.org/drawingml/2006/table">
            <a:tbl>
              <a:tblPr/>
              <a:tblGrid>
                <a:gridCol w="7114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09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09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909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909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8920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8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9:00-9:20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 Opening of the meeting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Meeting agenda, arrangement, and meeting report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.</a:t>
                      </a:r>
                      <a:r>
                        <a:rPr kumimoji="0" lang="zh-CN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RAN4 Chair Elections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Announcement of RAN4 Chair elections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4. Incoming LS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6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Spectrum </a:t>
                      </a:r>
                      <a:endParaRPr kumimoji="0" lang="nb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[105] HPUE_NR_bands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[107] HPUE_Basket_EN-DC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[108] HPUE_Basket_CADC_SUL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[109] LTE_NR_Other_basket (13)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[205] NR_IoT_NTN_req_test_enh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[202] NR_FR1_lessthan_5MHz_BW_Ph2 (13)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Demod</a:t>
                      </a:r>
                      <a:endParaRPr kumimoji="0" lang="nn-NO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[321] NR_demod_Ph5_Part1_General_BS (22)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[210] FS_NR_AIML_Mob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, Chaired by Fahad Syed Muhammad  (Nokia)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2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[103] NR_Baskets_Part_2 (n5-n8 simultaneous Rx-Tx, R4-2503812,3339,3482,3692,3973,4116,4117,4124)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[110] NR_IoT_NTN_Bands (28)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[111] NR_mmWave_protect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[115] NR_SL_intraB_CA_ITS_part1 (3)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[213] NR_duplex_evo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(29)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[209] NR_RRM_Ph5_Part2 (37)</a:t>
                      </a:r>
                      <a:endParaRPr kumimoji="0" lang="nn-NO" altLang="zh-CN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[322] NR_demod_Ph5_Part2_UE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NR_SCM (35) </a:t>
                      </a:r>
                      <a:endParaRPr kumimoji="0" lang="nn-NO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SBFD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[306] NR_duplex_evo_General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[307] NR_duplex_evo_BSRF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Jackson Wang (Samsung) and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Xiang Gao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(Huawei)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0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49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non-spectrum</a:t>
                      </a:r>
                      <a:endParaRPr kumimoji="0" lang="pt-B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A-IoT_BSCW (19)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[129] A-IoT_device (25)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[208] NR_RRM_Ph5_Part1 (24)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</a:t>
                      </a:r>
                      <a:r>
                        <a:rPr lang="en-US" altLang="zh-CN" sz="800" b="1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break: 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[204] NR_LBCA_Sw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 Chaired by Jerry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NR_SCM (35) cont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NGSO testing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[323] NTN_testing_NGSO_channel_model (16)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BSRF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[303] </a:t>
                      </a:r>
                      <a:r>
                        <a:rPr kumimoji="0" lang="fr-FR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NR_BS_RF_Part2_CLTA_SE 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(10)</a:t>
                      </a:r>
                      <a:endParaRPr kumimoji="0" lang="nn-NO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 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[114] NR_ENDC_RF_Ph4_part3 Chaired by Andrey (Intel)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8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pt-B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117] NR_FR1_5MHz_BW_Ph2 (2)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[122] NR_FR1_7MHz_BW (25)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[206] NR_NTN_Ku_bands (8)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[303] NR_BS_RF_Part2_CLTA_SE (10)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[305] NR_ATG_enh (12)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Ad-hoc(16:30~18:00):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[113] NR_ENDC_RF_Ph4_part2 Chaired by Tina(Yuanyuan) Zhang (Samsung)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[126] NR_AIML_air_part1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Vali (Qualcomm)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</a:t>
                      </a: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Online</a:t>
                      </a: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[203] NonCol_intraB_ENDC_NR_CA_Ph2 (9)</a:t>
                      </a:r>
                      <a:endParaRPr kumimoji="0" lang="nn-NO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[207] NR_ATG_enh (22)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 Rel-19 BSRF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[302] NR_BS_RF_Part1_E_EIRP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NR_BS_RF_Part3_OTA_TRP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[303] </a:t>
                      </a:r>
                      <a:r>
                        <a:rPr kumimoji="0" lang="fr-FR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NR_BS_RF_Part2_CLTA_SE 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Fei Xue (ZTE) and Michal Szydelko (Huawei)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[211] [212] NR_MIMO_Ph5, Chaired by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Yanze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Fu (Samsung)</a:t>
                      </a:r>
                      <a:endParaRPr kumimoji="0" lang="fr-FR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04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Tuesday </a:t>
            </a:r>
            <a:b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(RAN4 Chair election)</a:t>
            </a:r>
            <a:endParaRPr lang="ru-RU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245998"/>
              </p:ext>
            </p:extLst>
          </p:nvPr>
        </p:nvGraphicFramePr>
        <p:xfrm>
          <a:off x="349277" y="1410676"/>
          <a:ext cx="11255362" cy="3810000"/>
        </p:xfrm>
        <a:graphic>
          <a:graphicData uri="http://schemas.openxmlformats.org/drawingml/2006/table">
            <a:tbl>
              <a:tblPr/>
              <a:tblGrid>
                <a:gridCol w="7015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384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384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384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384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729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4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[114] NR_ENDC_RF_Ph4_part3 (31)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[113] NR_ENDC_RF_Ph4_part2 (32)</a:t>
                      </a:r>
                      <a:endParaRPr kumimoji="0" lang="zh-CN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[225] </a:t>
                      </a:r>
                      <a:r>
                        <a:rPr kumimoji="0" lang="en-GB" altLang="zh-CN" sz="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Reply_LS</a:t>
                      </a:r>
                      <a:r>
                        <a:rPr kumimoji="0" lang="en-GB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(7)</a:t>
                      </a:r>
                      <a:endParaRPr lang="en-US" altLang="zh-CN" sz="800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[219] NR_Mob_Ph4_Part2 (12)</a:t>
                      </a:r>
                      <a:endParaRPr lang="en-US" altLang="zh-CN" sz="800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</a:t>
                      </a:r>
                      <a:r>
                        <a:rPr lang="en-US" altLang="zh-CN" sz="800" b="1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break: 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[207] NR_ATG_enh, Chaired by Shiyuan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UE RF 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[309] NR_NTN_Ph3_General_UE_SAN_RF (18)</a:t>
                      </a:r>
                      <a:endParaRPr kumimoji="0" lang="nn-NO" altLang="zh-CN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[310] NR_IoT_NTN_less_than_5MHz_UERF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[311]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NR_IoT_NTN_less_than_5MHz_BSRF 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[217] NR_LPWUS,</a:t>
                      </a:r>
                      <a:r>
                        <a:rPr lang="en-US" altLang="zh-CN" sz="800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</a:t>
                      </a:r>
                      <a:r>
                        <a:rPr lang="en-US" altLang="zh-CN" sz="800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Xusheng</a:t>
                      </a:r>
                      <a:r>
                        <a:rPr lang="en-US" altLang="zh-CN" sz="800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(vivo)</a:t>
                      </a:r>
                      <a:endParaRPr lang="en-US" altLang="zh-CN" sz="800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[112] NR_ENDC_RF_Ph4_part1 (25)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[120] NR_PC2_RedCap_UE (10)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[218] NR_Mob_Ph4_Part1 (26)</a:t>
                      </a: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 (12:00 - 13:00)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[213] NR_duplex_evo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Yanze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Fu (Samsung)</a:t>
                      </a: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[315] IoT_NTN_Ph3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IoT NTN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[316] IoT_NTN_TDD_UE_SAN_RF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 SCM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NR_SCM, chaired by Alexander Hamilton (Nokia)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14:00 RAN4 Chair election RD#1 results announcement in main session</a:t>
                      </a:r>
                      <a:endParaRPr kumimoji="0" lang="fr-FR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4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[121]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NR_LBCA_Sw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(31)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Start from 15:30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NR_LPWUS_UERF (35)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[210] FS_NR_AIML_Mob (50)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</a:t>
                      </a:r>
                      <a:r>
                        <a:rPr lang="en-US" altLang="zh-CN" sz="800" b="1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break: </a:t>
                      </a:r>
                      <a:r>
                        <a:rPr lang="en-US" altLang="zh-CN" sz="800" b="0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[210] 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FS_NR_AIML_Mob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Fahad </a:t>
                      </a:r>
                      <a:endParaRPr kumimoji="0" lang="en-GB" altLang="zh-CN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Ku band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NR_NTN_Ku_Band_UE_SAN_RF (14)</a:t>
                      </a:r>
                      <a:endParaRPr kumimoji="0" lang="nn-NO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[312] NR_NTN_Ku_Band_General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[313] NR_NTN_Ku_Band_Coexistence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LPWUS (14:30~15:30)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[308] NR_LPWUS, Chaired by Leo (Huawei)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 (15:30 – 16:30)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[322] NR_demod_Ph5_Part2_UE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Karsten Petersen (Nokia)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6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NR_LPWUS_UERF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Cont.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18:10 RAN4 Chair election RD#2 results announcement (Planned) in main session</a:t>
                      </a:r>
                      <a:endParaRPr kumimoji="0" lang="fr-FR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[204] NR_LBCA_Sw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5G Broadcast TN and 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[317] 5G_Broadcast_bands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[318] 5G_Broadcast_GSO_NTN_band (8)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 (16:30~18:00):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[119] FS_NR_DL_Frag_Carrier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Henry Fu (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Mediatek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18:30-20:30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Social Event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[217][218] NR_RRM_Ph5, </a:t>
                      </a:r>
                      <a:r>
                        <a:rPr lang="en-US" altLang="zh-CN" sz="80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Jerry Cui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Ad-hoc: Ku band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[313] NR_NTN_Ku_Band_General,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Moray Rumney (Eutelsat)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Ad-Hoc: </a:t>
                      </a:r>
                      <a:r>
                        <a:rPr kumimoji="0" lang="en-US" altLang="zh-CN" sz="800" b="1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Demod_Maintenance_Part1 chaired by Axel Mueller (Nokia)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[321] Demod_Maintenance_Part2 chaired by Manasa Raghavan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5555313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A760BD62-89CE-4005-9028-C28AA07B6DB2}"/>
              </a:ext>
            </a:extLst>
          </p:cNvPr>
          <p:cNvSpPr txBox="1"/>
          <p:nvPr/>
        </p:nvSpPr>
        <p:spPr>
          <a:xfrm>
            <a:off x="349277" y="5447324"/>
            <a:ext cx="1024998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82" lvl="2" indent="-342882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altLang="zh-CN" sz="1400" b="1" dirty="0">
                <a:solidFill>
                  <a:srgbClr val="FF0000"/>
                </a:solidFill>
                <a:cs typeface="+mn-cs"/>
              </a:rPr>
              <a:t>1</a:t>
            </a:r>
            <a:r>
              <a:rPr lang="en-US" altLang="zh-CN" sz="1400" b="1" baseline="30000" dirty="0">
                <a:solidFill>
                  <a:srgbClr val="FF0000"/>
                </a:solidFill>
                <a:cs typeface="+mn-cs"/>
              </a:rPr>
              <a:t>st</a:t>
            </a:r>
            <a:r>
              <a:rPr lang="en-US" altLang="zh-CN" sz="1400" b="1" dirty="0">
                <a:solidFill>
                  <a:srgbClr val="FF0000"/>
                </a:solidFill>
                <a:cs typeface="+mn-cs"/>
              </a:rPr>
              <a:t> Round Ballot: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rgbClr val="FF0000"/>
                </a:solidFill>
              </a:rPr>
              <a:t>April 08 (Tuesday) 09:00~13:45 (GMT+8, Beijing time). </a:t>
            </a:r>
            <a:r>
              <a:rPr lang="en-US" altLang="zh-CN" sz="1200" dirty="0"/>
              <a:t>The announcement of results will be held at 14:00 in main session</a:t>
            </a:r>
          </a:p>
          <a:p>
            <a:pPr marL="342882" lvl="2" indent="-342882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altLang="zh-CN" sz="1400" b="1" dirty="0">
                <a:solidFill>
                  <a:srgbClr val="FF0000"/>
                </a:solidFill>
                <a:cs typeface="+mn-cs"/>
              </a:rPr>
              <a:t>2</a:t>
            </a:r>
            <a:r>
              <a:rPr lang="en-US" altLang="zh-CN" sz="1400" b="1" baseline="30000" dirty="0">
                <a:solidFill>
                  <a:srgbClr val="FF0000"/>
                </a:solidFill>
                <a:cs typeface="+mn-cs"/>
              </a:rPr>
              <a:t>nd</a:t>
            </a:r>
            <a:r>
              <a:rPr lang="en-US" altLang="zh-CN" sz="1400" b="1" dirty="0">
                <a:solidFill>
                  <a:srgbClr val="FF0000"/>
                </a:solidFill>
                <a:cs typeface="+mn-cs"/>
              </a:rPr>
              <a:t> Round Ballot </a:t>
            </a:r>
            <a:r>
              <a:rPr lang="en-US" altLang="zh-CN" sz="1400" dirty="0">
                <a:cs typeface="+mn-cs"/>
              </a:rPr>
              <a:t>(planned)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rgbClr val="FF0000"/>
                </a:solidFill>
              </a:rPr>
              <a:t>April 08 (Tuesday) 14:10~18:00 (GMT+8, Beijing time). </a:t>
            </a:r>
            <a:r>
              <a:rPr lang="en-US" altLang="zh-CN" sz="1200" dirty="0"/>
              <a:t>The announcement of results will be held at 18:10 in main session</a:t>
            </a:r>
          </a:p>
        </p:txBody>
      </p:sp>
    </p:spTree>
    <p:extLst>
      <p:ext uri="{BB962C8B-B14F-4D97-AF65-F5344CB8AC3E}">
        <p14:creationId xmlns:p14="http://schemas.microsoft.com/office/powerpoint/2010/main" val="266121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Wednesday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516854"/>
              </p:ext>
            </p:extLst>
          </p:nvPr>
        </p:nvGraphicFramePr>
        <p:xfrm>
          <a:off x="270787" y="1445998"/>
          <a:ext cx="11510452" cy="2956560"/>
        </p:xfrm>
        <a:graphic>
          <a:graphicData uri="http://schemas.openxmlformats.org/drawingml/2006/table">
            <a:tbl>
              <a:tblPr/>
              <a:tblGrid>
                <a:gridCol w="7145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89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89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989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989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97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42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[126] NR_AIML_air_part1 (51</a:t>
                      </a:r>
                      <a:r>
                        <a:rPr kumimoji="0" lang="fr-FR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(no BM OTA)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[127] NR_AIML_air_part2 (19)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[215] Netw_Energy_NR_enh_Part1 (17)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[216] Netw_Energy_NR_enh_Part2 (25)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OTA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[329] NR_FR2_OTA (6)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[328] </a:t>
                      </a:r>
                      <a:r>
                        <a:rPr kumimoji="0" lang="pl-PL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TRP_TRS_MIMO_OTA_Ph3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(28)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[129/130] A-IoT Chaired by Xiaoran Zhang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[119] FS_NR_DL_Frag_Carrier (33)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[217] NR_LPWUS (31)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BSRF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[302] 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NR_BS_RF_Part1_E_EIRP (16)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</a:t>
                      </a:r>
                    </a:p>
                    <a:p>
                      <a:r>
                        <a:rPr lang="fr-FR" altLang="zh-CN" sz="800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[218] [219] Rel-19 NR_Mob_Ph4, Chaired by Qiming Li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7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3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[125] NR_ATG_enh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118] NonCol_intraB_ENDC_NR_CA (16)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[128] NR_MIMO_Ph5_UE (9</a:t>
                      </a: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Add topics for Thursday Ad-hoc</a:t>
                      </a:r>
                      <a:endParaRPr kumimoji="0" lang="nn-NO" altLang="zh-CN" sz="8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[201] 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NR_ENDC_RF_Ph4 (2)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[221] NR_NTN_Ph3_Part1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(13)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[222] NR_NTN_Ph3_Part2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(12)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[308] NR_LPWUS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NR_BS_RF_Part3_OTA_TRP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[331] BSRF_Simplify_CoLo_Coex (14)</a:t>
                      </a:r>
                      <a:endParaRPr kumimoji="0" lang="nn-NO" altLang="zh-CN" sz="800" b="1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[220] NR_XR_Ph3, Chaired by Rafael Paiva (Nokia)</a:t>
                      </a:r>
                      <a:endParaRPr lang="en-US" altLang="zh-CN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48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[127] NR_AIML_air_part2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Tom (Ericsson)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Ad-hoc</a:t>
                      </a:r>
                      <a:r>
                        <a:rPr kumimoji="0" lang="zh-CN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：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[215] [216]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Netw_Energy_NR_enh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, Chaired By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Zhixun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Tang (Ericsson)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OTA (17:00 – 18:00)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[328] </a:t>
                      </a:r>
                      <a:r>
                        <a:rPr kumimoji="0" lang="pl-PL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TRP_TRS_MIMO_OTA_Ph3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Ruixin Wang (vivo)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hoc: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112] NR_ENDC_RF_Ph4_part1 Chaired by Leo(Ye) Liu (Huawei)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0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18:30-20:30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Group dinner</a:t>
                      </a: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4551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92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/>
              <a:t>Thursday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854658"/>
              </p:ext>
            </p:extLst>
          </p:nvPr>
        </p:nvGraphicFramePr>
        <p:xfrm>
          <a:off x="401652" y="1059754"/>
          <a:ext cx="11318156" cy="3969446"/>
        </p:xfrm>
        <a:graphic>
          <a:graphicData uri="http://schemas.openxmlformats.org/drawingml/2006/table">
            <a:tbl>
              <a:tblPr/>
              <a:tblGrid>
                <a:gridCol w="7116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516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516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516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516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05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896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[123] NR_IoT_NTN_HPUE_part1 (29)</a:t>
                      </a:r>
                      <a:endParaRPr kumimoji="0" lang="nn-NO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[124] NR_IoT_NTN_HPUE_part2 (15)</a:t>
                      </a:r>
                      <a:endParaRPr kumimoji="0" lang="nn-NO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[214]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Ambient_IoT_Solutions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[220] NR_XR_Ph3 (19)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SBFD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[306] NR_duplex_evo_General (25)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[307] NR_duplex_evo_BSRF (17)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Reserved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basket WI</a:t>
                      </a: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[102] NR_Baskets_Part_1 (39)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[103] NR_Baskets_Part_2 (75)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LTE_Baskets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[132] NR_reply_LS_UE_RF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[101] R19_UERF_maintenance_TEI (31)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[222] NR_NTN_Ph3_Part2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(12) Cont.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strike="noStrike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[223] IoT_NTN_Ph3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(5) </a:t>
                      </a:r>
                      <a:endParaRPr lang="en-US" altLang="zh-CN" sz="800" strike="noStrike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[224] IoT_NTN_TDD (6)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Demod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[324] NR_IoT_NTN_less_than_5MHz_demod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[325] NR_ENDC_RF_Ph4_Demod_6Rx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[326] NR_less_than_5MHz_Ph2_demod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[332] </a:t>
                      </a:r>
                      <a:r>
                        <a:rPr kumimoji="0" lang="en-US" altLang="zh-CN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NR_ATG_enh_demod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[123/124] NR_IoT_NTN_HPUE_part1/2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Runsen Tang (Samsung)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non-spectrum</a:t>
                      </a:r>
                      <a:endParaRPr kumimoji="0" lang="fr-FR" altLang="zh-CN" sz="800" b="0" i="0" u="none" strike="sng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[126] NR_AIML_air_part1 (Cont</a:t>
                      </a:r>
                      <a:r>
                        <a:rPr kumimoji="0" lang="fr-FR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.) (BM OTA)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[127] NR_AIML_air_part2 (Cont.)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[211] NR_MIMO_Ph5_Part1 </a:t>
                      </a:r>
                      <a:r>
                        <a:rPr kumimoji="0" lang="en-US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[212] NR_MIMO_Ph5_Part2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 Ku band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NR_NTN_Ku_Band_UE_SAN_RF (14) chaired by Tank (CHTTL)</a:t>
                      </a:r>
                      <a:endParaRPr kumimoji="0" lang="nn-NO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[313] NR_NTN_Ku_Band_Coexistence (7) chaired by Manook (Intelsat)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</a:t>
                      </a:r>
                      <a:r>
                        <a:rPr lang="en-US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Rel-19 selected topics</a:t>
                      </a:r>
                      <a:endParaRPr kumimoji="0" lang="fr-FR" altLang="zh-CN" sz="800" b="1" i="0" u="none" strike="sng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Rel-18 TEI (R4-2504080 3Tx switching)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 (if any)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(16:30~18:00)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131] NR_LPWUS_UERF </a:t>
                      </a: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Ruixin Wang (vivo)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[101] R19_UERF_maintenance_TEI (selected topics), Chaired by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Haijie Qiu (Xiaomi)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[208][209] NR_RRM_Ph5, </a:t>
                      </a:r>
                      <a:r>
                        <a:rPr lang="en-US" altLang="zh-CN" sz="800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Jerry Cui (Apple)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 TBD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 TBD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37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Friday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164157"/>
              </p:ext>
            </p:extLst>
          </p:nvPr>
        </p:nvGraphicFramePr>
        <p:xfrm>
          <a:off x="239391" y="1416731"/>
          <a:ext cx="11657335" cy="3537220"/>
        </p:xfrm>
        <a:graphic>
          <a:graphicData uri="http://schemas.openxmlformats.org/drawingml/2006/table">
            <a:tbl>
              <a:tblPr/>
              <a:tblGrid>
                <a:gridCol w="7899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68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6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68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168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6151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3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8:00-10:30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(no NTN topic)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kern="12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[309] NR_NTN_Ph3_General_UE_SAN_RF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NR_NTN_Ku_Band_UE_SAN_RF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[310] NR_IoT_NTN_less_than_5MHz_UERF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[315] IoT_NTN_Ph3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[316] IoT_NTN_TDD_UE_SAN_RF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(Other topics)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0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(start with NTN topics)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[328] TRP_TRS_MIMO_OTA_Ph3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de-DE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329] NR_FR2_OTA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(Other topics)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46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553815"/>
                  </a:ext>
                </a:extLst>
              </a:tr>
              <a:tr h="570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3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15:00 (or earlier time) -16:00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 New or revised Rel-19 WID/SID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 Any other business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Event for outgoing RAN4 Chair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 Close of the meeting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09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409196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矩形 100"/>
          <p:cNvSpPr/>
          <p:nvPr/>
        </p:nvSpPr>
        <p:spPr bwMode="auto">
          <a:xfrm>
            <a:off x="3920791" y="3809510"/>
            <a:ext cx="1619951" cy="74924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81" name="矩形 80"/>
          <p:cNvSpPr/>
          <p:nvPr/>
        </p:nvSpPr>
        <p:spPr bwMode="auto">
          <a:xfrm>
            <a:off x="1637200" y="5186472"/>
            <a:ext cx="3802792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80" name="矩形 79"/>
          <p:cNvSpPr/>
          <p:nvPr/>
        </p:nvSpPr>
        <p:spPr bwMode="auto">
          <a:xfrm>
            <a:off x="9116120" y="4566794"/>
            <a:ext cx="3075880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79" name="矩形 78"/>
          <p:cNvSpPr/>
          <p:nvPr/>
        </p:nvSpPr>
        <p:spPr bwMode="auto">
          <a:xfrm>
            <a:off x="199384" y="4566795"/>
            <a:ext cx="4520607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General Aspects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1" y="1178731"/>
            <a:ext cx="11699193" cy="509517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face-to-face meeting will take place during </a:t>
            </a:r>
            <a:r>
              <a:rPr lang="en-US" sz="1400" dirty="0">
                <a:solidFill>
                  <a:srgbClr val="FF0000"/>
                </a:solidFill>
              </a:rPr>
              <a:t>April 07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 ~ 11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, 2025</a:t>
            </a:r>
            <a:r>
              <a:rPr lang="en-US" sz="1400" dirty="0"/>
              <a:t>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Three sessions in three separate rooms: Main, RRM, </a:t>
            </a:r>
            <a:r>
              <a:rPr lang="en-US" sz="1200" dirty="0" err="1"/>
              <a:t>BDaT</a:t>
            </a:r>
            <a:r>
              <a:rPr lang="en-US" sz="1200" dirty="0"/>
              <a:t>(</a:t>
            </a:r>
            <a:r>
              <a:rPr lang="en-US" altLang="zh-CN" sz="1200" dirty="0" err="1"/>
              <a:t>BSRF_Demod_test</a:t>
            </a:r>
            <a:r>
              <a:rPr lang="en-US" sz="1200" dirty="0"/>
              <a:t>). </a:t>
            </a:r>
            <a:r>
              <a:rPr lang="en-US" sz="1200" b="1" dirty="0"/>
              <a:t>1</a:t>
            </a:r>
            <a:r>
              <a:rPr lang="en-US" altLang="zh-CN" sz="1200" b="1" dirty="0"/>
              <a:t>-Way</a:t>
            </a:r>
            <a:r>
              <a:rPr lang="en-US" sz="1200" b="1" dirty="0"/>
              <a:t> </a:t>
            </a:r>
            <a:r>
              <a:rPr lang="en-US" sz="1200" b="1" dirty="0" err="1"/>
              <a:t>GoToWebinar</a:t>
            </a:r>
            <a:r>
              <a:rPr lang="en-US" sz="1200" b="1" dirty="0"/>
              <a:t> (GTW) </a:t>
            </a:r>
            <a:r>
              <a:rPr lang="en-US" sz="1200" dirty="0"/>
              <a:t>conference calls will be set each session and 1-way MS teams will be set for ad hoc in the best effort way. </a:t>
            </a:r>
            <a:r>
              <a:rPr lang="en-US" altLang="zh-CN" sz="1200" dirty="0"/>
              <a:t>A number of ad hoc sessions will be arranged (refer to meeting schedule).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Moderator will be designated to provide the summary for a topic before the meeting. In online discussions, session chairs will handle topics based on the moderator summary. Moderator does not need update the summary by collecting comments during the meeting.</a:t>
            </a:r>
          </a:p>
          <a:p>
            <a:pPr marL="342882" lvl="1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sz="1400" dirty="0">
                <a:cs typeface="+mn-cs"/>
              </a:rPr>
              <a:t>Deadline for </a:t>
            </a:r>
            <a:r>
              <a:rPr lang="en-US" sz="1400" dirty="0" err="1">
                <a:cs typeface="+mn-cs"/>
              </a:rPr>
              <a:t>Tdoc</a:t>
            </a:r>
            <a:r>
              <a:rPr lang="en-US" sz="1400" dirty="0">
                <a:cs typeface="+mn-cs"/>
              </a:rPr>
              <a:t> request &amp; submission deadline: 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 March 28</a:t>
            </a:r>
            <a:r>
              <a:rPr lang="en-US" sz="1400" baseline="30000" dirty="0">
                <a:solidFill>
                  <a:srgbClr val="FF0000"/>
                </a:solidFill>
                <a:cs typeface="+mn-cs"/>
              </a:rPr>
              <a:t>th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 (Friday) 2025, 23:59 UTC</a:t>
            </a:r>
            <a:r>
              <a:rPr lang="en-US" sz="1400" dirty="0">
                <a:cs typeface="+mn-cs"/>
              </a:rPr>
              <a:t>.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Other deadlines can be found in the following slides.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1400" dirty="0"/>
              <a:t>RAN4 Chair election on </a:t>
            </a:r>
            <a:r>
              <a:rPr lang="en-US" altLang="zh-CN" sz="1400" dirty="0">
                <a:solidFill>
                  <a:srgbClr val="FF0000"/>
                </a:solidFill>
              </a:rPr>
              <a:t>Tuesday (April 08) via voting tool: Morning 1</a:t>
            </a:r>
            <a:r>
              <a:rPr lang="en-US" altLang="zh-CN" sz="1400" baseline="30000" dirty="0">
                <a:solidFill>
                  <a:srgbClr val="FF0000"/>
                </a:solidFill>
              </a:rPr>
              <a:t>st</a:t>
            </a:r>
            <a:r>
              <a:rPr lang="en-US" altLang="zh-CN" sz="1400" dirty="0">
                <a:solidFill>
                  <a:srgbClr val="FF0000"/>
                </a:solidFill>
              </a:rPr>
              <a:t> RD, afternoon 2</a:t>
            </a:r>
            <a:r>
              <a:rPr lang="en-US" altLang="zh-CN" sz="1400" baseline="30000" dirty="0">
                <a:solidFill>
                  <a:srgbClr val="FF0000"/>
                </a:solidFill>
              </a:rPr>
              <a:t>nd</a:t>
            </a:r>
            <a:r>
              <a:rPr lang="en-US" altLang="zh-CN" sz="1400" dirty="0">
                <a:solidFill>
                  <a:srgbClr val="FF0000"/>
                </a:solidFill>
              </a:rPr>
              <a:t> RD</a:t>
            </a:r>
            <a:r>
              <a:rPr lang="en-US" altLang="zh-CN" sz="1400" dirty="0"/>
              <a:t>. (#24/25)</a:t>
            </a:r>
          </a:p>
        </p:txBody>
      </p:sp>
      <p:sp>
        <p:nvSpPr>
          <p:cNvPr id="6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99337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Tue</a:t>
            </a:r>
          </a:p>
        </p:txBody>
      </p:sp>
      <p:sp>
        <p:nvSpPr>
          <p:cNvPr id="7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248401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Thu</a:t>
            </a:r>
          </a:p>
        </p:txBody>
      </p:sp>
      <p:sp>
        <p:nvSpPr>
          <p:cNvPr id="8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397466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Sat/Sun</a:t>
            </a:r>
          </a:p>
        </p:txBody>
      </p:sp>
      <p:sp>
        <p:nvSpPr>
          <p:cNvPr id="9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471999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Mon</a:t>
            </a:r>
          </a:p>
        </p:txBody>
      </p:sp>
      <p:sp>
        <p:nvSpPr>
          <p:cNvPr id="10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546531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Tue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11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621063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Wed</a:t>
            </a:r>
          </a:p>
        </p:txBody>
      </p:sp>
      <p:sp>
        <p:nvSpPr>
          <p:cNvPr id="12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695596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Thu</a:t>
            </a:r>
          </a:p>
        </p:txBody>
      </p:sp>
      <p:sp>
        <p:nvSpPr>
          <p:cNvPr id="13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770128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Fri</a:t>
            </a:r>
          </a:p>
        </p:txBody>
      </p:sp>
      <p:sp>
        <p:nvSpPr>
          <p:cNvPr id="14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844661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Sat/Sun</a:t>
            </a:r>
          </a:p>
        </p:txBody>
      </p:sp>
      <p:sp>
        <p:nvSpPr>
          <p:cNvPr id="15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919193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Mon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16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993725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Tue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17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1068258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Wed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21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248047" y="3224131"/>
            <a:ext cx="3701296" cy="36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Pre-meeting (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March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31~April 4) </a:t>
            </a:r>
          </a:p>
        </p:txBody>
      </p:sp>
      <p:sp>
        <p:nvSpPr>
          <p:cNvPr id="22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4719991" y="3224131"/>
            <a:ext cx="2773122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1</a:t>
            </a:r>
            <a:r>
              <a:rPr kumimoji="0" lang="en-GB" sz="8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st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round (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April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07~10)</a:t>
            </a:r>
          </a:p>
        </p:txBody>
      </p:sp>
      <p:sp>
        <p:nvSpPr>
          <p:cNvPr id="23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9191936" y="3224131"/>
            <a:ext cx="2962208" cy="360000"/>
          </a:xfrm>
          <a:prstGeom prst="rect">
            <a:avLst/>
          </a:prstGeom>
          <a:solidFill>
            <a:srgbClr val="124191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Post-meeting process (April 14~17)</a:t>
            </a:r>
          </a:p>
        </p:txBody>
      </p:sp>
      <p:sp>
        <p:nvSpPr>
          <p:cNvPr id="24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8446638" y="3224131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Quiet Period</a:t>
            </a:r>
          </a:p>
        </p:txBody>
      </p:sp>
      <p:sp>
        <p:nvSpPr>
          <p:cNvPr id="45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24804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Mon</a:t>
            </a:r>
          </a:p>
        </p:txBody>
      </p:sp>
      <p:sp>
        <p:nvSpPr>
          <p:cNvPr id="46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173869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Wed</a:t>
            </a:r>
          </a:p>
        </p:txBody>
      </p:sp>
      <p:sp>
        <p:nvSpPr>
          <p:cNvPr id="47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322934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Fri</a:t>
            </a:r>
          </a:p>
        </p:txBody>
      </p:sp>
      <p:sp>
        <p:nvSpPr>
          <p:cNvPr id="48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11427910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Thu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49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3971478" y="3222625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Quiet Period</a:t>
            </a:r>
          </a:p>
        </p:txBody>
      </p:sp>
      <p:sp>
        <p:nvSpPr>
          <p:cNvPr id="54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59868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Moderator assignment before Mon</a:t>
            </a:r>
          </a:p>
        </p:txBody>
      </p:sp>
      <p:sp>
        <p:nvSpPr>
          <p:cNvPr id="55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59868" y="5770085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number request &amp; submission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</a:t>
            </a:r>
          </a:p>
        </p:txBody>
      </p:sp>
      <p:sp>
        <p:nvSpPr>
          <p:cNvPr id="56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248047" y="520732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Registration</a:t>
            </a:r>
          </a:p>
        </p:txBody>
      </p:sp>
      <p:sp>
        <p:nvSpPr>
          <p:cNvPr id="57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1738695" y="4596843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Draft summary for topics</a:t>
            </a:r>
          </a:p>
        </p:txBody>
      </p:sp>
      <p:sp>
        <p:nvSpPr>
          <p:cNvPr id="58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3229343" y="4596843"/>
            <a:ext cx="720000" cy="548674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Formal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of summary submission by Saturday</a:t>
            </a:r>
          </a:p>
        </p:txBody>
      </p:sp>
      <p:sp>
        <p:nvSpPr>
          <p:cNvPr id="59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2486259" y="4596843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Summary review &amp; comments</a:t>
            </a:r>
          </a:p>
        </p:txBody>
      </p:sp>
      <p:sp>
        <p:nvSpPr>
          <p:cNvPr id="60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1738695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Initial list for block approval for basket</a:t>
            </a:r>
          </a:p>
        </p:txBody>
      </p:sp>
      <p:sp>
        <p:nvSpPr>
          <p:cNvPr id="61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3229343" y="520732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Deadline for flag for block  approval</a:t>
            </a:r>
          </a:p>
        </p:txBody>
      </p:sp>
      <p:sp>
        <p:nvSpPr>
          <p:cNvPr id="62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4719991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Updated list for block approval</a:t>
            </a:r>
          </a:p>
        </p:txBody>
      </p:sp>
      <p:sp>
        <p:nvSpPr>
          <p:cNvPr id="63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5676429" y="5775537"/>
            <a:ext cx="1788420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Update of meeting notes per day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allocation </a:t>
            </a:r>
          </a:p>
        </p:txBody>
      </p:sp>
      <p:sp>
        <p:nvSpPr>
          <p:cNvPr id="64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5694346" y="3916489"/>
            <a:ext cx="2300855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55000">
                <a:srgbClr val="1E9657"/>
              </a:gs>
              <a:gs pos="0">
                <a:srgbClr val="1E9657"/>
              </a:gs>
              <a:gs pos="65000">
                <a:srgbClr val="92D050"/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WF/CR template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Draft TS/TR</a:t>
            </a:r>
          </a:p>
        </p:txBody>
      </p:sp>
      <p:sp>
        <p:nvSpPr>
          <p:cNvPr id="65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7701287" y="5766220"/>
            <a:ext cx="720000" cy="27488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Check-in</a:t>
            </a:r>
          </a:p>
        </p:txBody>
      </p:sp>
      <p:sp>
        <p:nvSpPr>
          <p:cNvPr id="66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6197979" y="4526710"/>
            <a:ext cx="1825486" cy="1171883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70000">
                <a:srgbClr val="1E9657"/>
              </a:gs>
              <a:gs pos="0">
                <a:srgbClr val="1E9657"/>
              </a:gs>
              <a:gs pos="87000">
                <a:srgbClr val="92D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Online discussions &amp;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GTW conference call (US/China meeting)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Upload CR for maintenance 2:30pm on Thursday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TOHRU (US/China meeting)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request (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new&amp;revision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)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Upload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tdocs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(10.10.10.10) </a:t>
            </a:r>
            <a:r>
              <a:rPr kumimoji="0" lang="en-US" altLang="zh-CN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&amp; 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How to access contributions</a:t>
            </a:r>
          </a:p>
        </p:txBody>
      </p:sp>
      <p:sp>
        <p:nvSpPr>
          <p:cNvPr id="67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3979184" y="5770085"/>
            <a:ext cx="720000" cy="565437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Meeting schedule &amp; Ad hoc chair assignment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7507681" y="3224131"/>
            <a:ext cx="913606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2</a:t>
            </a:r>
            <a:r>
              <a:rPr kumimoji="0" lang="en-GB" sz="8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nd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round (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Apr 10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, 11)</a:t>
            </a:r>
          </a:p>
        </p:txBody>
      </p:sp>
      <p:sp>
        <p:nvSpPr>
          <p:cNvPr id="69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9177146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List of email threads for post-meeting </a:t>
            </a:r>
          </a:p>
        </p:txBody>
      </p:sp>
      <p:sp>
        <p:nvSpPr>
          <p:cNvPr id="71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9938797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Submission of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of post-meeting</a:t>
            </a:r>
          </a:p>
        </p:txBody>
      </p:sp>
      <p:sp>
        <p:nvSpPr>
          <p:cNvPr id="72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10673040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Comments</a:t>
            </a:r>
          </a:p>
        </p:txBody>
      </p:sp>
      <p:sp>
        <p:nvSpPr>
          <p:cNvPr id="73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11427910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Approve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tdocs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for post-meeting</a:t>
            </a:r>
          </a:p>
        </p:txBody>
      </p:sp>
      <p:sp>
        <p:nvSpPr>
          <p:cNvPr id="75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10359490" y="3916489"/>
            <a:ext cx="1410208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Pre-RAN Action 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MCC 3GU parsing tool</a:t>
            </a:r>
          </a:p>
        </p:txBody>
      </p:sp>
      <p:sp>
        <p:nvSpPr>
          <p:cNvPr id="76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9603581" y="2895419"/>
            <a:ext cx="720000" cy="252000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For chairs</a:t>
            </a:r>
          </a:p>
        </p:txBody>
      </p:sp>
      <p:sp>
        <p:nvSpPr>
          <p:cNvPr id="77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10517057" y="2895419"/>
            <a:ext cx="720000" cy="252000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For moderator</a:t>
            </a:r>
          </a:p>
        </p:txBody>
      </p:sp>
      <p:sp>
        <p:nvSpPr>
          <p:cNvPr id="78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11427910" y="2895419"/>
            <a:ext cx="720000" cy="2520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For delegates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1811603" y="4337804"/>
            <a:ext cx="191110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Topic Moderator &amp; summary: slide #5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1863818" y="5766643"/>
            <a:ext cx="178766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Basket WIs Block approval: slide #6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9906920" y="5132427"/>
            <a:ext cx="163378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Post-meeting process: slide #14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761046" y="5812565"/>
            <a:ext cx="79861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#3/4/23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7954257" y="4688653"/>
            <a:ext cx="5469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#7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7954257" y="5069702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#12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7954257" y="5248201"/>
            <a:ext cx="5469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#8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7965137" y="3973708"/>
            <a:ext cx="5469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#9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7965137" y="4159016"/>
            <a:ext cx="7569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#10/11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9713619" y="3963635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#15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938601" y="5334882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#13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8393572" y="5788170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#13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7375239" y="6052103"/>
            <a:ext cx="5469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#8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7954257" y="5463996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#17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4733239" y="5853446"/>
            <a:ext cx="886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Provided before meeting</a:t>
            </a:r>
          </a:p>
        </p:txBody>
      </p:sp>
      <p:sp>
        <p:nvSpPr>
          <p:cNvPr id="74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4875915" y="6281847"/>
            <a:ext cx="3722103" cy="141787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Quiet Period (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0:00 am ~ 7:00 am meeting venue Local time </a:t>
            </a:r>
            <a:endParaRPr kumimoji="0" lang="en-GB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6955963" y="6441542"/>
            <a:ext cx="202170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No email are expected in RAN4 reflector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761046" y="5955429"/>
            <a:ext cx="7569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#18/21</a:t>
            </a:r>
          </a:p>
        </p:txBody>
      </p:sp>
      <p:sp>
        <p:nvSpPr>
          <p:cNvPr id="99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3955964" y="3870983"/>
            <a:ext cx="720000" cy="645951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Moderators trigger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nwm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for   maintenance  before Sunday</a:t>
            </a:r>
          </a:p>
        </p:txBody>
      </p:sp>
      <p:sp>
        <p:nvSpPr>
          <p:cNvPr id="100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4719990" y="3870984"/>
            <a:ext cx="949985" cy="64595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Flag for maintenance @</a:t>
            </a:r>
            <a:r>
              <a:rPr kumimoji="0" lang="en-US" altLang="zh-CN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nwm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342197" y="3968472"/>
            <a:ext cx="147027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NWM flag process Slide #16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9712193" y="4098943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#18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2695776" y="6120014"/>
            <a:ext cx="837089" cy="200055"/>
          </a:xfrm>
          <a:prstGeom prst="rect">
            <a:avLst/>
          </a:prstGeom>
          <a:solidFill>
            <a:srgbClr val="1E9657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Meeting room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2027755" y="6104625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</a:t>
            </a:r>
            <a:r>
              <a:rPr kumimoji="0" lang="en-US" altLang="zh-CN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#</a:t>
            </a: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22</a:t>
            </a:r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xmlns="" id="{116B1BF5-68FE-41B1-AFD7-1284F1AEE0AB}"/>
              </a:ext>
            </a:extLst>
          </p:cNvPr>
          <p:cNvSpPr txBox="1"/>
          <p:nvPr/>
        </p:nvSpPr>
        <p:spPr>
          <a:xfrm>
            <a:off x="4567061" y="4894593"/>
            <a:ext cx="7569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#24/</a:t>
            </a:r>
            <a:r>
              <a:rPr kumimoji="0" lang="en-US" altLang="zh-CN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25</a:t>
            </a: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xmlns="" id="{52126FD6-D633-4FB1-8F95-9098E5DB59C5}"/>
              </a:ext>
            </a:extLst>
          </p:cNvPr>
          <p:cNvCxnSpPr>
            <a:stCxn id="106" idx="3"/>
          </p:cNvCxnSpPr>
          <p:nvPr/>
        </p:nvCxnSpPr>
        <p:spPr bwMode="auto">
          <a:xfrm flipH="1" flipV="1">
            <a:off x="5170115" y="4985039"/>
            <a:ext cx="153884" cy="9582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5" name="Rectangle: Rounded Corners 201">
            <a:extLst>
              <a:ext uri="{FF2B5EF4-FFF2-40B4-BE49-F238E27FC236}">
                <a16:creationId xmlns:a16="http://schemas.microsoft.com/office/drawing/2014/main" xmlns="" id="{F2E4A778-2C07-4E4E-9276-25FD58EE62D3}"/>
              </a:ext>
            </a:extLst>
          </p:cNvPr>
          <p:cNvSpPr/>
          <p:nvPr/>
        </p:nvSpPr>
        <p:spPr>
          <a:xfrm>
            <a:off x="5463736" y="4524880"/>
            <a:ext cx="720000" cy="1171883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RAN4 Chair Elections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AM: 1</a:t>
            </a:r>
            <a:r>
              <a:rPr kumimoji="0" lang="en-US" sz="700" b="1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st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RD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PM: 2</a:t>
            </a:r>
            <a:r>
              <a:rPr kumimoji="0" lang="en-US" sz="700" b="1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nd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RD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xmlns="" id="{B35D9806-1BE8-4EA3-9300-CCC84BCAB5E1}"/>
              </a:ext>
            </a:extLst>
          </p:cNvPr>
          <p:cNvCxnSpPr>
            <a:cxnSpLocks/>
          </p:cNvCxnSpPr>
          <p:nvPr/>
        </p:nvCxnSpPr>
        <p:spPr bwMode="auto">
          <a:xfrm>
            <a:off x="5298250" y="4982223"/>
            <a:ext cx="153567" cy="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11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Meeting rooms information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1" y="1273321"/>
            <a:ext cx="8855560" cy="1418433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RAN4 meeting rooms: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Main session: </a:t>
            </a:r>
            <a:r>
              <a:rPr lang="en-US" altLang="zh-CN" sz="1200" dirty="0">
                <a:solidFill>
                  <a:schemeClr val="tx1"/>
                </a:solidFill>
                <a:effectLst/>
                <a:sym typeface="+mn-ea"/>
              </a:rPr>
              <a:t>Yangtze River Grand Ballroom B+C</a:t>
            </a:r>
            <a:r>
              <a:rPr lang="en-US" altLang="zh-CN" sz="1200" b="0" i="0" kern="0" dirty="0">
                <a:effectLst/>
              </a:rPr>
              <a:t>（3F)/320</a:t>
            </a:r>
            <a:endParaRPr lang="en-US" altLang="zh-CN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RRM session: </a:t>
            </a:r>
            <a:r>
              <a:rPr lang="en-US" altLang="zh-CN" sz="1200" b="0" i="0" kern="0" dirty="0">
                <a:effectLst/>
              </a:rPr>
              <a:t>East Lake Function Room B (2F)/100</a:t>
            </a:r>
            <a:endParaRPr lang="en-US" altLang="zh-CN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 err="1"/>
              <a:t>BDaT</a:t>
            </a:r>
            <a:r>
              <a:rPr lang="en-US" altLang="zh-CN" sz="1200" dirty="0"/>
              <a:t>: </a:t>
            </a:r>
            <a:r>
              <a:rPr lang="en-US" altLang="zh-CN" sz="1200" b="0" i="0" kern="0" dirty="0">
                <a:effectLst/>
              </a:rPr>
              <a:t>Yangtze River Grand Ballroom A (3F)/100</a:t>
            </a:r>
            <a:endParaRPr lang="it-IT" altLang="zh-CN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it-IT" altLang="zh-CN" sz="1200" dirty="0"/>
              <a:t>Ad hoc session:</a:t>
            </a:r>
            <a:r>
              <a:rPr lang="en-US" altLang="zh-CN" sz="1200" b="0" i="0" kern="0" dirty="0">
                <a:effectLst/>
              </a:rPr>
              <a:t>Optics Valley Function Room A+B (3F)/</a:t>
            </a:r>
            <a:r>
              <a:rPr lang="en-US" altLang="zh-CN" sz="1200" b="0" i="0" kern="0" dirty="0">
                <a:solidFill>
                  <a:schemeClr val="tx1"/>
                </a:solidFill>
                <a:effectLst/>
              </a:rPr>
              <a:t>100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68B10FB6-BBFC-4CF1-A626-275D21518F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504" y="2691754"/>
            <a:ext cx="2675470" cy="32300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C979D72-9371-43A7-9481-272B27ECA9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413" y="2691754"/>
            <a:ext cx="5270123" cy="323007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48038693-4D3F-4F22-8DEB-C7CD6DE9E54C}"/>
              </a:ext>
            </a:extLst>
          </p:cNvPr>
          <p:cNvSpPr txBox="1"/>
          <p:nvPr/>
        </p:nvSpPr>
        <p:spPr>
          <a:xfrm>
            <a:off x="1406414" y="6054156"/>
            <a:ext cx="3025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en-US" altLang="zh-CN" sz="12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nd 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Floor Map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8CAC0CAE-7605-4734-BCE2-E900FD69DD82}"/>
              </a:ext>
            </a:extLst>
          </p:cNvPr>
          <p:cNvSpPr txBox="1"/>
          <p:nvPr/>
        </p:nvSpPr>
        <p:spPr>
          <a:xfrm>
            <a:off x="6853649" y="6054156"/>
            <a:ext cx="3025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en-US" altLang="zh-CN" sz="12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rd 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Floor Map 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xmlns="" id="{A9678F93-B509-4045-A7B6-8D5AAAD63550}"/>
              </a:ext>
            </a:extLst>
          </p:cNvPr>
          <p:cNvSpPr/>
          <p:nvPr/>
        </p:nvSpPr>
        <p:spPr bwMode="auto">
          <a:xfrm>
            <a:off x="2313993" y="3250168"/>
            <a:ext cx="1334899" cy="947106"/>
          </a:xfrm>
          <a:prstGeom prst="ellips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B56B8555-2315-4447-902F-E2727486D678}"/>
              </a:ext>
            </a:extLst>
          </p:cNvPr>
          <p:cNvSpPr/>
          <p:nvPr/>
        </p:nvSpPr>
        <p:spPr bwMode="auto">
          <a:xfrm>
            <a:off x="6446209" y="3653795"/>
            <a:ext cx="1800807" cy="1388468"/>
          </a:xfrm>
          <a:prstGeom prst="ellips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xmlns="" id="{8840B741-8DC1-4A08-8E37-109FA45C54C2}"/>
              </a:ext>
            </a:extLst>
          </p:cNvPr>
          <p:cNvSpPr/>
          <p:nvPr/>
        </p:nvSpPr>
        <p:spPr bwMode="auto">
          <a:xfrm>
            <a:off x="8247016" y="3653795"/>
            <a:ext cx="878390" cy="1327508"/>
          </a:xfrm>
          <a:prstGeom prst="ellips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xmlns="" id="{F34932A9-73C9-45CE-B400-EE21AE2F305F}"/>
              </a:ext>
            </a:extLst>
          </p:cNvPr>
          <p:cNvSpPr/>
          <p:nvPr/>
        </p:nvSpPr>
        <p:spPr bwMode="auto">
          <a:xfrm>
            <a:off x="9732106" y="3429000"/>
            <a:ext cx="878390" cy="1029789"/>
          </a:xfrm>
          <a:prstGeom prst="ellips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68AE2368-7513-4CDF-9403-BB8E39165D63}"/>
              </a:ext>
            </a:extLst>
          </p:cNvPr>
          <p:cNvSpPr txBox="1"/>
          <p:nvPr/>
        </p:nvSpPr>
        <p:spPr>
          <a:xfrm>
            <a:off x="6754943" y="3250168"/>
            <a:ext cx="1183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Main session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97432819-CA82-420D-AB31-0BE25D6180B3}"/>
              </a:ext>
            </a:extLst>
          </p:cNvPr>
          <p:cNvSpPr txBox="1"/>
          <p:nvPr/>
        </p:nvSpPr>
        <p:spPr>
          <a:xfrm>
            <a:off x="8096063" y="3250168"/>
            <a:ext cx="1204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BDaT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session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ECE9CDA2-861A-4148-BFAB-C9EDA204100C}"/>
              </a:ext>
            </a:extLst>
          </p:cNvPr>
          <p:cNvSpPr txBox="1"/>
          <p:nvPr/>
        </p:nvSpPr>
        <p:spPr>
          <a:xfrm>
            <a:off x="3052798" y="2907005"/>
            <a:ext cx="1165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RRM session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62EEECD0-C741-4AC9-8E14-AE5AE50569B2}"/>
              </a:ext>
            </a:extLst>
          </p:cNvPr>
          <p:cNvSpPr txBox="1"/>
          <p:nvPr/>
        </p:nvSpPr>
        <p:spPr>
          <a:xfrm>
            <a:off x="10469116" y="3250168"/>
            <a:ext cx="1337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 hoc session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xmlns="" id="{E501A0DC-0E32-42BE-8D5D-DCCCC42B0590}"/>
              </a:ext>
            </a:extLst>
          </p:cNvPr>
          <p:cNvSpPr/>
          <p:nvPr/>
        </p:nvSpPr>
        <p:spPr bwMode="auto">
          <a:xfrm>
            <a:off x="6341274" y="2667581"/>
            <a:ext cx="3194012" cy="516424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0" lang="zh-CN" alt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E2531745-13C6-44A8-91EE-AB9565BD209A}"/>
              </a:ext>
            </a:extLst>
          </p:cNvPr>
          <p:cNvSpPr txBox="1"/>
          <p:nvPr/>
        </p:nvSpPr>
        <p:spPr>
          <a:xfrm>
            <a:off x="6622521" y="2357500"/>
            <a:ext cx="2796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Social Event on Tuesday evening</a:t>
            </a:r>
            <a:endParaRPr lang="zh-CN" altLang="en-US" sz="1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273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gpp">
  <a:themeElements>
    <a:clrScheme name="3gp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3gp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552158F8185D44A8848B98AEA319AF" ma:contentTypeVersion="12" ma:contentTypeDescription="Create a new document." ma:contentTypeScope="" ma:versionID="6a36ef4f892f86ce52de6a1653dbd950">
  <xsd:schema xmlns:xsd="http://www.w3.org/2001/XMLSchema" xmlns:xs="http://www.w3.org/2001/XMLSchema" xmlns:p="http://schemas.microsoft.com/office/2006/metadata/properties" xmlns:ns3="a915fe38-2618-47b6-8303-829fb71466d5" xmlns:ns4="23d77754-4ccc-4c57-9291-cab09e81894a" targetNamespace="http://schemas.microsoft.com/office/2006/metadata/properties" ma:root="true" ma:fieldsID="f7034ffd361f586299d0e2788fe1325b" ns3:_="" ns4:_="">
    <xsd:import namespace="a915fe38-2618-47b6-8303-829fb71466d5"/>
    <xsd:import namespace="23d77754-4ccc-4c57-9291-cab09e8189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5fe38-2618-47b6-8303-829fb71466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77754-4ccc-4c57-9291-cab09e8189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070948-0CB2-4F99-ACC8-E715860BC6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C68143-B530-4487-9EA7-5BCC5970B48F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23d77754-4ccc-4c57-9291-cab09e81894a"/>
    <ds:schemaRef ds:uri="http://schemas.microsoft.com/office/2006/metadata/properties"/>
    <ds:schemaRef ds:uri="http://purl.org/dc/terms/"/>
    <ds:schemaRef ds:uri="http://schemas.microsoft.com/office/infopath/2007/PartnerControls"/>
    <ds:schemaRef ds:uri="a915fe38-2618-47b6-8303-829fb71466d5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74266F6-0ED4-4E4E-9B55-710101289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15fe38-2618-47b6-8303-829fb71466d5"/>
    <ds:schemaRef ds:uri="23d77754-4ccc-4c57-9291-cab09e8189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  <clbl:label id="{d747bccc-1f7a-43de-9506-0ef23dd23464}" enabled="1" method="Privileged" siteId="{98e9ba89-e1a1-4e38-9007-8bdabc25de1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423398</TotalTime>
  <Words>2285</Words>
  <Application>Microsoft Office PowerPoint</Application>
  <PresentationFormat>宽屏</PresentationFormat>
  <Paragraphs>448</Paragraphs>
  <Slides>13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黑体</vt:lpstr>
      <vt:lpstr>宋体</vt:lpstr>
      <vt:lpstr>微软雅黑</vt:lpstr>
      <vt:lpstr>Arial</vt:lpstr>
      <vt:lpstr>Arial Black</vt:lpstr>
      <vt:lpstr>Calibri</vt:lpstr>
      <vt:lpstr>Times New Roman</vt:lpstr>
      <vt:lpstr>Wingdings</vt:lpstr>
      <vt:lpstr>3gpp</vt:lpstr>
      <vt:lpstr>RAN4#114bis meeting schedule</vt:lpstr>
      <vt:lpstr>Monday</vt:lpstr>
      <vt:lpstr>Tuesday  (RAN4 Chair election)</vt:lpstr>
      <vt:lpstr>Wednesday</vt:lpstr>
      <vt:lpstr>Thursday</vt:lpstr>
      <vt:lpstr>Friday</vt:lpstr>
      <vt:lpstr>Appendix</vt:lpstr>
      <vt:lpstr>General Aspects </vt:lpstr>
      <vt:lpstr>Meeting rooms information </vt:lpstr>
      <vt:lpstr>RAN4 Chair Elections:  Guidance and arrangement</vt:lpstr>
      <vt:lpstr>RAN4 Chair Elections:  Additional guidance of voting tool</vt:lpstr>
      <vt:lpstr>RAN4 meeting hotel 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RAN4#94 E-meeting Arrangements and Guidelines</dc:title>
  <dc:creator>Administrator</dc:creator>
  <cp:keywords>CTPClassification=CTP_NT</cp:keywords>
  <cp:lastModifiedBy>Huawei</cp:lastModifiedBy>
  <cp:revision>4056</cp:revision>
  <cp:lastPrinted>2016-09-15T08:31:35Z</cp:lastPrinted>
  <dcterms:created xsi:type="dcterms:W3CDTF">2009-11-27T05:15:11Z</dcterms:created>
  <dcterms:modified xsi:type="dcterms:W3CDTF">2025-04-05T04:12:04Z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TitusGUID">
    <vt:lpwstr>6f9c0495-a83c-462b-8664-67016d5bf2d5</vt:lpwstr>
  </property>
  <property fmtid="{D5CDD505-2E9C-101B-9397-08002B2CF9AE}" pid="4" name="CTP_TimeStamp">
    <vt:lpwstr>2020-06-04 10:01:06Z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  <property fmtid="{D5CDD505-2E9C-101B-9397-08002B2CF9AE}" pid="9" name="ContentTypeId">
    <vt:lpwstr>0x010100F2552158F8185D44A8848B98AEA319AF</vt:lpwstr>
  </property>
  <property fmtid="{D5CDD505-2E9C-101B-9397-08002B2CF9AE}" pid="10" name="_2015_ms_pID_725343">
    <vt:lpwstr>(3)WmCX6XJXnVGYXJet/b3Cj8Rn7P85nC/Cu/Iv04k3M5rgJfICxdLbw0IbFfZbsZTDgXvh19dg
LZAQ8DvGq0yxnJm6oaoPZcJxJj7cT96WpFjVFCYDEfWZBGGLg0Hk7yiICIawbHPmphpNxd4d
NXIhFfCL8uuLn5Mf1lOCr0UG6iGdNowsUKmiqgEY/9lVNg1dohnQ3NyAwOOwT9vQOjw2IxrA
NP4gXAZDSgGLq/h2PN</vt:lpwstr>
  </property>
  <property fmtid="{D5CDD505-2E9C-101B-9397-08002B2CF9AE}" pid="11" name="_2015_ms_pID_7253431">
    <vt:lpwstr>H8aKn1tKtJkz0uZ5pdba1vdFQx2H6oSmdQ9HF3vykmrih/07Pra3Dd
s5GYVd+6uIn1eoaajDgTee4bvz2dkce8aPxsZ63AMleypWNeC/VutvSdbhBxdLZZEMLSbfS+
3/pmGq2g6cfO1GOY4K1ER1nIPxQMcMRLaUIWc5fV0A2zfPey8DiH86nOW+3fe6sA3YApjGWJ
d3VT8M6oyU5MWIdQwfBweVp7iLgPjr7vKCEQ</vt:lpwstr>
  </property>
  <property fmtid="{D5CDD505-2E9C-101B-9397-08002B2CF9AE}" pid="12" name="_2015_ms_pID_7253432">
    <vt:lpwstr>vv4OgNkLvT4KwGFYJJzDz94=</vt:lpwstr>
  </property>
  <property fmtid="{D5CDD505-2E9C-101B-9397-08002B2CF9AE}" pid="13" name="_readonly">
    <vt:lpwstr/>
  </property>
  <property fmtid="{D5CDD505-2E9C-101B-9397-08002B2CF9AE}" pid="14" name="_change">
    <vt:lpwstr/>
  </property>
  <property fmtid="{D5CDD505-2E9C-101B-9397-08002B2CF9AE}" pid="15" name="_full-control">
    <vt:lpwstr/>
  </property>
  <property fmtid="{D5CDD505-2E9C-101B-9397-08002B2CF9AE}" pid="16" name="sflag">
    <vt:lpwstr>1743825229</vt:lpwstr>
  </property>
</Properties>
</file>