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4"/>
  </p:sldMasterIdLst>
  <p:notesMasterIdLst>
    <p:notesMasterId r:id="rId14"/>
  </p:notesMasterIdLst>
  <p:handoutMasterIdLst>
    <p:handoutMasterId r:id="rId15"/>
  </p:handoutMasterIdLst>
  <p:sldIdLst>
    <p:sldId id="934" r:id="rId5"/>
    <p:sldId id="1025" r:id="rId6"/>
    <p:sldId id="1026" r:id="rId7"/>
    <p:sldId id="1027" r:id="rId8"/>
    <p:sldId id="1028" r:id="rId9"/>
    <p:sldId id="1029" r:id="rId10"/>
    <p:sldId id="1011" r:id="rId11"/>
    <p:sldId id="1031" r:id="rId12"/>
    <p:sldId id="1032" r:id="rId13"/>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y2" initials="CA" lastIdx="2" clrIdx="0">
    <p:extLst>
      <p:ext uri="{19B8F6BF-5375-455C-9EA6-DF929625EA0E}">
        <p15:presenceInfo xmlns:p15="http://schemas.microsoft.com/office/powerpoint/2012/main" userId="Andrey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9657"/>
    <a:srgbClr val="0000FF"/>
    <a:srgbClr val="D1DAE9"/>
    <a:srgbClr val="2FBD71"/>
    <a:srgbClr val="F0F3F8"/>
    <a:srgbClr val="FF3300"/>
    <a:srgbClr val="FFFFFF"/>
    <a:srgbClr val="72AF2F"/>
    <a:srgbClr val="B1D25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94" autoAdjust="0"/>
    <p:restoredTop sz="95301" autoAdjust="0"/>
  </p:normalViewPr>
  <p:slideViewPr>
    <p:cSldViewPr snapToGrid="0">
      <p:cViewPr varScale="1">
        <p:scale>
          <a:sx n="83" d="100"/>
          <a:sy n="83" d="100"/>
        </p:scale>
        <p:origin x="296" y="6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2</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16082802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3</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2964528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4</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16929772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59FDB58-73C4-413E-BB6C-BBE882DFCE1B}" type="slidenum">
              <a:rPr lang="en-GB" altLang="en-US" smtClean="0"/>
              <a:pPr/>
              <a:t>5</a:t>
            </a:fld>
            <a:endParaRPr lang="en-GB" altLang="en-US" dirty="0"/>
          </a:p>
        </p:txBody>
      </p:sp>
    </p:spTree>
    <p:extLst>
      <p:ext uri="{BB962C8B-B14F-4D97-AF65-F5344CB8AC3E}">
        <p14:creationId xmlns:p14="http://schemas.microsoft.com/office/powerpoint/2010/main" val="111811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8</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4176517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id="{FE6C394A-9E02-4841-ACC8-9EFF4DA63394}"/>
              </a:ext>
            </a:extLst>
          </p:cNvPr>
          <p:cNvSpPr>
            <a:spLocks noGrp="1"/>
          </p:cNvSpPr>
          <p:nvPr>
            <p:ph type="sldNum" sz="quarter" idx="10"/>
          </p:nvPr>
        </p:nvSpPr>
        <p:spPr/>
        <p:txBody>
          <a:bodyPr/>
          <a:lstStyle>
            <a:lvl1pPr>
              <a:defRPr>
                <a:latin typeface="+mj-ea"/>
                <a:ea typeface="+mj-ea"/>
              </a:defRPr>
            </a:lvl1p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1" dirty="0">
                <a:solidFill>
                  <a:schemeClr val="bg1"/>
                </a:solidFill>
                <a:latin typeface="Arial" panose="020B0604020202020204" pitchFamily="34" charset="0"/>
              </a:rPr>
              <a:t>© 3GPP 2009     Mobile World Congress, Barcelona, 19</a:t>
            </a:r>
            <a:r>
              <a:rPr lang="en-GB" altLang="en-US" sz="1001" baseline="30000" dirty="0">
                <a:solidFill>
                  <a:schemeClr val="bg1"/>
                </a:solidFill>
                <a:latin typeface="Arial" panose="020B0604020202020204" pitchFamily="34" charset="0"/>
              </a:rPr>
              <a:t>th</a:t>
            </a:r>
            <a:r>
              <a:rPr lang="en-GB" altLang="en-US" sz="1001"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0B7C3F-3D32-4F2D-8FDD-60718C51D42B}"/>
              </a:ext>
            </a:extLst>
          </p:cNvPr>
          <p:cNvSpPr>
            <a:spLocks noGrp="1"/>
          </p:cNvSpPr>
          <p:nvPr>
            <p:ph type="ctrTitle"/>
          </p:nvPr>
        </p:nvSpPr>
        <p:spPr/>
        <p:txBody>
          <a:bodyPr/>
          <a:lstStyle/>
          <a:p>
            <a:r>
              <a:rPr lang="en-US" b="1" dirty="0">
                <a:latin typeface="微软雅黑" panose="020B0503020204020204" pitchFamily="34" charset="-122"/>
                <a:ea typeface="微软雅黑" panose="020B0503020204020204" pitchFamily="34" charset="-122"/>
              </a:rPr>
              <a:t>RAN4#113 meeting schedule</a:t>
            </a:r>
          </a:p>
        </p:txBody>
      </p:sp>
      <p:sp>
        <p:nvSpPr>
          <p:cNvPr id="5" name="Subtitle 4">
            <a:extLst>
              <a:ext uri="{FF2B5EF4-FFF2-40B4-BE49-F238E27FC236}">
                <a16:creationId xmlns:a16="http://schemas.microsoft.com/office/drawing/2014/main" id="{EBB0B9E5-9838-4AA8-B169-89A3469C2EB4}"/>
              </a:ext>
            </a:extLst>
          </p:cNvPr>
          <p:cNvSpPr>
            <a:spLocks noGrp="1"/>
          </p:cNvSpPr>
          <p:nvPr>
            <p:ph type="subTitle" idx="1"/>
          </p:nvPr>
        </p:nvSpPr>
        <p:spPr>
          <a:xfrm>
            <a:off x="1068224" y="4717686"/>
            <a:ext cx="9998580" cy="1036178"/>
          </a:xfrm>
        </p:spPr>
        <p:txBody>
          <a:bodyPr/>
          <a:lstStyle/>
          <a:p>
            <a:r>
              <a:rPr lang="en-US" dirty="0">
                <a:latin typeface="+mj-ea"/>
                <a:ea typeface="+mj-ea"/>
              </a:rPr>
              <a:t>RAN4 Chair: </a:t>
            </a:r>
            <a:r>
              <a:rPr lang="en-US" dirty="0"/>
              <a:t>Xizeng</a:t>
            </a:r>
            <a:r>
              <a:rPr lang="en-US" dirty="0">
                <a:latin typeface="+mj-ea"/>
                <a:ea typeface="+mj-ea"/>
              </a:rPr>
              <a:t> Dai</a:t>
            </a:r>
          </a:p>
          <a:p>
            <a:r>
              <a:rPr lang="en-US" dirty="0">
                <a:latin typeface="+mj-ea"/>
                <a:ea typeface="+mj-ea"/>
              </a:rPr>
              <a:t>Vice Chair: </a:t>
            </a:r>
            <a:r>
              <a:rPr lang="en-US" dirty="0"/>
              <a:t>Gene Fong</a:t>
            </a:r>
            <a:r>
              <a:rPr lang="en-US" dirty="0">
                <a:latin typeface="+mj-ea"/>
                <a:ea typeface="+mj-ea"/>
              </a:rPr>
              <a:t>, </a:t>
            </a:r>
            <a:r>
              <a:rPr lang="en-US" dirty="0"/>
              <a:t>Shan Yang </a:t>
            </a:r>
            <a:endParaRPr lang="en-US" dirty="0">
              <a:latin typeface="+mj-ea"/>
              <a:ea typeface="+mj-ea"/>
            </a:endParaRPr>
          </a:p>
        </p:txBody>
      </p:sp>
      <p:sp>
        <p:nvSpPr>
          <p:cNvPr id="6" name="TextBox 1">
            <a:extLst>
              <a:ext uri="{FF2B5EF4-FFF2-40B4-BE49-F238E27FC236}">
                <a16:creationId xmlns:a16="http://schemas.microsoft.com/office/drawing/2014/main" id="{E4CE5DCD-72B3-468A-A585-E6721DD18679}"/>
              </a:ext>
            </a:extLst>
          </p:cNvPr>
          <p:cNvSpPr txBox="1"/>
          <p:nvPr/>
        </p:nvSpPr>
        <p:spPr>
          <a:xfrm>
            <a:off x="236841" y="274551"/>
            <a:ext cx="5830673" cy="738664"/>
          </a:xfrm>
          <a:prstGeom prst="rect">
            <a:avLst/>
          </a:prstGeom>
          <a:noFill/>
        </p:spPr>
        <p:txBody>
          <a:bodyPr wrap="square" rtlCol="0">
            <a:spAutoFit/>
          </a:bodyPr>
          <a:lstStyle/>
          <a:p>
            <a:r>
              <a:rPr lang="en-US" altLang="zh-CN" sz="1400" b="1" dirty="0">
                <a:latin typeface="微软雅黑" panose="020B0503020204020204" pitchFamily="34" charset="-122"/>
                <a:ea typeface="微软雅黑" panose="020B0503020204020204" pitchFamily="34" charset="-122"/>
              </a:rPr>
              <a:t>3GPP TSG-RAN WG4 Meeting #113	</a:t>
            </a:r>
            <a:endParaRPr lang="en-US" altLang="zh-CN" sz="1400" dirty="0">
              <a:latin typeface="微软雅黑" panose="020B0503020204020204" pitchFamily="34" charset="-122"/>
              <a:ea typeface="微软雅黑" panose="020B0503020204020204" pitchFamily="34" charset="-122"/>
            </a:endParaRPr>
          </a:p>
          <a:p>
            <a:r>
              <a:rPr lang="en-US" altLang="zh-CN" sz="1400" b="1" dirty="0">
                <a:latin typeface="微软雅黑" panose="020B0503020204020204" pitchFamily="34" charset="-122"/>
                <a:ea typeface="微软雅黑" panose="020B0503020204020204" pitchFamily="34" charset="-122"/>
              </a:rPr>
              <a:t>Orlando, US, 18</a:t>
            </a:r>
            <a:r>
              <a:rPr lang="en-US" altLang="zh-CN" sz="1400" b="1" baseline="30000" dirty="0">
                <a:latin typeface="微软雅黑" panose="020B0503020204020204" pitchFamily="34" charset="-122"/>
                <a:ea typeface="微软雅黑" panose="020B0503020204020204" pitchFamily="34" charset="-122"/>
              </a:rPr>
              <a:t>th</a:t>
            </a:r>
            <a:r>
              <a:rPr lang="en-US" altLang="zh-CN" sz="1400" b="1" dirty="0">
                <a:latin typeface="微软雅黑" panose="020B0503020204020204" pitchFamily="34" charset="-122"/>
                <a:ea typeface="微软雅黑" panose="020B0503020204020204" pitchFamily="34" charset="-122"/>
              </a:rPr>
              <a:t> – 22</a:t>
            </a:r>
            <a:r>
              <a:rPr lang="en-US" altLang="zh-CN" sz="1400" b="1" baseline="30000" dirty="0">
                <a:latin typeface="微软雅黑" panose="020B0503020204020204" pitchFamily="34" charset="-122"/>
                <a:ea typeface="微软雅黑" panose="020B0503020204020204" pitchFamily="34" charset="-122"/>
              </a:rPr>
              <a:t>nd</a:t>
            </a:r>
            <a:r>
              <a:rPr lang="en-US" altLang="zh-CN" sz="1400" b="1" dirty="0">
                <a:latin typeface="微软雅黑" panose="020B0503020204020204" pitchFamily="34" charset="-122"/>
                <a:ea typeface="微软雅黑" panose="020B0503020204020204" pitchFamily="34" charset="-122"/>
              </a:rPr>
              <a:t> November, 2024</a:t>
            </a:r>
          </a:p>
          <a:p>
            <a:r>
              <a:rPr lang="en-US" altLang="zh-CN" sz="1400" b="1" dirty="0">
                <a:latin typeface="微软雅黑" panose="020B0503020204020204" pitchFamily="34" charset="-122"/>
                <a:ea typeface="微软雅黑" panose="020B0503020204020204" pitchFamily="34" charset="-122"/>
              </a:rPr>
              <a:t>Agenda Item: 2</a:t>
            </a:r>
            <a:endParaRPr lang="en-US" altLang="zh-CN" sz="14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775197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Monday</a:t>
            </a:r>
            <a:endParaRPr lang="ru-RU" b="1" dirty="0">
              <a:latin typeface="微软雅黑" panose="020B0503020204020204" pitchFamily="34" charset="-122"/>
              <a:ea typeface="微软雅黑" panose="020B0503020204020204" pitchFamily="34" charset="-122"/>
            </a:endParaRPr>
          </a:p>
        </p:txBody>
      </p:sp>
      <p:graphicFrame>
        <p:nvGraphicFramePr>
          <p:cNvPr id="5" name="Table 4"/>
          <p:cNvGraphicFramePr>
            <a:graphicFrameLocks noGrp="1"/>
          </p:cNvGraphicFramePr>
          <p:nvPr>
            <p:extLst>
              <p:ext uri="{D42A27DB-BD31-4B8C-83A1-F6EECF244321}">
                <p14:modId xmlns:p14="http://schemas.microsoft.com/office/powerpoint/2010/main" val="1154303167"/>
              </p:ext>
            </p:extLst>
          </p:nvPr>
        </p:nvGraphicFramePr>
        <p:xfrm>
          <a:off x="76912" y="1273322"/>
          <a:ext cx="11819816" cy="5120640"/>
        </p:xfrm>
        <a:graphic>
          <a:graphicData uri="http://schemas.openxmlformats.org/drawingml/2006/table">
            <a:tbl>
              <a:tblPr/>
              <a:tblGrid>
                <a:gridCol w="648279">
                  <a:extLst>
                    <a:ext uri="{9D8B030D-6E8A-4147-A177-3AD203B41FA5}">
                      <a16:colId xmlns:a16="http://schemas.microsoft.com/office/drawing/2014/main" val="20000"/>
                    </a:ext>
                  </a:extLst>
                </a:gridCol>
                <a:gridCol w="2451999">
                  <a:extLst>
                    <a:ext uri="{9D8B030D-6E8A-4147-A177-3AD203B41FA5}">
                      <a16:colId xmlns:a16="http://schemas.microsoft.com/office/drawing/2014/main" val="20001"/>
                    </a:ext>
                  </a:extLst>
                </a:gridCol>
                <a:gridCol w="2451999">
                  <a:extLst>
                    <a:ext uri="{9D8B030D-6E8A-4147-A177-3AD203B41FA5}">
                      <a16:colId xmlns:a16="http://schemas.microsoft.com/office/drawing/2014/main" val="20002"/>
                    </a:ext>
                  </a:extLst>
                </a:gridCol>
                <a:gridCol w="2451999">
                  <a:extLst>
                    <a:ext uri="{9D8B030D-6E8A-4147-A177-3AD203B41FA5}">
                      <a16:colId xmlns:a16="http://schemas.microsoft.com/office/drawing/2014/main" val="20003"/>
                    </a:ext>
                  </a:extLst>
                </a:gridCol>
                <a:gridCol w="2451999">
                  <a:extLst>
                    <a:ext uri="{9D8B030D-6E8A-4147-A177-3AD203B41FA5}">
                      <a16:colId xmlns:a16="http://schemas.microsoft.com/office/drawing/2014/main" val="20004"/>
                    </a:ext>
                  </a:extLst>
                </a:gridCol>
                <a:gridCol w="1363541">
                  <a:extLst>
                    <a:ext uri="{9D8B030D-6E8A-4147-A177-3AD203B41FA5}">
                      <a16:colId xmlns:a16="http://schemas.microsoft.com/office/drawing/2014/main" val="4107357329"/>
                    </a:ext>
                  </a:extLst>
                </a:gridCol>
              </a:tblGrid>
              <a:tr h="18920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 (RAN4 Breakout1)</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 (RAN4 Breakout2 )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 (RAN4 Breakout3)</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Offline room </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Ad hoc Magnolia</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endPar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5800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9:00-9:20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5">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 Opening of the meeting </a:t>
                      </a:r>
                      <a:endPar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 Approval of the agenda</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3. Letters / reports from other groups / meetings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hMerge="1">
                  <a:txBody>
                    <a:bodyPr/>
                    <a:lstStyle/>
                    <a:p>
                      <a:endParaRPr lang="en-US" dirty="0"/>
                    </a:p>
                  </a:txBody>
                  <a:tcPr>
                    <a:lnL w="12700" cap="flat" cmpd="sng" algn="ctr">
                      <a:solidFill>
                        <a:schemeClr val="bg1"/>
                      </a:solidFill>
                      <a:prstDash val="solid"/>
                      <a:round/>
                      <a:headEnd type="none" w="med" len="med"/>
                      <a:tailEnd type="none" w="med" len="med"/>
                    </a:lnL>
                  </a:tcPr>
                </a:tc>
                <a:tc hMerge="1">
                  <a:txBody>
                    <a:bodyPr/>
                    <a:lstStyle/>
                    <a:p>
                      <a:endParaRPr lang="en-US"/>
                    </a:p>
                  </a:txBody>
                  <a:tcPr>
                    <a:lnL w="127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tc hMerge="1">
                  <a:txBody>
                    <a:bodyPr/>
                    <a:lstStyle/>
                    <a:p>
                      <a:endParaRPr lang="zh-CN" altLang="en-US"/>
                    </a:p>
                  </a:txBody>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1"/>
                  </a:ext>
                </a:extLst>
              </a:tr>
              <a:tr h="32680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9:30-10:30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Present </a:t>
                      </a: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R4-2419452 Progress update and next steps for CA framework overhaul</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Rel-19 spectrum</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[103] R18_UERF_maintenance_Part2 (only FR2 PC8 issue)</a:t>
                      </a:r>
                      <a:endPar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b-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[107] HPUE_NR_bands (3)</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Rel-19</a:t>
                      </a:r>
                      <a:endParaRPr kumimoji="0" lang="nn-NO" altLang="zh-CN" sz="800" b="0" i="0" u="none" strike="sng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[219] NR_RRM_Ph5_Part2 (19)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[218] NR_RRM_Ph5_Part1 (32)</a:t>
                      </a:r>
                    </a:p>
                  </a:txBody>
                  <a:tcPr marL="45720" marR="45720">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Rel-19 Demod</a:t>
                      </a:r>
                      <a:endParaRPr kumimoji="0" lang="nn-NO" sz="800" b="0" i="0" u="none" strike="sng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s-ES"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[321] NR_demod_Ph5_Part1_General_BS (15)</a:t>
                      </a:r>
                    </a:p>
                  </a:txBody>
                  <a:tcPr marL="45720" marR="45720"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[201] [202] Maintenance_up_to_R16 and R17, Chaired by Li Zhang (Huawei)</a:t>
                      </a:r>
                    </a:p>
                  </a:txBody>
                  <a:tcPr marL="45720" marR="45720"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Main</a:t>
                      </a:r>
                    </a:p>
                  </a:txBody>
                  <a:tcPr marL="45720" marR="45720" horzOverflow="overflow">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2"/>
                  </a:ext>
                </a:extLst>
              </a:tr>
              <a:tr h="395602">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[108 ] LTE_NR_HPUE_FWVM (3)</a:t>
                      </a:r>
                      <a:endPar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[109]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mn-cs"/>
                        </a:rPr>
                        <a:t>HPUE_Basket_EN</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-DC (4)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b-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[110] HPUE_Basket_Intra-CA_TDD (28)</a:t>
                      </a:r>
                      <a:endPar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[111] LTE_NR_Other_basket (20)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[218] NR_RRM_Ph5_Part1 (32) Cont.</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s-ES"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[321] NR_demod_Ph5_Part1_General_BS (15)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[320] NR_SCM (19) </a:t>
                      </a:r>
                      <a:endParaRPr kumimoji="0" lang="nn-NO" sz="800" b="0" i="0" u="none" strike="sng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BDaT Ad-hoc: SBFD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[306] NR_duplex_evo_General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[307] NR_duplex_evo_BSRF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Chaired by Jackson Wang (Samsung) and </a:t>
                      </a:r>
                      <a:r>
                        <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Xiang Gao</a:t>
                      </a: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 (Huawei)</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7"/>
                  </a:ext>
                </a:extLst>
              </a:tr>
              <a:tr h="12040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:30-14:00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gridSpan="5">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endParaRPr kumimoji="0" lang="it-IT"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it-IT" sz="800" b="0" i="0" u="none" strike="noStrike" kern="1200" cap="none" normalizeH="0" baseline="0" dirty="0">
                        <a:ln>
                          <a:noFill/>
                        </a:ln>
                        <a:solidFill>
                          <a:schemeClr val="bg2">
                            <a:lumMod val="50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chemeClr val="bg2">
                            <a:lumMod val="50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endParaRPr lang="zh-CN" altLang="en-US"/>
                    </a:p>
                  </a:txBody>
                  <a:tcPr/>
                </a:tc>
                <a:tc hMerge="1">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endParaRPr kumimoji="0" lang="it-IT"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val="10003"/>
                  </a:ext>
                </a:extLst>
              </a:tr>
              <a:tr h="514943">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[111] LTE_NR_Other_basket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[112] NR_LTE_TN_Bands(15)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[113] NR_IoT_NTN_Bands (25, only short time triggering discusisons) </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[114] NR_n28_PC2_40MHz (11)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[115]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mn-cs"/>
                        </a:rPr>
                        <a:t>NR_mmWave_protect</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 (14)</a:t>
                      </a:r>
                      <a:endPar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[125] NR_PC2_RedCap_UE (8)</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Rel-19 non-spectrum </a:t>
                      </a:r>
                      <a:endPar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[132] FS_Ambient_IoT_solutions_part1 (23)</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[214] NR_FR1_lessthan_5MHz_BW_Ph2 (12)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[217] NR_ATG_enh (7)</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15</a:t>
                      </a:r>
                      <a:r>
                        <a:rPr kumimoji="0" lang="en-US"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:30 - 16:30</a:t>
                      </a:r>
                      <a:endPar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[224] Netw_Energy_NR_enh_Part1 (20)</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Coffee break: </a:t>
                      </a: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NR_RRM_Ph5_Part2</a:t>
                      </a:r>
                      <a:endPar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s-ES"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[322] NR_demod_Ph5_Part2_UE (13)</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 Ad-hoc(14:00~16:00):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[119] FS_NR_IMT </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Chaired by Thomas Chapman (Ericsson)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4"/>
                  </a:ext>
                </a:extLst>
              </a:tr>
              <a:tr h="348521">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[133] FS_Ambient_IoT_solutions_part2 (36)</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[224] Netw_Energy_NR_enh_Part1 (20)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[225] Netw_Energy_NR_enh_Part2 (14)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NGSO testing</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[323] NTN_testing_NGSO_channel_model (10) </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 Ad-hoc (16:00~18:00):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[117] NR_ENDC_RF_Ph4_part2 Chaired by Tina(Yuanyuan) Zhang (Samsung)</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val="10005"/>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18:00-19:30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 Ad-hoc: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[129/130] NR_AIML_air #1</a:t>
                      </a: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 Chaired by Vali (Qualcomm)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[211][212] Rel-18 NR_pos_enh2, </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Chaired by Iana Siomina (Ericsson)</a:t>
                      </a:r>
                      <a:endPar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de-DE"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BDaT Ad-hoc:  BSRF E-EIRP</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[302] NR_BS_RF_Part1_E_EIRP, Chaired by Fei Xue (ZTE)</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[221] [222] NR_MIMO_Ph5, Chaired by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Yanze</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 Fu (Samsung)</a:t>
                      </a:r>
                      <a:endParaRPr kumimoji="0" lang="fr-FR"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8"/>
                  </a:ext>
                </a:extLst>
              </a:tr>
            </a:tbl>
          </a:graphicData>
        </a:graphic>
      </p:graphicFrame>
      <p:sp>
        <p:nvSpPr>
          <p:cNvPr id="2" name="文本框 1">
            <a:extLst>
              <a:ext uri="{FF2B5EF4-FFF2-40B4-BE49-F238E27FC236}">
                <a16:creationId xmlns:a16="http://schemas.microsoft.com/office/drawing/2014/main" id="{2AFB0770-BFC5-4759-B9E7-2F0599458374}"/>
              </a:ext>
            </a:extLst>
          </p:cNvPr>
          <p:cNvSpPr txBox="1"/>
          <p:nvPr/>
        </p:nvSpPr>
        <p:spPr>
          <a:xfrm>
            <a:off x="6754014" y="6374752"/>
            <a:ext cx="4841193" cy="461665"/>
          </a:xfrm>
          <a:prstGeom prst="rect">
            <a:avLst/>
          </a:prstGeom>
          <a:noFill/>
        </p:spPr>
        <p:txBody>
          <a:bodyPr wrap="square" rtlCol="0">
            <a:spAutoFit/>
          </a:bodyPr>
          <a:lstStyle/>
          <a:p>
            <a:r>
              <a:rPr lang="en-US" altLang="zh-CN" sz="800" b="1" dirty="0">
                <a:solidFill>
                  <a:srgbClr val="0000FF"/>
                </a:solidFill>
                <a:latin typeface="微软雅黑" panose="020B0503020204020204" pitchFamily="34" charset="-122"/>
                <a:ea typeface="微软雅黑" panose="020B0503020204020204" pitchFamily="34" charset="-122"/>
              </a:rPr>
              <a:t>Note: </a:t>
            </a:r>
          </a:p>
          <a:p>
            <a:pPr marL="171450" indent="-171450">
              <a:buFont typeface="Arial" panose="020B0604020202020204" pitchFamily="34" charset="0"/>
              <a:buChar char="•"/>
            </a:pPr>
            <a:r>
              <a:rPr lang="en-US" altLang="zh-CN" sz="800" b="1" dirty="0">
                <a:solidFill>
                  <a:srgbClr val="0000FF"/>
                </a:solidFill>
                <a:latin typeface="微软雅黑" panose="020B0503020204020204" pitchFamily="34" charset="-122"/>
                <a:ea typeface="微软雅黑" panose="020B0503020204020204" pitchFamily="34" charset="-122"/>
              </a:rPr>
              <a:t>Offline room is used for offline discussion rather than official ad hoc for each session. </a:t>
            </a:r>
          </a:p>
          <a:p>
            <a:pPr marL="171450" indent="-171450">
              <a:buFont typeface="Arial" panose="020B0604020202020204" pitchFamily="34" charset="0"/>
              <a:buChar char="•"/>
            </a:pPr>
            <a:r>
              <a:rPr lang="en-US" altLang="zh-CN" sz="800" b="1" dirty="0">
                <a:solidFill>
                  <a:srgbClr val="0000FF"/>
                </a:solidFill>
                <a:latin typeface="微软雅黑" panose="020B0503020204020204" pitchFamily="34" charset="-122"/>
                <a:ea typeface="微软雅黑" panose="020B0503020204020204" pitchFamily="34" charset="-122"/>
              </a:rPr>
              <a:t>No ad hoc is scheduled in offline room unless there is a big conflict</a:t>
            </a:r>
            <a:endParaRPr lang="zh-CN" altLang="en-US" sz="800" b="1" dirty="0">
              <a:solidFill>
                <a:srgbClr val="0000FF"/>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574653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Tuesday</a:t>
            </a:r>
            <a:endParaRPr lang="ru-RU" b="1" dirty="0">
              <a:latin typeface="微软雅黑" panose="020B0503020204020204" pitchFamily="34" charset="-122"/>
              <a:ea typeface="微软雅黑" panose="020B0503020204020204" pitchFamily="34" charset="-122"/>
            </a:endParaRPr>
          </a:p>
        </p:txBody>
      </p:sp>
      <p:graphicFrame>
        <p:nvGraphicFramePr>
          <p:cNvPr id="7" name="Table 4"/>
          <p:cNvGraphicFramePr>
            <a:graphicFrameLocks noGrp="1"/>
          </p:cNvGraphicFramePr>
          <p:nvPr>
            <p:extLst>
              <p:ext uri="{D42A27DB-BD31-4B8C-83A1-F6EECF244321}">
                <p14:modId xmlns:p14="http://schemas.microsoft.com/office/powerpoint/2010/main" val="2519620220"/>
              </p:ext>
            </p:extLst>
          </p:nvPr>
        </p:nvGraphicFramePr>
        <p:xfrm>
          <a:off x="85460" y="1273320"/>
          <a:ext cx="11828117" cy="5151120"/>
        </p:xfrm>
        <a:graphic>
          <a:graphicData uri="http://schemas.openxmlformats.org/drawingml/2006/table">
            <a:tbl>
              <a:tblPr/>
              <a:tblGrid>
                <a:gridCol w="651725">
                  <a:extLst>
                    <a:ext uri="{9D8B030D-6E8A-4147-A177-3AD203B41FA5}">
                      <a16:colId xmlns:a16="http://schemas.microsoft.com/office/drawing/2014/main" val="20000"/>
                    </a:ext>
                  </a:extLst>
                </a:gridCol>
                <a:gridCol w="2451198">
                  <a:extLst>
                    <a:ext uri="{9D8B030D-6E8A-4147-A177-3AD203B41FA5}">
                      <a16:colId xmlns:a16="http://schemas.microsoft.com/office/drawing/2014/main" val="20001"/>
                    </a:ext>
                  </a:extLst>
                </a:gridCol>
                <a:gridCol w="2451198">
                  <a:extLst>
                    <a:ext uri="{9D8B030D-6E8A-4147-A177-3AD203B41FA5}">
                      <a16:colId xmlns:a16="http://schemas.microsoft.com/office/drawing/2014/main" val="20002"/>
                    </a:ext>
                  </a:extLst>
                </a:gridCol>
                <a:gridCol w="2451198">
                  <a:extLst>
                    <a:ext uri="{9D8B030D-6E8A-4147-A177-3AD203B41FA5}">
                      <a16:colId xmlns:a16="http://schemas.microsoft.com/office/drawing/2014/main" val="20003"/>
                    </a:ext>
                  </a:extLst>
                </a:gridCol>
                <a:gridCol w="2451198">
                  <a:extLst>
                    <a:ext uri="{9D8B030D-6E8A-4147-A177-3AD203B41FA5}">
                      <a16:colId xmlns:a16="http://schemas.microsoft.com/office/drawing/2014/main" val="20004"/>
                    </a:ext>
                  </a:extLst>
                </a:gridCol>
                <a:gridCol w="1371600">
                  <a:extLst>
                    <a:ext uri="{9D8B030D-6E8A-4147-A177-3AD203B41FA5}">
                      <a16:colId xmlns:a16="http://schemas.microsoft.com/office/drawing/2014/main" val="2809057224"/>
                    </a:ext>
                  </a:extLst>
                </a:gridCol>
              </a:tblGrid>
              <a:tr h="1729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 (RAN4 Breakout1)</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 (RAN4 Breakout2 )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 (RAN4 Breakout3)</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Offline room </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Ad hoc Magnolia</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endPar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487475">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[118] NR_ENDC_RF_Ph4_part3 (35)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[117] NR_ENDC_RF_Ph4_part2 (35)</a:t>
                      </a:r>
                      <a:endParaRPr kumimoji="0" lang="zh-CN" altLang="en-US"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Rel-19</a:t>
                      </a:r>
                      <a:endParaRPr kumimoji="0" lang="nn-NO" altLang="zh-CN" sz="800" b="0" i="0" u="none" strike="sng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[213] NR_ENDC_RF_Ph4 (1)</a:t>
                      </a:r>
                    </a:p>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[215] NonCol_intraB_ENDC_NR_CA_Ph2 (5)</a:t>
                      </a:r>
                    </a:p>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[233] Reply_LS (6)</a:t>
                      </a:r>
                      <a:endPar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endParaRPr>
                    </a:p>
                    <a:p>
                      <a:r>
                        <a:rPr lang="en-US" altLang="zh-CN" sz="800" strike="noStrike" kern="1200" dirty="0">
                          <a:solidFill>
                            <a:srgbClr val="1E9657"/>
                          </a:solidFill>
                          <a:effectLst/>
                          <a:latin typeface="微软雅黑" panose="020B0503020204020204" pitchFamily="34" charset="-122"/>
                          <a:ea typeface="微软雅黑" panose="020B0503020204020204" pitchFamily="34" charset="-122"/>
                          <a:cs typeface="+mn-cs"/>
                        </a:rPr>
                        <a:t>[226] NR_LPWUS (29)</a:t>
                      </a:r>
                    </a:p>
                    <a:p>
                      <a:endParaRPr lang="en-US" altLang="zh-CN" sz="800" strike="noStrike" kern="1200" dirty="0">
                        <a:solidFill>
                          <a:srgbClr val="1E9657"/>
                        </a:solidFill>
                        <a:effectLst/>
                        <a:latin typeface="微软雅黑" panose="020B0503020204020204" pitchFamily="34" charset="-122"/>
                        <a:ea typeface="微软雅黑" panose="020B0503020204020204" pitchFamily="34" charset="-122"/>
                        <a:cs typeface="+mn-cs"/>
                      </a:endParaRPr>
                    </a:p>
                    <a:p>
                      <a:r>
                        <a:rPr lang="en-US" altLang="zh-CN" sz="800" b="1" strike="noStrike" kern="1200" dirty="0">
                          <a:solidFill>
                            <a:srgbClr val="1E9657"/>
                          </a:solidFill>
                          <a:effectLst/>
                          <a:latin typeface="微软雅黑" panose="020B0503020204020204" pitchFamily="34" charset="-122"/>
                          <a:ea typeface="微软雅黑" panose="020B0503020204020204" pitchFamily="34" charset="-122"/>
                          <a:cs typeface="+mn-cs"/>
                        </a:rPr>
                        <a:t>Coffee</a:t>
                      </a:r>
                      <a:r>
                        <a:rPr lang="en-US" altLang="zh-CN" sz="800" b="1" strike="noStrike" kern="1200" baseline="0" dirty="0">
                          <a:solidFill>
                            <a:srgbClr val="1E9657"/>
                          </a:solidFill>
                          <a:effectLst/>
                          <a:latin typeface="微软雅黑" panose="020B0503020204020204" pitchFamily="34" charset="-122"/>
                          <a:ea typeface="微软雅黑" panose="020B0503020204020204" pitchFamily="34" charset="-122"/>
                          <a:cs typeface="+mn-cs"/>
                        </a:rPr>
                        <a:t> break: </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NR_XR_Ph3</a:t>
                      </a:r>
                      <a:endParaRPr lang="en-US" altLang="zh-CN" sz="800" strike="noStrike" kern="1200" dirty="0">
                        <a:solidFill>
                          <a:srgbClr val="1E9657"/>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Rel-19 UE RF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[310] NR_NTN_Ph3_UE_RF (14)</a:t>
                      </a:r>
                      <a:endParaRPr kumimoji="0" lang="nn-NO" altLang="zh-CN" sz="800" b="0" i="0" u="none" strike="sng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[311] NR_IoT_NTN_less_than_5MHz_UERF (25)</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indent="0" algn="l" defTabSz="914354" rtl="0" eaLnBrk="1" fontAlgn="auto" latinLnBrk="0" hangingPunct="1">
                        <a:lnSpc>
                          <a:spcPct val="100000"/>
                        </a:lnSpc>
                        <a:spcBef>
                          <a:spcPts val="0"/>
                        </a:spcBef>
                        <a:spcAft>
                          <a:spcPts val="0"/>
                        </a:spcAft>
                        <a:buClrTx/>
                        <a:buSzTx/>
                        <a:buFontTx/>
                        <a:buNone/>
                        <a:tabLst/>
                        <a:defRPr/>
                      </a:pPr>
                      <a:r>
                        <a:rPr lang="en-US" altLang="zh-CN" sz="800" b="1" strike="noStrike" kern="1200" dirty="0">
                          <a:solidFill>
                            <a:srgbClr val="1E9657"/>
                          </a:solidFill>
                          <a:effectLst/>
                          <a:latin typeface="微软雅黑" panose="020B0503020204020204" pitchFamily="34" charset="-122"/>
                          <a:ea typeface="微软雅黑" panose="020B0503020204020204" pitchFamily="34" charset="-122"/>
                          <a:cs typeface="+mn-cs"/>
                        </a:rPr>
                        <a:t>RRM Ad-hoc: </a:t>
                      </a:r>
                      <a:r>
                        <a:rPr lang="fr-FR" altLang="zh-CN" sz="800" strike="noStrike" kern="1200" dirty="0">
                          <a:solidFill>
                            <a:srgbClr val="1E9657"/>
                          </a:solidFill>
                          <a:effectLst/>
                          <a:latin typeface="微软雅黑" panose="020B0503020204020204" pitchFamily="34" charset="-122"/>
                          <a:ea typeface="微软雅黑" panose="020B0503020204020204" pitchFamily="34" charset="-122"/>
                          <a:cs typeface="+mn-cs"/>
                        </a:rPr>
                        <a:t>Chaired by Qiming Li (Apple)</a:t>
                      </a:r>
                      <a:endParaRPr lang="en-US" altLang="zh-CN" sz="800" b="1" strike="noStrike" kern="1200" dirty="0">
                        <a:solidFill>
                          <a:srgbClr val="1E9657"/>
                        </a:solidFill>
                        <a:effectLst/>
                        <a:latin typeface="微软雅黑" panose="020B0503020204020204" pitchFamily="34" charset="-122"/>
                        <a:ea typeface="微软雅黑" panose="020B0503020204020204" pitchFamily="34" charset="-122"/>
                        <a:cs typeface="+mn-cs"/>
                      </a:endParaRPr>
                    </a:p>
                    <a:p>
                      <a:r>
                        <a:rPr lang="fr-FR" altLang="zh-CN" sz="800" strike="noStrike" kern="1200" dirty="0">
                          <a:solidFill>
                            <a:srgbClr val="1E9657"/>
                          </a:solidFill>
                          <a:effectLst/>
                          <a:latin typeface="微软雅黑" panose="020B0503020204020204" pitchFamily="34" charset="-122"/>
                          <a:ea typeface="微软雅黑" panose="020B0503020204020204" pitchFamily="34" charset="-122"/>
                          <a:cs typeface="+mn-cs"/>
                        </a:rPr>
                        <a:t>[227] [228] Rel-19 NR_Mob_Ph4</a:t>
                      </a: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[208] Rel-18 NR_Mob_enh2 (if time allows)</a:t>
                      </a:r>
                      <a:endParaRPr kumimoji="0" lang="zh-CN"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r>
                        <a:rPr lang="en-US" altLang="zh-CN" sz="800" b="1" i="0" u="none" strike="noStrike" kern="1200" dirty="0" err="1">
                          <a:solidFill>
                            <a:srgbClr val="1E9657"/>
                          </a:solidFill>
                          <a:effectLst/>
                          <a:latin typeface="微软雅黑" panose="020B0503020204020204" pitchFamily="34" charset="-122"/>
                          <a:ea typeface="微软雅黑" panose="020B0503020204020204" pitchFamily="34" charset="-122"/>
                          <a:cs typeface="+mn-cs"/>
                        </a:rPr>
                        <a:t>BDaT</a:t>
                      </a:r>
                      <a:endParaRPr lang="en-US" altLang="zh-CN" sz="800" b="1" i="0" u="none" strike="noStrike" kern="1200" dirty="0">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3"/>
                  </a:ext>
                </a:extLst>
              </a:tr>
              <a:tr h="36167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[116] NR_ENDC_RF_Ph4_part1 (35)</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[220] FS_NR_AIML_Mob (31)</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Rel-19 UE &amp; SAN RF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[314] NR_NTN_Ku_Band_UE_SAN_RF (12)  (UE RF only)</a:t>
                      </a:r>
                      <a:endParaRPr kumimoji="0" lang="nn-NO"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[314] NR_NTN_Ku_Band_UE_SAN_RF (12)  (SAN RF only)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[312] NR_IoT_NTN_less_than_5MHz_BSRF (6)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[315] IoT_NTN_Ph3 (5)</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nn-NO" altLang="zh-CN" sz="800" b="1" i="0" u="none" strike="noStrike" kern="1200" baseline="0" dirty="0">
                          <a:solidFill>
                            <a:srgbClr val="00B050"/>
                          </a:solidFill>
                          <a:effectLst/>
                          <a:latin typeface="微软雅黑" panose="020B0503020204020204" pitchFamily="34" charset="-122"/>
                          <a:ea typeface="微软雅黑" panose="020B0503020204020204" pitchFamily="34" charset="-122"/>
                          <a:cs typeface="+mn-cs"/>
                        </a:rPr>
                        <a:t>BDaT Ad-hoc:  SCM</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[320] NR_SCM, chaired by Alexander Hamilton (Nokia) </a:t>
                      </a:r>
                      <a:endParaRPr kumimoji="0" lang="en-US" altLang="zh-CN" sz="800" b="0" i="0" u="none" strike="noStrike" kern="1200" cap="none" normalizeH="0" baseline="0" dirty="0">
                        <a:ln>
                          <a:noFill/>
                        </a:ln>
                        <a:solidFill>
                          <a:srgbClr val="00B050"/>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BDaT</a:t>
                      </a:r>
                      <a:endPar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4"/>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gridSpan="5">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indent="0" algn="just" defTabSz="914354" rtl="0" eaLnBrk="1" fontAlgn="auto" latinLnBrk="0" hangingPunct="1">
                        <a:lnSpc>
                          <a:spcPct val="100000"/>
                        </a:lnSpc>
                        <a:spcBef>
                          <a:spcPts val="0"/>
                        </a:spcBef>
                        <a:spcAft>
                          <a:spcPts val="0"/>
                        </a:spcAft>
                        <a:buClrTx/>
                        <a:buSzTx/>
                        <a:buFontTx/>
                        <a:buNone/>
                        <a:tabLst/>
                        <a:defRPr/>
                      </a:pPr>
                      <a:endParaRPr kumimoji="0" lang="nn-NO" altLang="zh-CN" sz="800" b="0" i="0" u="none" strike="noStrike" kern="1200" cap="none" normalizeH="0" baseline="0" noProof="0" dirty="0">
                        <a:ln>
                          <a:noFill/>
                        </a:ln>
                        <a:solidFill>
                          <a:schemeClr val="accent3">
                            <a:lumMod val="65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endPar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5"/>
                  </a:ext>
                </a:extLst>
              </a:tr>
              <a:tr h="42457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[120] NR_SL_intraB_CA_ITS_part1 (7)</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[121] NR_SL_intraB_CA_ITS_part2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[122] NR_FR1_5MHz_BW_Ph2 (12)</a:t>
                      </a:r>
                      <a:endPar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[119] FS_NR_IMT (49)</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Quick check: </a:t>
                      </a: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NR_RRM_Ph5_Part2</a:t>
                      </a:r>
                      <a:endPar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[223] NR_duplex_evo </a:t>
                      </a:r>
                      <a:r>
                        <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(28)</a:t>
                      </a:r>
                      <a:endPar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15</a:t>
                      </a:r>
                      <a:r>
                        <a:rPr kumimoji="0" lang="en-US"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:30 - 16:30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Add </a:t>
                      </a:r>
                      <a:r>
                        <a:rPr kumimoji="0" lang="en-US" altLang="zh-CN" sz="800" b="1"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rPr>
                        <a:t>thread(s) for </a:t>
                      </a: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the </a:t>
                      </a:r>
                      <a:r>
                        <a:rPr kumimoji="0" lang="en-US" altLang="zh-CN" sz="800" b="1"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rPr>
                        <a:t>1st ad-hoc slot on Wednesday</a:t>
                      </a:r>
                      <a:endPar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Rel-18 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[205] NR_RRM_enh3 (13)</a:t>
                      </a:r>
                      <a:endParaRPr kumimoji="0" lang="zh-CN"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[208] NR_Mob_enh2 (30)</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Coffee break: [208] NR_Mob_enh2 </a:t>
                      </a:r>
                      <a:endParaRPr kumimoji="0" lang="zh-CN"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Rel-19 IoT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[317] IoT_NTN_TDD (8)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sng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[315] IoT_NTN_Ph3 (5)</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Ku band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[313] NR_NTN_Ku_Band_General (27)</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rgbClr val="00B050"/>
                          </a:solidFill>
                          <a:effectLst/>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normalizeH="0" baseline="0" dirty="0">
                          <a:ln>
                            <a:noFill/>
                          </a:ln>
                          <a:solidFill>
                            <a:srgbClr val="00B050"/>
                          </a:solidFill>
                          <a:effectLst/>
                          <a:latin typeface="微软雅黑" panose="020B0503020204020204" pitchFamily="34" charset="-122"/>
                          <a:ea typeface="微软雅黑" panose="020B0503020204020204" pitchFamily="34" charset="-122"/>
                          <a:cs typeface="+mn-cs"/>
                        </a:rPr>
                        <a:t> Ad-hoc(14:00~16:00)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[308] NR_LPWUS, Chaired by Leo (Huawei)</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mn-cs"/>
                        </a:rPr>
                        <a:t>BDaT</a:t>
                      </a:r>
                      <a:endPar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6"/>
                  </a:ext>
                </a:extLst>
              </a:tr>
              <a:tr h="36167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[134] NR_LPWUS_UERF (41)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Rel-18 Maintenance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[209]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mn-cs"/>
                        </a:rPr>
                        <a:t>NR_MIMO_evo_DL_UL</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 (7)</a:t>
                      </a:r>
                      <a:endParaRPr kumimoji="0" lang="zh-CN"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[204] FR2_multiRx (15)</a:t>
                      </a:r>
                      <a:endParaRPr kumimoji="0" lang="zh-CN"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[206] NR_MG_enh2 (14)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[210]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mn-cs"/>
                        </a:rPr>
                        <a:t>Netw_Energy_NR</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 (13)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[207]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mn-cs"/>
                        </a:rPr>
                        <a:t>NR_NTN_enh</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 (18)</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Rel-19 BSRF</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[305] NR_ATG_enh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[303] NR_BS_RF_Part2_CLTA (8)</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 Ad-hoc</a:t>
                      </a: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(16:00~18:00)</a:t>
                      </a:r>
                      <a:r>
                        <a:rPr kumimoji="0" lang="fr-FR"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a:t>
                      </a: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[132/133] FS_Ambient_IoT_solutions_part1/2 Chaired by Xiaoran Zhang</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a:t>
                      </a:r>
                      <a:endParaRPr kumimoji="0" lang="fr-FR"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7"/>
                  </a:ext>
                </a:extLst>
              </a:tr>
              <a:tr h="36167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18:00-19:30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 Ad-hoc: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[118] NR_ENDC_RF_Ph4_part3 Chaired by Ron (AT&amp;T)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RRM Ad-hoc: </a:t>
                      </a:r>
                      <a:r>
                        <a:rPr kumimoji="0" lang="en-US"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[218][219] NR_RRM_Ph5, </a:t>
                      </a:r>
                      <a:r>
                        <a:rPr lang="en-US" altLang="zh-CN" sz="800" dirty="0">
                          <a:solidFill>
                            <a:srgbClr val="1E9657"/>
                          </a:solidFill>
                          <a:effectLst/>
                          <a:latin typeface="微软雅黑" panose="020B0503020204020204" pitchFamily="34" charset="-122"/>
                          <a:ea typeface="微软雅黑" panose="020B0503020204020204" pitchFamily="34" charset="-122"/>
                        </a:rPr>
                        <a:t>Chaired by Jerry Cui (Apple)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a:ln>
                            <a:noFill/>
                          </a:ln>
                          <a:solidFill>
                            <a:srgbClr val="00B050"/>
                          </a:solidFill>
                          <a:effectLst/>
                          <a:latin typeface="微软雅黑" panose="020B0503020204020204" pitchFamily="34" charset="-122"/>
                          <a:ea typeface="微软雅黑" panose="020B0503020204020204" pitchFamily="34" charset="-122"/>
                          <a:cs typeface="Calibri" panose="020F0502020204030204" pitchFamily="34" charset="0"/>
                        </a:rPr>
                        <a:t>BDaT Ad-hoc: Ku band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a:ln>
                            <a:noFill/>
                          </a:ln>
                          <a:solidFill>
                            <a:srgbClr val="00B050"/>
                          </a:solidFill>
                          <a:effectLst/>
                          <a:uLnTx/>
                          <a:uFillTx/>
                          <a:latin typeface="微软雅黑" panose="020B0503020204020204" pitchFamily="34" charset="-122"/>
                          <a:ea typeface="微软雅黑" panose="020B0503020204020204" pitchFamily="34" charset="-122"/>
                          <a:cs typeface="+mn-cs"/>
                        </a:rPr>
                        <a:t>[313] NR_NTN_Ku_Band_General, </a:t>
                      </a:r>
                      <a:r>
                        <a:rPr kumimoji="0" lang="en-US" altLang="zh-CN" sz="800" b="0" i="0" u="none" strike="noStrike" kern="1200" cap="none" spc="0" normalizeH="0" baseline="0" noProof="0">
                          <a:ln>
                            <a:noFill/>
                          </a:ln>
                          <a:solidFill>
                            <a:srgbClr val="00B050"/>
                          </a:solidFill>
                          <a:effectLst/>
                          <a:uLnTx/>
                          <a:uFillTx/>
                          <a:latin typeface="微软雅黑" panose="020B0503020204020204" pitchFamily="34" charset="-122"/>
                          <a:ea typeface="微软雅黑" panose="020B0503020204020204" pitchFamily="34" charset="-122"/>
                          <a:cs typeface="+mn-cs"/>
                        </a:rPr>
                        <a:t>Chaired by Moray Rumney (Eutelsat)</a:t>
                      </a:r>
                      <a:endParaRPr kumimoji="0" lang="en-US"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noProof="0" dirty="0" err="1">
                          <a:ln>
                            <a:noFill/>
                          </a:ln>
                          <a:solidFill>
                            <a:srgbClr val="00B050"/>
                          </a:solidFill>
                          <a:effectLst/>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normalizeH="0" baseline="0" noProof="0" dirty="0">
                          <a:ln>
                            <a:noFill/>
                          </a:ln>
                          <a:solidFill>
                            <a:srgbClr val="00B050"/>
                          </a:solidFill>
                          <a:effectLst/>
                          <a:latin typeface="微软雅黑" panose="020B0503020204020204" pitchFamily="34" charset="-122"/>
                          <a:ea typeface="微软雅黑" panose="020B0503020204020204" pitchFamily="34" charset="-122"/>
                          <a:cs typeface="+mn-cs"/>
                        </a:rPr>
                        <a:t> Online/Ad-Hoc: None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a:t>
                      </a:r>
                      <a:endParaRPr kumimoji="0" lang="fr-FR"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775555313"/>
                  </a:ext>
                </a:extLst>
              </a:tr>
            </a:tbl>
          </a:graphicData>
        </a:graphic>
      </p:graphicFrame>
    </p:spTree>
    <p:extLst>
      <p:ext uri="{BB962C8B-B14F-4D97-AF65-F5344CB8AC3E}">
        <p14:creationId xmlns:p14="http://schemas.microsoft.com/office/powerpoint/2010/main" val="3349822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Wednesday</a:t>
            </a:r>
            <a:endParaRPr lang="ru-RU" b="1" dirty="0">
              <a:latin typeface="微软雅黑" panose="020B0503020204020204" pitchFamily="34" charset="-122"/>
              <a:ea typeface="微软雅黑" panose="020B0503020204020204" pitchFamily="34" charset="-122"/>
            </a:endParaRPr>
          </a:p>
        </p:txBody>
      </p:sp>
      <p:graphicFrame>
        <p:nvGraphicFramePr>
          <p:cNvPr id="7" name="Table 4"/>
          <p:cNvGraphicFramePr>
            <a:graphicFrameLocks noGrp="1"/>
          </p:cNvGraphicFramePr>
          <p:nvPr>
            <p:extLst>
              <p:ext uri="{D42A27DB-BD31-4B8C-83A1-F6EECF244321}">
                <p14:modId xmlns:p14="http://schemas.microsoft.com/office/powerpoint/2010/main" val="45439967"/>
              </p:ext>
            </p:extLst>
          </p:nvPr>
        </p:nvGraphicFramePr>
        <p:xfrm>
          <a:off x="85460" y="1273321"/>
          <a:ext cx="11819327" cy="4419600"/>
        </p:xfrm>
        <a:graphic>
          <a:graphicData uri="http://schemas.openxmlformats.org/drawingml/2006/table">
            <a:tbl>
              <a:tblPr/>
              <a:tblGrid>
                <a:gridCol w="649103">
                  <a:extLst>
                    <a:ext uri="{9D8B030D-6E8A-4147-A177-3AD203B41FA5}">
                      <a16:colId xmlns:a16="http://schemas.microsoft.com/office/drawing/2014/main" val="20000"/>
                    </a:ext>
                  </a:extLst>
                </a:gridCol>
                <a:gridCol w="2451854">
                  <a:extLst>
                    <a:ext uri="{9D8B030D-6E8A-4147-A177-3AD203B41FA5}">
                      <a16:colId xmlns:a16="http://schemas.microsoft.com/office/drawing/2014/main" val="20001"/>
                    </a:ext>
                  </a:extLst>
                </a:gridCol>
                <a:gridCol w="2451854">
                  <a:extLst>
                    <a:ext uri="{9D8B030D-6E8A-4147-A177-3AD203B41FA5}">
                      <a16:colId xmlns:a16="http://schemas.microsoft.com/office/drawing/2014/main" val="20002"/>
                    </a:ext>
                  </a:extLst>
                </a:gridCol>
                <a:gridCol w="2451854">
                  <a:extLst>
                    <a:ext uri="{9D8B030D-6E8A-4147-A177-3AD203B41FA5}">
                      <a16:colId xmlns:a16="http://schemas.microsoft.com/office/drawing/2014/main" val="20003"/>
                    </a:ext>
                  </a:extLst>
                </a:gridCol>
                <a:gridCol w="2451854">
                  <a:extLst>
                    <a:ext uri="{9D8B030D-6E8A-4147-A177-3AD203B41FA5}">
                      <a16:colId xmlns:a16="http://schemas.microsoft.com/office/drawing/2014/main" val="20004"/>
                    </a:ext>
                  </a:extLst>
                </a:gridCol>
                <a:gridCol w="1362808">
                  <a:extLst>
                    <a:ext uri="{9D8B030D-6E8A-4147-A177-3AD203B41FA5}">
                      <a16:colId xmlns:a16="http://schemas.microsoft.com/office/drawing/2014/main" val="3294430738"/>
                    </a:ext>
                  </a:extLst>
                </a:gridCol>
              </a:tblGrid>
              <a:tr h="26592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 (RAN4 Breakout1)</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 (RAN4 Breakout2 )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 (RAN4 Breakout3)</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Offline room </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Ad hoc Magnolia</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endPar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98781">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[129] NR_AIML_air (72)</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rPr>
                        <a:t>[221] NR_MIMO_Ph5_Part1 </a:t>
                      </a:r>
                      <a:r>
                        <a:rPr kumimoji="0" lang="en-US" altLang="zh-CN" sz="800" b="0"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rPr>
                        <a:t>(11)</a:t>
                      </a:r>
                      <a:endParaRPr kumimoji="0" lang="zh-CN" altLang="zh-CN" sz="800" b="0"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rPr>
                        <a:t>[222] NR_MIMO_Ph5_Part2 (11)</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Coffee break: SBFD</a:t>
                      </a:r>
                      <a:endPar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noProof="0" dirty="0" err="1">
                          <a:ln>
                            <a:noFill/>
                          </a:ln>
                          <a:solidFill>
                            <a:srgbClr val="00B050"/>
                          </a:solidFill>
                          <a:effectLst/>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normalizeH="0" baseline="0" noProof="0" dirty="0">
                          <a:ln>
                            <a:noFill/>
                          </a:ln>
                          <a:solidFill>
                            <a:srgbClr val="00B050"/>
                          </a:solidFill>
                          <a:effectLst/>
                          <a:latin typeface="微软雅黑" panose="020B0503020204020204" pitchFamily="34" charset="-122"/>
                          <a:ea typeface="微软雅黑" panose="020B0503020204020204" pitchFamily="34" charset="-122"/>
                          <a:cs typeface="+mn-cs"/>
                        </a:rPr>
                        <a:t> Ad-Hoc: Rel-19 </a:t>
                      </a:r>
                      <a:r>
                        <a:rPr kumimoji="0" lang="en-US" altLang="zh-CN" sz="800" b="1" i="0" u="none" strike="noStrike" kern="1200" cap="none" normalizeH="0" baseline="0" noProof="0" dirty="0" err="1">
                          <a:ln>
                            <a:noFill/>
                          </a:ln>
                          <a:solidFill>
                            <a:srgbClr val="00B050"/>
                          </a:solidFill>
                          <a:effectLst/>
                          <a:latin typeface="微软雅黑" panose="020B0503020204020204" pitchFamily="34" charset="-122"/>
                          <a:ea typeface="微软雅黑" panose="020B0503020204020204" pitchFamily="34" charset="-122"/>
                          <a:cs typeface="+mn-cs"/>
                        </a:rPr>
                        <a:t>demod</a:t>
                      </a:r>
                      <a:endParaRPr kumimoji="0" lang="en-US" altLang="zh-CN" sz="800" b="1" i="0" u="none" strike="noStrike" kern="1200" cap="none" normalizeH="0" baseline="0" noProof="0" dirty="0">
                        <a:ln>
                          <a:noFill/>
                        </a:ln>
                        <a:solidFill>
                          <a:srgbClr val="00B050"/>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s-ES"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[321] NR_demod_Ph5_Part1_General_BS chaired by Hannu Vesala (MTK)</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s-ES"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[322] NR_demod_Ph5_Part2_UE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noProof="0" dirty="0">
                          <a:ln>
                            <a:noFill/>
                          </a:ln>
                          <a:solidFill>
                            <a:srgbClr val="00B050"/>
                          </a:solidFill>
                          <a:effectLst/>
                          <a:latin typeface="微软雅黑" panose="020B0503020204020204" pitchFamily="34" charset="-122"/>
                          <a:ea typeface="微软雅黑" panose="020B0503020204020204" pitchFamily="34" charset="-122"/>
                          <a:cs typeface="+mn-cs"/>
                        </a:rPr>
                        <a:t>Chaired by </a:t>
                      </a:r>
                      <a:r>
                        <a:rPr kumimoji="0" lang="en-US" altLang="zh-CN" sz="800" b="0" i="0" u="none" strike="noStrike" kern="1200" cap="none" normalizeH="0" baseline="0" noProof="0" dirty="0" err="1">
                          <a:ln>
                            <a:noFill/>
                          </a:ln>
                          <a:solidFill>
                            <a:srgbClr val="00B050"/>
                          </a:solidFill>
                          <a:effectLst/>
                          <a:latin typeface="微软雅黑" panose="020B0503020204020204" pitchFamily="34" charset="-122"/>
                          <a:ea typeface="微软雅黑" panose="020B0503020204020204" pitchFamily="34" charset="-122"/>
                          <a:cs typeface="+mn-cs"/>
                        </a:rPr>
                        <a:t>Karsten</a:t>
                      </a:r>
                      <a:r>
                        <a:rPr kumimoji="0" lang="en-US" altLang="zh-CN" sz="800" b="0" i="0" u="none" strike="noStrike" kern="1200" cap="none" normalizeH="0" baseline="0" noProof="0" dirty="0">
                          <a:ln>
                            <a:noFill/>
                          </a:ln>
                          <a:solidFill>
                            <a:srgbClr val="00B050"/>
                          </a:solidFill>
                          <a:effectLst/>
                          <a:latin typeface="微软雅黑" panose="020B0503020204020204" pitchFamily="34" charset="-122"/>
                          <a:ea typeface="微软雅黑" panose="020B0503020204020204" pitchFamily="34" charset="-122"/>
                          <a:cs typeface="+mn-cs"/>
                        </a:rPr>
                        <a:t> Petersen (Nokia)</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(8:30~10:30):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[104] NR_Baskets_Part_1 Chaired by Iwo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Angelow</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[105] NR_Baskets_Part_2 Chaired by Per Lindell</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r>
                        <a:rPr kumimoji="0" lang="en-US"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rPr>
                        <a:t>RRM</a:t>
                      </a:r>
                      <a:endParaRPr kumimoji="0" lang="nn-NO"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3"/>
                  </a:ext>
                </a:extLst>
              </a:tr>
              <a:tr h="348564">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[123] NonCol_intraB_ENDC_NR_CA (27)</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[124] FS_NR_DL_Frag_Carrier (23)</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r>
                        <a:rPr lang="en-US" altLang="zh-CN" sz="800" strike="noStrike" kern="1200" dirty="0">
                          <a:solidFill>
                            <a:schemeClr val="tx1"/>
                          </a:solidFill>
                          <a:effectLst/>
                          <a:latin typeface="微软雅黑" panose="020B0503020204020204" pitchFamily="34" charset="-122"/>
                          <a:ea typeface="微软雅黑" panose="020B0503020204020204" pitchFamily="34" charset="-122"/>
                          <a:cs typeface="+mn-cs"/>
                        </a:rPr>
                        <a:t>[228] NR_Mob_Ph4_Part2 (13)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[216] NR_IoT_NTN_req_test_enh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(10)</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[308] NR_LPWUS (10)</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OTA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[325] TRP_TRS_Ph3 (24)</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[234] RRM_Spec_Improvement, Chaired by Yang Tang (Apple)</a:t>
                      </a:r>
                      <a:endPar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rPr>
                        <a:t>RRM</a:t>
                      </a:r>
                      <a:endParaRPr kumimoji="0" lang="nn-NO"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4"/>
                  </a:ext>
                </a:extLst>
              </a:tr>
              <a:tr h="1626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gridSpan="5">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indent="0" algn="just" defTabSz="914354" rtl="0" eaLnBrk="1" fontAlgn="auto" latinLnBrk="0" hangingPunct="1">
                        <a:lnSpc>
                          <a:spcPct val="100000"/>
                        </a:lnSpc>
                        <a:spcBef>
                          <a:spcPts val="0"/>
                        </a:spcBef>
                        <a:spcAft>
                          <a:spcPts val="0"/>
                        </a:spcAft>
                        <a:buClrTx/>
                        <a:buSzTx/>
                        <a:buFontTx/>
                        <a:buNone/>
                        <a:tabLst/>
                        <a:defRPr/>
                      </a:pPr>
                      <a:endParaRPr kumimoji="0" lang="nn-NO" altLang="zh-CN" sz="800" b="0" i="0" u="none" strike="noStrike" kern="1200" cap="none" normalizeH="0" baseline="0" noProof="0" dirty="0">
                        <a:ln>
                          <a:noFill/>
                        </a:ln>
                        <a:solidFill>
                          <a:schemeClr val="accent3">
                            <a:lumMod val="65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endPar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5"/>
                  </a:ext>
                </a:extLst>
              </a:tr>
              <a:tr h="441514">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a:ln>
                            <a:noFill/>
                          </a:ln>
                          <a:solidFill>
                            <a:schemeClr val="tx1"/>
                          </a:solidFill>
                          <a:effectLst/>
                          <a:latin typeface="微软雅黑" panose="020B0503020204020204" pitchFamily="34" charset="-122"/>
                          <a:ea typeface="微软雅黑" panose="020B0503020204020204" pitchFamily="34" charset="-122"/>
                          <a:cs typeface="+mn-cs"/>
                        </a:rPr>
                        <a:t>[131] NR_MIMO_Ph5_UE (11)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a:ln>
                            <a:noFill/>
                          </a:ln>
                          <a:solidFill>
                            <a:schemeClr val="tx1"/>
                          </a:solidFill>
                          <a:effectLst/>
                          <a:latin typeface="微软雅黑" panose="020B0503020204020204" pitchFamily="34" charset="-122"/>
                          <a:ea typeface="微软雅黑" panose="020B0503020204020204" pitchFamily="34" charset="-122"/>
                          <a:cs typeface="+mn-cs"/>
                        </a:rPr>
                        <a:t>[128] NR_ATG_enh (15)</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pt-BR" altLang="zh-CN" sz="800" b="0" i="0" u="none" strike="noStrike" kern="1200" cap="none" normalizeH="0" baseline="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a:ln>
                            <a:noFill/>
                          </a:ln>
                          <a:solidFill>
                            <a:schemeClr val="tx1"/>
                          </a:solidFill>
                          <a:effectLst/>
                          <a:latin typeface="微软雅黑" panose="020B0503020204020204" pitchFamily="34" charset="-122"/>
                          <a:ea typeface="微软雅黑" panose="020B0503020204020204" pitchFamily="34" charset="-122"/>
                          <a:cs typeface="+mn-cs"/>
                        </a:rPr>
                        <a:t>Rel-19 non-spectrum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a:ln>
                            <a:noFill/>
                          </a:ln>
                          <a:solidFill>
                            <a:schemeClr val="tx1"/>
                          </a:solidFill>
                          <a:effectLst/>
                          <a:latin typeface="微软雅黑" panose="020B0503020204020204" pitchFamily="34" charset="-122"/>
                          <a:ea typeface="微软雅黑" panose="020B0503020204020204" pitchFamily="34" charset="-122"/>
                          <a:cs typeface="+mn-cs"/>
                        </a:rPr>
                        <a:t>[126] NR_IoT_NTN_HPUE_part1 (31)</a:t>
                      </a:r>
                      <a:endPar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strike="noStrike" baseline="0" dirty="0">
                          <a:solidFill>
                            <a:srgbClr val="1E9657"/>
                          </a:solidFill>
                          <a:effectLst/>
                          <a:latin typeface="微软雅黑" panose="020B0503020204020204" pitchFamily="34" charset="-122"/>
                          <a:ea typeface="微软雅黑" panose="020B0503020204020204" pitchFamily="34" charset="-122"/>
                        </a:rPr>
                        <a:t>[232] IoT_NTN_Ph3 </a:t>
                      </a:r>
                      <a:r>
                        <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 </a:t>
                      </a:r>
                      <a:endParaRPr lang="en-US" altLang="zh-CN" sz="800" strike="noStrike" baseline="0" dirty="0">
                        <a:solidFill>
                          <a:srgbClr val="1E9657"/>
                        </a:solidFill>
                        <a:effectLst/>
                        <a:latin typeface="微软雅黑" panose="020B0503020204020204" pitchFamily="34" charset="-122"/>
                        <a:ea typeface="微软雅黑" panose="020B0503020204020204" pitchFamily="34" charset="-122"/>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[230] NR_NTN_Ph3_Part1 </a:t>
                      </a:r>
                      <a:r>
                        <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(13)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[231] NR_NTN_Ph3_Part2 </a:t>
                      </a:r>
                      <a:r>
                        <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(12)</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rPr>
                        <a:t>Coffee break: AI mobility</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[325] TRP_TRS_Ph3 (24)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[327] NR_FR2_OTA (6)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[326] MIMO_OTA_Ph3 (9) </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Rel-19 BSRF (start at 15:30, delayed until 15:45)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[302] NR_BS_RF_Part1_E_EIRP (25)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1E9657"/>
                          </a:solidFill>
                          <a:effectLst/>
                          <a:latin typeface="微软雅黑" panose="020B0503020204020204" pitchFamily="34" charset="-122"/>
                          <a:ea typeface="微软雅黑" panose="020B0503020204020204" pitchFamily="34" charset="-122"/>
                          <a:cs typeface="+mn-cs"/>
                        </a:rPr>
                        <a:t>RRM Ad-hoc: </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rgbClr val="1E9657"/>
                          </a:solidFill>
                          <a:effectLst/>
                          <a:latin typeface="微软雅黑" panose="020B0503020204020204" pitchFamily="34" charset="-122"/>
                          <a:ea typeface="微软雅黑" panose="020B0503020204020204" pitchFamily="34" charset="-122"/>
                          <a:cs typeface="+mn-cs"/>
                        </a:rPr>
                        <a:t>14:00 to 16:00</a:t>
                      </a:r>
                      <a:r>
                        <a:rPr lang="en-US" altLang="zh-CN" sz="800" b="0" i="0" u="none" strike="noStrike" kern="1200" baseline="0" dirty="0">
                          <a:solidFill>
                            <a:srgbClr val="1E9657"/>
                          </a:solidFill>
                          <a:effectLst/>
                          <a:latin typeface="微软雅黑" panose="020B0503020204020204" pitchFamily="34" charset="-122"/>
                          <a:ea typeface="微软雅黑" panose="020B0503020204020204" pitchFamily="34" charset="-122"/>
                          <a:cs typeface="+mn-cs"/>
                        </a:rPr>
                        <a:t> </a:t>
                      </a:r>
                      <a:r>
                        <a:rPr lang="en-US" altLang="zh-CN" sz="800" b="0" i="0" u="none" strike="noStrike" kern="1200" dirty="0">
                          <a:solidFill>
                            <a:srgbClr val="1E9657"/>
                          </a:solidFill>
                          <a:effectLst/>
                          <a:latin typeface="微软雅黑" panose="020B0503020204020204" pitchFamily="34" charset="-122"/>
                          <a:ea typeface="微软雅黑" panose="020B0503020204020204" pitchFamily="34" charset="-122"/>
                          <a:cs typeface="+mn-cs"/>
                        </a:rPr>
                        <a:t>XR</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rgbClr val="0000FF"/>
                          </a:solidFill>
                          <a:effectLst/>
                          <a:latin typeface="微软雅黑" panose="020B0503020204020204" pitchFamily="34" charset="-122"/>
                          <a:ea typeface="微软雅黑" panose="020B0503020204020204" pitchFamily="34" charset="-122"/>
                          <a:cs typeface="+mn-cs"/>
                        </a:rPr>
                        <a:t>BDaT</a:t>
                      </a:r>
                      <a:endParaRPr kumimoji="0" lang="en-GB"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6"/>
                  </a:ext>
                </a:extLst>
              </a:tr>
              <a:tr h="53446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[127] NR_IoT_NTN_HPUE_part2 (13)</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Return to</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[103] R18_UERF_maintenance_Part2 (only FR2 PC8 issue)</a:t>
                      </a:r>
                      <a:endParaRPr kumimoji="0" lang="en-US" altLang="zh-CN" sz="800" b="1"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17</a:t>
                      </a:r>
                      <a:r>
                        <a:rPr kumimoji="0" lang="en-US"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:00 to 17:30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noProof="0" dirty="0" err="1">
                          <a:ln>
                            <a:noFill/>
                          </a:ln>
                          <a:solidFill>
                            <a:srgbClr val="1E9657"/>
                          </a:solidFill>
                          <a:effectLst/>
                          <a:latin typeface="微软雅黑" panose="020B0503020204020204" pitchFamily="34" charset="-122"/>
                          <a:ea typeface="微软雅黑" panose="020B0503020204020204" pitchFamily="34" charset="-122"/>
                          <a:cs typeface="+mn-cs"/>
                        </a:rPr>
                        <a:t>Adhoc</a:t>
                      </a:r>
                      <a:r>
                        <a:rPr kumimoji="0" lang="en-US"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 on R18 NR NTN excepting the timing issue</a:t>
                      </a:r>
                      <a:endPar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17:30 to 18:00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RAN Task</a:t>
                      </a:r>
                      <a:endPar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rPr>
                        <a:t>[234] </a:t>
                      </a:r>
                      <a:r>
                        <a:rPr kumimoji="0" lang="en-GB" altLang="zh-CN" sz="800" b="0" i="0" u="none" strike="noStrike" kern="1200" cap="none" spc="0" normalizeH="0" baseline="0" dirty="0" err="1">
                          <a:ln>
                            <a:noFill/>
                          </a:ln>
                          <a:solidFill>
                            <a:srgbClr val="1E9657"/>
                          </a:solidFill>
                          <a:effectLst/>
                          <a:uLnTx/>
                          <a:uFillTx/>
                          <a:latin typeface="微软雅黑" panose="020B0503020204020204" pitchFamily="34" charset="-122"/>
                          <a:ea typeface="微软雅黑" panose="020B0503020204020204" pitchFamily="34" charset="-122"/>
                          <a:cs typeface="+mn-cs"/>
                        </a:rPr>
                        <a:t>RRM_Spec_Improvement</a:t>
                      </a:r>
                      <a:r>
                        <a:rPr kumimoji="0" lang="en-GB" altLang="zh-CN" sz="800" b="0"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rPr>
                        <a:t> (16)</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noProof="0" dirty="0">
                          <a:ln>
                            <a:noFill/>
                          </a:ln>
                          <a:solidFill>
                            <a:srgbClr val="00B050"/>
                          </a:solidFill>
                          <a:effectLst/>
                          <a:latin typeface="微软雅黑" panose="020B0503020204020204" pitchFamily="34" charset="-122"/>
                          <a:ea typeface="微软雅黑" panose="020B0503020204020204" pitchFamily="34" charset="-122"/>
                          <a:cs typeface="+mn-cs"/>
                        </a:rPr>
                        <a:t>Rel-19 BSRF (close at 18:30)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[302] NR_BS_RF_Part1_E_EIRP (25)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[304] NR_BS_RF_Part3_OTA_TRP (8)</a:t>
                      </a:r>
                      <a:endParaRPr kumimoji="0" lang="nn-NO" altLang="zh-CN" sz="800" b="0" i="0" u="none" strike="sng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Main Ad hoc (16:00~18:00):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[134] NR_LPWUS_UERF </a:t>
                      </a:r>
                      <a:r>
                        <a:rPr lang="en-US"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Chaired by Ruixin Wang (vivo)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err="1">
                          <a:solidFill>
                            <a:srgbClr val="0000FF"/>
                          </a:solidFill>
                          <a:effectLst/>
                          <a:latin typeface="微软雅黑" panose="020B0503020204020204" pitchFamily="34" charset="-122"/>
                          <a:ea typeface="微软雅黑" panose="020B0503020204020204" pitchFamily="34" charset="-122"/>
                          <a:cs typeface="+mn-cs"/>
                        </a:rPr>
                        <a:t>BDaT</a:t>
                      </a: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7"/>
                  </a:ext>
                </a:extLst>
              </a:tr>
              <a:tr h="2556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18:00-19:30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[129/130] #2 NR_AIML_air</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Chaired </a:t>
                      </a:r>
                      <a:r>
                        <a:rPr kumimoji="0" lang="en-GB"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by Tom (Ericsson)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[224] [225]</a:t>
                      </a: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Netw_Energy_NR_enh</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 Chaired By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Zhixun</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 Tang (Ericsson)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rgbClr val="00B050"/>
                          </a:solidFill>
                          <a:effectLst/>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normalizeH="0" baseline="0" dirty="0">
                          <a:ln>
                            <a:noFill/>
                          </a:ln>
                          <a:solidFill>
                            <a:srgbClr val="00B050"/>
                          </a:solidFill>
                          <a:effectLst/>
                          <a:latin typeface="微软雅黑" panose="020B0503020204020204" pitchFamily="34" charset="-122"/>
                          <a:ea typeface="微软雅黑" panose="020B0503020204020204" pitchFamily="34" charset="-122"/>
                          <a:cs typeface="+mn-cs"/>
                        </a:rPr>
                        <a:t> Ad-Hoc: OTA (start at 18:30)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[325] TRP_TRS_Ph3,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00B050"/>
                          </a:solidFill>
                          <a:effectLst/>
                          <a:latin typeface="微软雅黑" panose="020B0503020204020204" pitchFamily="34" charset="-122"/>
                          <a:ea typeface="微软雅黑" panose="020B0503020204020204" pitchFamily="34" charset="-122"/>
                          <a:cs typeface="+mn-cs"/>
                        </a:rPr>
                        <a:t>[326] MIMO_OTA_Ph3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00B050"/>
                          </a:solidFill>
                          <a:effectLst/>
                          <a:latin typeface="微软雅黑" panose="020B0503020204020204" pitchFamily="34" charset="-122"/>
                          <a:ea typeface="微软雅黑" panose="020B0503020204020204" pitchFamily="34" charset="-122"/>
                          <a:cs typeface="+mn-cs"/>
                        </a:rPr>
                        <a:t>Chaired by Ruixin Wang (vivo)</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[116] NR_ENDC_RF_Ph4_part1 Chaired by Leo(Ye) Liu (Huawei)</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err="1">
                          <a:ln>
                            <a:noFill/>
                          </a:ln>
                          <a:solidFill>
                            <a:srgbClr val="0000FF"/>
                          </a:solidFill>
                          <a:effectLst/>
                          <a:latin typeface="微软雅黑" panose="020B0503020204020204" pitchFamily="34" charset="-122"/>
                          <a:ea typeface="微软雅黑" panose="020B0503020204020204" pitchFamily="34" charset="-122"/>
                          <a:cs typeface="+mn-cs"/>
                        </a:rPr>
                        <a:t>BDaT</a:t>
                      </a:r>
                      <a:endPar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4185484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t>Thursday</a:t>
            </a:r>
            <a:endParaRPr lang="ru-RU" b="1" dirty="0">
              <a:latin typeface="微软雅黑" panose="020B0503020204020204" pitchFamily="34" charset="-122"/>
              <a:ea typeface="微软雅黑" panose="020B0503020204020204" pitchFamily="34" charset="-122"/>
            </a:endParaRPr>
          </a:p>
        </p:txBody>
      </p:sp>
      <p:graphicFrame>
        <p:nvGraphicFramePr>
          <p:cNvPr id="7" name="Table 4"/>
          <p:cNvGraphicFramePr>
            <a:graphicFrameLocks noGrp="1"/>
          </p:cNvGraphicFramePr>
          <p:nvPr>
            <p:extLst>
              <p:ext uri="{D42A27DB-BD31-4B8C-83A1-F6EECF244321}">
                <p14:modId xmlns:p14="http://schemas.microsoft.com/office/powerpoint/2010/main" val="1089700551"/>
              </p:ext>
            </p:extLst>
          </p:nvPr>
        </p:nvGraphicFramePr>
        <p:xfrm>
          <a:off x="85460" y="1273320"/>
          <a:ext cx="11820790" cy="4434901"/>
        </p:xfrm>
        <a:graphic>
          <a:graphicData uri="http://schemas.openxmlformats.org/drawingml/2006/table">
            <a:tbl>
              <a:tblPr/>
              <a:tblGrid>
                <a:gridCol w="656914">
                  <a:extLst>
                    <a:ext uri="{9D8B030D-6E8A-4147-A177-3AD203B41FA5}">
                      <a16:colId xmlns:a16="http://schemas.microsoft.com/office/drawing/2014/main" val="20000"/>
                    </a:ext>
                  </a:extLst>
                </a:gridCol>
                <a:gridCol w="2447703">
                  <a:extLst>
                    <a:ext uri="{9D8B030D-6E8A-4147-A177-3AD203B41FA5}">
                      <a16:colId xmlns:a16="http://schemas.microsoft.com/office/drawing/2014/main" val="20001"/>
                    </a:ext>
                  </a:extLst>
                </a:gridCol>
                <a:gridCol w="2447703">
                  <a:extLst>
                    <a:ext uri="{9D8B030D-6E8A-4147-A177-3AD203B41FA5}">
                      <a16:colId xmlns:a16="http://schemas.microsoft.com/office/drawing/2014/main" val="20002"/>
                    </a:ext>
                  </a:extLst>
                </a:gridCol>
                <a:gridCol w="2447703">
                  <a:extLst>
                    <a:ext uri="{9D8B030D-6E8A-4147-A177-3AD203B41FA5}">
                      <a16:colId xmlns:a16="http://schemas.microsoft.com/office/drawing/2014/main" val="20003"/>
                    </a:ext>
                  </a:extLst>
                </a:gridCol>
                <a:gridCol w="2447703">
                  <a:extLst>
                    <a:ext uri="{9D8B030D-6E8A-4147-A177-3AD203B41FA5}">
                      <a16:colId xmlns:a16="http://schemas.microsoft.com/office/drawing/2014/main" val="20004"/>
                    </a:ext>
                  </a:extLst>
                </a:gridCol>
                <a:gridCol w="1373064">
                  <a:extLst>
                    <a:ext uri="{9D8B030D-6E8A-4147-A177-3AD203B41FA5}">
                      <a16:colId xmlns:a16="http://schemas.microsoft.com/office/drawing/2014/main" val="2344327732"/>
                    </a:ext>
                  </a:extLst>
                </a:gridCol>
              </a:tblGrid>
              <a:tr h="35058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 (RAN4 Breakout1)</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 (RAN4 Breakout2 )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 (RAN4 Breakout3)</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Offline room </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Ad hoc Magnolia</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endPar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820923">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Rel-19 spectrum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[113] NR_IoT_NTN_Bands (25)</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Rel-19 basket WI</a:t>
                      </a:r>
                      <a:endPar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[104] NR_Baskets_Part_1 (41)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[105] NR_Baskets_Part_2 (54)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[106]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LTE_Baskets</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(4)</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Rel-18</a:t>
                      </a:r>
                      <a:endPar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[211</a:t>
                      </a:r>
                      <a:r>
                        <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][212] Rel-18 NR_pos_enh2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(37)</a:t>
                      </a: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a:t>
                      </a:r>
                      <a:endParaRPr kumimoji="0" lang="nn-NO" altLang="zh-CN" sz="800" b="0" i="0" u="none" strike="sng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800" strike="noStrike" kern="1200" dirty="0">
                          <a:solidFill>
                            <a:schemeClr val="tx1"/>
                          </a:solidFill>
                          <a:effectLst/>
                          <a:latin typeface="微软雅黑" panose="020B0503020204020204" pitchFamily="34" charset="-122"/>
                          <a:ea typeface="微软雅黑" panose="020B0503020204020204" pitchFamily="34" charset="-122"/>
                          <a:cs typeface="+mn-cs"/>
                        </a:rPr>
                        <a:t>[227] NR_Mob_Ph4_Part1 (29)</a:t>
                      </a:r>
                    </a:p>
                    <a:p>
                      <a:pPr marL="0" marR="0" lvl="0" indent="0" algn="l" defTabSz="914354" rtl="0" eaLnBrk="1" fontAlgn="auto" latinLnBrk="0" hangingPunct="1">
                        <a:lnSpc>
                          <a:spcPct val="100000"/>
                        </a:lnSpc>
                        <a:spcBef>
                          <a:spcPts val="0"/>
                        </a:spcBef>
                        <a:spcAft>
                          <a:spcPts val="0"/>
                        </a:spcAft>
                        <a:buClrTx/>
                        <a:buSzTx/>
                        <a:buFontTx/>
                        <a:buNone/>
                        <a:tabLst/>
                        <a:defRPr/>
                      </a:pPr>
                      <a:endParaRPr lang="en-US" altLang="zh-CN" sz="800" strike="noStrike" kern="1200" dirty="0">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Coffee break: SBFD</a:t>
                      </a:r>
                      <a:endParaRPr lang="en-US" altLang="zh-CN" sz="800" strike="noStrike" kern="1200" dirty="0">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spc="0" normalizeH="0" baseline="0" noProof="0" dirty="0" err="1">
                          <a:ln>
                            <a:noFill/>
                          </a:ln>
                          <a:solidFill>
                            <a:schemeClr val="tx1"/>
                          </a:solidFill>
                          <a:effectLst/>
                          <a:uLnTx/>
                          <a:uFillTx/>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 LS reply (if any)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[328] </a:t>
                      </a:r>
                      <a:r>
                        <a:rPr kumimoji="0" lang="en-US" altLang="zh-CN" sz="800" b="0" i="0" u="none" strike="noStrike" kern="1200" cap="none" spc="0" normalizeH="0" baseline="0" noProof="0" dirty="0" err="1">
                          <a:ln>
                            <a:noFill/>
                          </a:ln>
                          <a:solidFill>
                            <a:schemeClr val="tx1"/>
                          </a:solidFill>
                          <a:effectLst/>
                          <a:uLnTx/>
                          <a:uFillTx/>
                          <a:latin typeface="微软雅黑" panose="020B0503020204020204" pitchFamily="34" charset="-122"/>
                          <a:ea typeface="微软雅黑" panose="020B0503020204020204" pitchFamily="34" charset="-122"/>
                          <a:cs typeface="+mn-cs"/>
                        </a:rPr>
                        <a:t>LS_BDaT</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 (1)</a:t>
                      </a:r>
                      <a:endParaRPr kumimoji="0" lang="pl-PL"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SBFD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[306] NR_duplex_evo_General (22)</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sng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RRM Ad-hoc: </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rgbClr val="FF0000"/>
                          </a:solidFill>
                          <a:effectLst/>
                          <a:latin typeface="微软雅黑" panose="020B0503020204020204" pitchFamily="34" charset="-122"/>
                          <a:ea typeface="微软雅黑" panose="020B0503020204020204" pitchFamily="34" charset="-122"/>
                          <a:cs typeface="+mn-cs"/>
                        </a:rPr>
                        <a:t>8:30</a:t>
                      </a:r>
                      <a:r>
                        <a:rPr lang="en-US" altLang="zh-CN" sz="800" b="0" i="0" u="none" strike="noStrike" kern="1200" baseline="0" dirty="0">
                          <a:solidFill>
                            <a:srgbClr val="FF0000"/>
                          </a:solidFill>
                          <a:effectLst/>
                          <a:latin typeface="微软雅黑" panose="020B0503020204020204" pitchFamily="34" charset="-122"/>
                          <a:ea typeface="微软雅黑" panose="020B0503020204020204" pitchFamily="34" charset="-122"/>
                          <a:cs typeface="+mn-cs"/>
                        </a:rPr>
                        <a:t> to 9:00 R19 RRM </a:t>
                      </a:r>
                      <a:r>
                        <a:rPr lang="en-US" altLang="zh-CN" sz="800" b="0" i="0" u="none" strike="noStrike" kern="1200" baseline="0" dirty="0" err="1">
                          <a:solidFill>
                            <a:srgbClr val="FF0000"/>
                          </a:solidFill>
                          <a:effectLst/>
                          <a:latin typeface="微软雅黑" panose="020B0503020204020204" pitchFamily="34" charset="-122"/>
                          <a:ea typeface="微软雅黑" panose="020B0503020204020204" pitchFamily="34" charset="-122"/>
                          <a:cs typeface="+mn-cs"/>
                        </a:rPr>
                        <a:t>enh</a:t>
                      </a:r>
                      <a:r>
                        <a:rPr lang="en-US" altLang="zh-CN" sz="800" b="0" i="0" u="none" strike="noStrike" kern="1200" baseline="0" dirty="0">
                          <a:solidFill>
                            <a:srgbClr val="FF0000"/>
                          </a:solidFill>
                          <a:effectLst/>
                          <a:latin typeface="微软雅黑" panose="020B0503020204020204" pitchFamily="34" charset="-122"/>
                          <a:ea typeface="微软雅黑" panose="020B0503020204020204" pitchFamily="34" charset="-122"/>
                          <a:cs typeface="+mn-cs"/>
                        </a:rPr>
                        <a:t> Part 1 (CSSF)</a:t>
                      </a:r>
                      <a:endParaRPr lang="en-US"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9:00 to 10:30 LP-WUS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3"/>
                  </a:ext>
                </a:extLst>
              </a:tr>
              <a:tr h="174811">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[136] UERF_Spec_Improvement (26)</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[229] NR_XR_Ph3 (16)</a:t>
                      </a:r>
                      <a:endParaRPr kumimoji="0" lang="en-US"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SBFD BSRF</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[307] NR_duplex_evo_BSRF (21)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Main Ad hoc: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[126/127] NR_IoT_NTN_HPUE_part1/2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Chaired by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Haijie</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Qiu</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4"/>
                  </a:ext>
                </a:extLst>
              </a:tr>
              <a:tr h="23558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gridSpan="5">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indent="0" algn="just" defTabSz="914354" rtl="0" eaLnBrk="1" fontAlgn="auto" latinLnBrk="0" hangingPunct="1">
                        <a:lnSpc>
                          <a:spcPct val="100000"/>
                        </a:lnSpc>
                        <a:spcBef>
                          <a:spcPts val="0"/>
                        </a:spcBef>
                        <a:spcAft>
                          <a:spcPts val="0"/>
                        </a:spcAft>
                        <a:buClrTx/>
                        <a:buSzTx/>
                        <a:buFontTx/>
                        <a:buNone/>
                        <a:tabLst/>
                        <a:defRPr/>
                      </a:pPr>
                      <a:endParaRPr kumimoji="0" lang="nn-NO" altLang="zh-CN" sz="800" b="0" i="0" u="none" strike="noStrike" kern="1200" cap="none" normalizeH="0" baseline="0" noProof="0" dirty="0">
                        <a:ln>
                          <a:noFill/>
                        </a:ln>
                        <a:solidFill>
                          <a:schemeClr val="accent3">
                            <a:lumMod val="65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endPar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5"/>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[136] UERF_Spec_Improvement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[134] NR_LPWUS_UERF (Cont)</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[135] NR_reply_LS_UE_RF (?)</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fr-FR"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[101] Upto_R17_UERF_maintenance (78)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[102] R18_UERF_maintenance_Part1 (46)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[103] R18_UERF_maintenance_Part2 (25)</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Up to Rel-18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 Maintenance_up_to_R16 (61)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[202] Maintenance_R17 (87)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[203] Maintenance_R18 (27)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15</a:t>
                      </a: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:30 - 16:30</a:t>
                      </a:r>
                      <a:endPar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Early</a:t>
                      </a:r>
                      <a:r>
                        <a:rPr lang="en-US"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t>
                      </a: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Coffee break: R18</a:t>
                      </a:r>
                      <a:r>
                        <a:rPr lang="en-US" altLang="zh-CN" sz="800" b="0"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NR NTN</a:t>
                      </a:r>
                      <a:endParaRPr lang="en-US"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[301] BSRF_Maintenance (63)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[318] Demod_Maintenance_Part1 (42)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[318] Demod_Maintenance_Part2 (36)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[324] OTA_Maintenance_Part2 (10)</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de-DE"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BDaT Ad-hoc(14:00~16</a:t>
                      </a: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a:t>
                      </a: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00):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TBD</a:t>
                      </a:r>
                      <a:endPar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noProof="0" dirty="0" err="1">
                          <a:ln>
                            <a:noFill/>
                          </a:ln>
                          <a:solidFill>
                            <a:srgbClr val="0000FF"/>
                          </a:solidFill>
                          <a:effectLst/>
                          <a:latin typeface="微软雅黑" panose="020B0503020204020204" pitchFamily="34" charset="-122"/>
                          <a:ea typeface="微软雅黑" panose="020B0503020204020204" pitchFamily="34" charset="-122"/>
                          <a:cs typeface="+mn-cs"/>
                        </a:rPr>
                        <a:t>BDaT</a:t>
                      </a:r>
                      <a:endParaRPr kumimoji="0" lang="en-US"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6"/>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Early</a:t>
                      </a:r>
                      <a:r>
                        <a:rPr lang="en-US"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t>
                      </a: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 Rel-19 topics</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[130] NR_AIML_air (36)</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Early</a:t>
                      </a:r>
                      <a:r>
                        <a:rPr lang="en-US"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t>
                      </a: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Maintenance (</a:t>
                      </a:r>
                      <a:r>
                        <a:rPr kumimoji="0" lang="en-US" sz="800" b="1" i="0" u="none" strike="noStrike" kern="1200" cap="none" spc="0" normalizeH="0" baseline="0" noProof="0" dirty="0" err="1">
                          <a:ln>
                            <a:noFill/>
                          </a:ln>
                          <a:solidFill>
                            <a:schemeClr val="tx1"/>
                          </a:solidFill>
                          <a:effectLst/>
                          <a:uLnTx/>
                          <a:uFillTx/>
                          <a:latin typeface="微软雅黑" panose="020B0503020204020204" pitchFamily="34" charset="-122"/>
                          <a:ea typeface="微软雅黑" panose="020B0503020204020204" pitchFamily="34" charset="-122"/>
                          <a:cs typeface="+mn-cs"/>
                        </a:rPr>
                        <a:t>cont</a:t>
                      </a: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Early return to</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Ad-hoc(16:00~18:00):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[124] FS_NR_DL_Frag_Carrier</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Chaired by Henry Fu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Mediatek</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err="1">
                          <a:ln>
                            <a:noFill/>
                          </a:ln>
                          <a:solidFill>
                            <a:srgbClr val="0000FF"/>
                          </a:solidFill>
                          <a:effectLst/>
                          <a:latin typeface="微软雅黑" panose="020B0503020204020204" pitchFamily="34" charset="-122"/>
                          <a:ea typeface="微软雅黑" panose="020B0503020204020204" pitchFamily="34" charset="-122"/>
                          <a:cs typeface="+mn-cs"/>
                        </a:rPr>
                        <a:t>BDaT</a:t>
                      </a:r>
                      <a:endParaRPr kumimoji="0" lang="en-GB"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7"/>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18:00-19:30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[130] NR_AIML_air (36, Cont.)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Early</a:t>
                      </a:r>
                      <a:r>
                        <a:rPr lang="en-US"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t>
                      </a: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or Ad-hoc</a:t>
                      </a:r>
                      <a:endPar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de-DE"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BDaT Ad-hoc:  BSRF E-EIRP (2nd ad-hoc if needed)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[302] NR_BS_RF_Part1_E_EIRP, Chaired by Fei Xue (ZTE)</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nn-NO" altLang="zh-CN" sz="800" b="1" i="0" u="none" strike="noStrike" kern="1200" baseline="0" dirty="0">
                          <a:solidFill>
                            <a:srgbClr val="FF0000"/>
                          </a:solidFill>
                          <a:effectLst/>
                          <a:latin typeface="微软雅黑" panose="020B0503020204020204" pitchFamily="34" charset="-122"/>
                          <a:ea typeface="微软雅黑" panose="020B0503020204020204" pitchFamily="34" charset="-122"/>
                          <a:cs typeface="+mn-cs"/>
                        </a:rPr>
                        <a:t>BDaT Ad-hoc:  2nd SCM</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n-cs"/>
                        </a:rPr>
                        <a:t>[320] NR_SCM, chaired by Alexander Hamilton (Nokia) </a:t>
                      </a:r>
                      <a:endParaRPr kumimoji="0" lang="en-US"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0000FF"/>
                          </a:solidFill>
                          <a:effectLst/>
                          <a:uLnTx/>
                          <a:uFillTx/>
                          <a:latin typeface="微软雅黑" panose="020B0503020204020204" pitchFamily="34" charset="-122"/>
                          <a:ea typeface="微软雅黑" panose="020B0503020204020204" pitchFamily="34" charset="-122"/>
                          <a:cs typeface="+mn-cs"/>
                        </a:rPr>
                        <a:t>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054742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Friday</a:t>
            </a:r>
            <a:endParaRPr lang="ru-RU" b="1" dirty="0">
              <a:latin typeface="微软雅黑" panose="020B0503020204020204" pitchFamily="34" charset="-122"/>
              <a:ea typeface="微软雅黑" panose="020B0503020204020204" pitchFamily="34" charset="-122"/>
            </a:endParaRPr>
          </a:p>
        </p:txBody>
      </p:sp>
      <p:graphicFrame>
        <p:nvGraphicFramePr>
          <p:cNvPr id="4" name="Table 4"/>
          <p:cNvGraphicFramePr>
            <a:graphicFrameLocks noGrp="1"/>
          </p:cNvGraphicFramePr>
          <p:nvPr>
            <p:extLst>
              <p:ext uri="{D42A27DB-BD31-4B8C-83A1-F6EECF244321}">
                <p14:modId xmlns:p14="http://schemas.microsoft.com/office/powerpoint/2010/main" val="1949479293"/>
              </p:ext>
            </p:extLst>
          </p:nvPr>
        </p:nvGraphicFramePr>
        <p:xfrm>
          <a:off x="85456" y="1273321"/>
          <a:ext cx="11811270" cy="3553412"/>
        </p:xfrm>
        <a:graphic>
          <a:graphicData uri="http://schemas.openxmlformats.org/drawingml/2006/table">
            <a:tbl>
              <a:tblPr/>
              <a:tblGrid>
                <a:gridCol w="800369">
                  <a:extLst>
                    <a:ext uri="{9D8B030D-6E8A-4147-A177-3AD203B41FA5}">
                      <a16:colId xmlns:a16="http://schemas.microsoft.com/office/drawing/2014/main" val="20000"/>
                    </a:ext>
                  </a:extLst>
                </a:gridCol>
                <a:gridCol w="2752725">
                  <a:extLst>
                    <a:ext uri="{9D8B030D-6E8A-4147-A177-3AD203B41FA5}">
                      <a16:colId xmlns:a16="http://schemas.microsoft.com/office/drawing/2014/main" val="20001"/>
                    </a:ext>
                  </a:extLst>
                </a:gridCol>
                <a:gridCol w="2752726">
                  <a:extLst>
                    <a:ext uri="{9D8B030D-6E8A-4147-A177-3AD203B41FA5}">
                      <a16:colId xmlns:a16="http://schemas.microsoft.com/office/drawing/2014/main" val="20002"/>
                    </a:ext>
                  </a:extLst>
                </a:gridCol>
                <a:gridCol w="2752725">
                  <a:extLst>
                    <a:ext uri="{9D8B030D-6E8A-4147-A177-3AD203B41FA5}">
                      <a16:colId xmlns:a16="http://schemas.microsoft.com/office/drawing/2014/main" val="20003"/>
                    </a:ext>
                  </a:extLst>
                </a:gridCol>
                <a:gridCol w="2752725">
                  <a:extLst>
                    <a:ext uri="{9D8B030D-6E8A-4147-A177-3AD203B41FA5}">
                      <a16:colId xmlns:a16="http://schemas.microsoft.com/office/drawing/2014/main" val="20004"/>
                    </a:ext>
                  </a:extLst>
                </a:gridCol>
              </a:tblGrid>
              <a:tr h="175917">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endPar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54387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(no NTN topic)</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[310] NR_NTN_Ph3_UE_RF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[314] NR_NTN_Ku_Band_UE_SAN_RF ( )  (UE RF only)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[311] NR_IoT_NTN_less_than_5MHz_UERF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[315] IoT_NTN_Ph3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[317] IoT_NTN_TDD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Return to (Other topics)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1"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2"/>
                  </a:ext>
                </a:extLst>
              </a:tr>
              <a:tr h="59067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(start with NTN topics)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[324</a:t>
                      </a: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 OTA_Maintenance (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[325] TRP_TRS_Ph3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[326] MIMO_OTA_Ph3 (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[327] NR_FR2_OTA ( ) </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rgbClr val="00B050"/>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Return to (Other topics)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1" dirty="0">
                        <a:solidFill>
                          <a:srgbClr val="0000FF"/>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3"/>
                  </a:ext>
                </a:extLst>
              </a:tr>
              <a:tr h="284676">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dirty="0">
                        <a:solidFill>
                          <a:schemeClr val="tx1"/>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44553815"/>
                  </a:ext>
                </a:extLst>
              </a:tr>
              <a:tr h="57030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dirty="0">
                        <a:solidFill>
                          <a:schemeClr val="tx1"/>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val="10004"/>
                  </a:ext>
                </a:extLst>
              </a:tr>
              <a:tr h="47339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15:00- before 16:00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 New or revised Rel-19 WID/SID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 Any other business</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 Close of the meeting</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959767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0B7C3F-3D32-4F2D-8FDD-60718C51D42B}"/>
              </a:ext>
            </a:extLst>
          </p:cNvPr>
          <p:cNvSpPr>
            <a:spLocks noGrp="1"/>
          </p:cNvSpPr>
          <p:nvPr>
            <p:ph type="ctrTitle"/>
          </p:nvPr>
        </p:nvSpPr>
        <p:spPr/>
        <p:txBody>
          <a:bodyPr/>
          <a:lstStyle/>
          <a:p>
            <a:r>
              <a:rPr lang="en-US" b="1" dirty="0">
                <a:solidFill>
                  <a:schemeClr val="tx1"/>
                </a:solidFill>
                <a:latin typeface="微软雅黑" panose="020B0503020204020204" pitchFamily="34" charset="-122"/>
                <a:ea typeface="微软雅黑" panose="020B0503020204020204" pitchFamily="34" charset="-122"/>
              </a:rPr>
              <a:t>Appendix</a:t>
            </a:r>
          </a:p>
        </p:txBody>
      </p:sp>
    </p:spTree>
    <p:extLst>
      <p:ext uri="{BB962C8B-B14F-4D97-AF65-F5344CB8AC3E}">
        <p14:creationId xmlns:p14="http://schemas.microsoft.com/office/powerpoint/2010/main" val="4091969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矩形 100"/>
          <p:cNvSpPr/>
          <p:nvPr/>
        </p:nvSpPr>
        <p:spPr bwMode="auto">
          <a:xfrm>
            <a:off x="3920791" y="3809510"/>
            <a:ext cx="1619951" cy="74924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81" name="矩形 80"/>
          <p:cNvSpPr/>
          <p:nvPr/>
        </p:nvSpPr>
        <p:spPr bwMode="auto">
          <a:xfrm>
            <a:off x="1637199" y="5186472"/>
            <a:ext cx="3903543"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80" name="矩形 79"/>
          <p:cNvSpPr/>
          <p:nvPr/>
        </p:nvSpPr>
        <p:spPr bwMode="auto">
          <a:xfrm>
            <a:off x="9116120" y="4566794"/>
            <a:ext cx="3075880"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79" name="矩形 78"/>
          <p:cNvSpPr/>
          <p:nvPr/>
        </p:nvSpPr>
        <p:spPr bwMode="auto">
          <a:xfrm>
            <a:off x="199384" y="4566795"/>
            <a:ext cx="4520607"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General Aspects</a:t>
            </a:r>
            <a:r>
              <a:rPr lang="en-US" dirty="0">
                <a:latin typeface="微软雅黑" panose="020B0503020204020204" pitchFamily="34" charset="-122"/>
                <a:ea typeface="微软雅黑" panose="020B0503020204020204" pitchFamily="34" charset="-122"/>
              </a:rPr>
              <a:t> </a:t>
            </a:r>
            <a:endParaRPr lang="ru-RU"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178731"/>
            <a:ext cx="11699193" cy="5095171"/>
          </a:xfrm>
        </p:spPr>
        <p:txBody>
          <a:bodyPr/>
          <a:lstStyle/>
          <a:p>
            <a:pPr>
              <a:spcBef>
                <a:spcPts val="0"/>
              </a:spcBef>
              <a:spcAft>
                <a:spcPts val="600"/>
              </a:spcAft>
            </a:pPr>
            <a:r>
              <a:rPr lang="en-US" sz="1400" dirty="0"/>
              <a:t>The face-to-face meeting will take place during </a:t>
            </a:r>
            <a:r>
              <a:rPr lang="en-US" sz="1400" dirty="0">
                <a:solidFill>
                  <a:srgbClr val="FF0000"/>
                </a:solidFill>
              </a:rPr>
              <a:t>November 18</a:t>
            </a:r>
            <a:r>
              <a:rPr lang="en-US" sz="1400" baseline="30000" dirty="0">
                <a:solidFill>
                  <a:srgbClr val="FF0000"/>
                </a:solidFill>
              </a:rPr>
              <a:t>th</a:t>
            </a:r>
            <a:r>
              <a:rPr lang="en-US" sz="1400" dirty="0">
                <a:solidFill>
                  <a:srgbClr val="FF0000"/>
                </a:solidFill>
              </a:rPr>
              <a:t> ~ 22</a:t>
            </a:r>
            <a:r>
              <a:rPr lang="en-US" sz="1400" baseline="30000" dirty="0">
                <a:solidFill>
                  <a:srgbClr val="FF0000"/>
                </a:solidFill>
              </a:rPr>
              <a:t>nd</a:t>
            </a:r>
            <a:r>
              <a:rPr lang="en-US" sz="1400" dirty="0">
                <a:solidFill>
                  <a:srgbClr val="FF0000"/>
                </a:solidFill>
              </a:rPr>
              <a:t>, 2024</a:t>
            </a:r>
            <a:r>
              <a:rPr lang="en-US" sz="1400" dirty="0"/>
              <a:t>.</a:t>
            </a:r>
          </a:p>
          <a:p>
            <a:pPr lvl="1">
              <a:spcBef>
                <a:spcPts val="0"/>
              </a:spcBef>
              <a:spcAft>
                <a:spcPts val="600"/>
              </a:spcAft>
            </a:pPr>
            <a:r>
              <a:rPr lang="en-US" sz="1200" dirty="0"/>
              <a:t>Three sessions in three separate rooms: Main, RRM, </a:t>
            </a:r>
            <a:r>
              <a:rPr lang="en-US" sz="1200" dirty="0" err="1"/>
              <a:t>BDaT</a:t>
            </a:r>
            <a:r>
              <a:rPr lang="en-US" sz="1200" dirty="0"/>
              <a:t>(</a:t>
            </a:r>
            <a:r>
              <a:rPr lang="en-US" altLang="zh-CN" sz="1200" dirty="0" err="1"/>
              <a:t>BSRF_Demod_test</a:t>
            </a:r>
            <a:r>
              <a:rPr lang="en-US" sz="1200" dirty="0"/>
              <a:t>). </a:t>
            </a:r>
            <a:r>
              <a:rPr lang="en-US" sz="1200" b="1" dirty="0"/>
              <a:t>2</a:t>
            </a:r>
            <a:r>
              <a:rPr lang="en-US" altLang="zh-CN" sz="1200" b="1" dirty="0"/>
              <a:t>-Way</a:t>
            </a:r>
            <a:r>
              <a:rPr lang="en-US" sz="1200" b="1" dirty="0"/>
              <a:t> </a:t>
            </a:r>
            <a:r>
              <a:rPr lang="en-US" sz="1200" b="1" dirty="0" err="1"/>
              <a:t>GoToWebinar</a:t>
            </a:r>
            <a:r>
              <a:rPr lang="en-US" sz="1200" b="1" dirty="0"/>
              <a:t> (GTW) </a:t>
            </a:r>
            <a:r>
              <a:rPr lang="en-US" sz="1200" dirty="0"/>
              <a:t>conference calls will be set each session and 2-way MS teams will be set for ad hoc. </a:t>
            </a:r>
            <a:r>
              <a:rPr lang="en-US" altLang="zh-CN" sz="1200" dirty="0"/>
              <a:t>A number of ad hoc sessions will be arranged (refer to meeting schedule).</a:t>
            </a:r>
            <a:endParaRPr lang="en-US" sz="1200" dirty="0"/>
          </a:p>
          <a:p>
            <a:pPr lvl="1">
              <a:spcBef>
                <a:spcPts val="0"/>
              </a:spcBef>
              <a:spcAft>
                <a:spcPts val="600"/>
              </a:spcAft>
            </a:pPr>
            <a:r>
              <a:rPr lang="en-US" sz="1200" dirty="0"/>
              <a:t>Moderator will be designated to provide the summary for a topic before the meeting. In online discussions, session chairs will handle topics based on the moderator summary. Moderator does not need update the summary by collecting comments during the meeting.</a:t>
            </a:r>
          </a:p>
          <a:p>
            <a:pPr marL="342882" lvl="1" indent="-342882">
              <a:spcBef>
                <a:spcPts val="0"/>
              </a:spcBef>
              <a:spcAft>
                <a:spcPts val="600"/>
              </a:spcAft>
              <a:buBlip>
                <a:blip r:embed="rId3"/>
              </a:buBlip>
            </a:pPr>
            <a:r>
              <a:rPr lang="en-US" sz="1400" dirty="0">
                <a:cs typeface="+mn-cs"/>
              </a:rPr>
              <a:t>Deadline for </a:t>
            </a:r>
            <a:r>
              <a:rPr lang="en-US" sz="1400" dirty="0" err="1">
                <a:cs typeface="+mn-cs"/>
              </a:rPr>
              <a:t>Tdoc</a:t>
            </a:r>
            <a:r>
              <a:rPr lang="en-US" sz="1400" dirty="0">
                <a:cs typeface="+mn-cs"/>
              </a:rPr>
              <a:t> request &amp; submission deadline: </a:t>
            </a:r>
            <a:r>
              <a:rPr lang="en-US" sz="1400" dirty="0">
                <a:solidFill>
                  <a:srgbClr val="FF0000"/>
                </a:solidFill>
                <a:cs typeface="+mn-cs"/>
              </a:rPr>
              <a:t> November 8</a:t>
            </a:r>
            <a:r>
              <a:rPr lang="en-US" sz="1400" baseline="30000" dirty="0">
                <a:solidFill>
                  <a:srgbClr val="FF0000"/>
                </a:solidFill>
                <a:cs typeface="+mn-cs"/>
              </a:rPr>
              <a:t>th</a:t>
            </a:r>
            <a:r>
              <a:rPr lang="en-US" sz="1400" dirty="0">
                <a:solidFill>
                  <a:srgbClr val="FF0000"/>
                </a:solidFill>
                <a:cs typeface="+mn-cs"/>
              </a:rPr>
              <a:t> (Friday) 2024, 23:59 UTC</a:t>
            </a:r>
            <a:r>
              <a:rPr lang="en-US" sz="1400" dirty="0">
                <a:cs typeface="+mn-cs"/>
              </a:rPr>
              <a:t>. </a:t>
            </a:r>
          </a:p>
          <a:p>
            <a:pPr lvl="1">
              <a:spcBef>
                <a:spcPts val="0"/>
              </a:spcBef>
              <a:spcAft>
                <a:spcPts val="600"/>
              </a:spcAft>
            </a:pPr>
            <a:r>
              <a:rPr lang="en-US" sz="1200" dirty="0"/>
              <a:t>Other deadlines can be found in the following slides.</a:t>
            </a:r>
          </a:p>
          <a:p>
            <a:pPr>
              <a:spcBef>
                <a:spcPts val="0"/>
              </a:spcBef>
              <a:spcAft>
                <a:spcPts val="600"/>
              </a:spcAft>
            </a:pPr>
            <a:r>
              <a:rPr lang="en-US" altLang="zh-CN" sz="1400" dirty="0"/>
              <a:t>Please find one picture for meeting flow below and details in the corresponding slides.</a:t>
            </a:r>
          </a:p>
        </p:txBody>
      </p:sp>
      <p:sp>
        <p:nvSpPr>
          <p:cNvPr id="6" name="Rectangle 77">
            <a:extLst>
              <a:ext uri="{FF2B5EF4-FFF2-40B4-BE49-F238E27FC236}">
                <a16:creationId xmlns:a16="http://schemas.microsoft.com/office/drawing/2014/main" id="{18560DB6-8070-4A8A-B9C8-2CBC509A9ECA}"/>
              </a:ext>
            </a:extLst>
          </p:cNvPr>
          <p:cNvSpPr/>
          <p:nvPr/>
        </p:nvSpPr>
        <p:spPr>
          <a:xfrm>
            <a:off x="99337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p>
        </p:txBody>
      </p:sp>
      <p:sp>
        <p:nvSpPr>
          <p:cNvPr id="7" name="Rectangle 77">
            <a:extLst>
              <a:ext uri="{FF2B5EF4-FFF2-40B4-BE49-F238E27FC236}">
                <a16:creationId xmlns:a16="http://schemas.microsoft.com/office/drawing/2014/main" id="{18560DB6-8070-4A8A-B9C8-2CBC509A9ECA}"/>
              </a:ext>
            </a:extLst>
          </p:cNvPr>
          <p:cNvSpPr/>
          <p:nvPr/>
        </p:nvSpPr>
        <p:spPr>
          <a:xfrm>
            <a:off x="248401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p>
        </p:txBody>
      </p:sp>
      <p:sp>
        <p:nvSpPr>
          <p:cNvPr id="8" name="Rectangle 77">
            <a:extLst>
              <a:ext uri="{FF2B5EF4-FFF2-40B4-BE49-F238E27FC236}">
                <a16:creationId xmlns:a16="http://schemas.microsoft.com/office/drawing/2014/main" id="{18560DB6-8070-4A8A-B9C8-2CBC509A9ECA}"/>
              </a:ext>
            </a:extLst>
          </p:cNvPr>
          <p:cNvSpPr/>
          <p:nvPr/>
        </p:nvSpPr>
        <p:spPr>
          <a:xfrm>
            <a:off x="397466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Sat/Sun</a:t>
            </a:r>
          </a:p>
        </p:txBody>
      </p:sp>
      <p:sp>
        <p:nvSpPr>
          <p:cNvPr id="9" name="Rectangle 77">
            <a:extLst>
              <a:ext uri="{FF2B5EF4-FFF2-40B4-BE49-F238E27FC236}">
                <a16:creationId xmlns:a16="http://schemas.microsoft.com/office/drawing/2014/main" id="{18560DB6-8070-4A8A-B9C8-2CBC509A9ECA}"/>
              </a:ext>
            </a:extLst>
          </p:cNvPr>
          <p:cNvSpPr/>
          <p:nvPr/>
        </p:nvSpPr>
        <p:spPr>
          <a:xfrm>
            <a:off x="471999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p>
        </p:txBody>
      </p:sp>
      <p:sp>
        <p:nvSpPr>
          <p:cNvPr id="10" name="Rectangle 77">
            <a:extLst>
              <a:ext uri="{FF2B5EF4-FFF2-40B4-BE49-F238E27FC236}">
                <a16:creationId xmlns:a16="http://schemas.microsoft.com/office/drawing/2014/main" id="{18560DB6-8070-4A8A-B9C8-2CBC509A9ECA}"/>
              </a:ext>
            </a:extLst>
          </p:cNvPr>
          <p:cNvSpPr/>
          <p:nvPr/>
        </p:nvSpPr>
        <p:spPr>
          <a:xfrm>
            <a:off x="546531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1" name="Rectangle 77">
            <a:extLst>
              <a:ext uri="{FF2B5EF4-FFF2-40B4-BE49-F238E27FC236}">
                <a16:creationId xmlns:a16="http://schemas.microsoft.com/office/drawing/2014/main" id="{18560DB6-8070-4A8A-B9C8-2CBC509A9ECA}"/>
              </a:ext>
            </a:extLst>
          </p:cNvPr>
          <p:cNvSpPr/>
          <p:nvPr/>
        </p:nvSpPr>
        <p:spPr>
          <a:xfrm>
            <a:off x="621063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p>
        </p:txBody>
      </p:sp>
      <p:sp>
        <p:nvSpPr>
          <p:cNvPr id="12" name="Rectangle 77">
            <a:extLst>
              <a:ext uri="{FF2B5EF4-FFF2-40B4-BE49-F238E27FC236}">
                <a16:creationId xmlns:a16="http://schemas.microsoft.com/office/drawing/2014/main" id="{18560DB6-8070-4A8A-B9C8-2CBC509A9ECA}"/>
              </a:ext>
            </a:extLst>
          </p:cNvPr>
          <p:cNvSpPr/>
          <p:nvPr/>
        </p:nvSpPr>
        <p:spPr>
          <a:xfrm>
            <a:off x="695596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p>
        </p:txBody>
      </p:sp>
      <p:sp>
        <p:nvSpPr>
          <p:cNvPr id="13" name="Rectangle 77">
            <a:extLst>
              <a:ext uri="{FF2B5EF4-FFF2-40B4-BE49-F238E27FC236}">
                <a16:creationId xmlns:a16="http://schemas.microsoft.com/office/drawing/2014/main" id="{18560DB6-8070-4A8A-B9C8-2CBC509A9ECA}"/>
              </a:ext>
            </a:extLst>
          </p:cNvPr>
          <p:cNvSpPr/>
          <p:nvPr/>
        </p:nvSpPr>
        <p:spPr>
          <a:xfrm>
            <a:off x="770128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Fri</a:t>
            </a:r>
          </a:p>
        </p:txBody>
      </p:sp>
      <p:sp>
        <p:nvSpPr>
          <p:cNvPr id="14" name="Rectangle 77">
            <a:extLst>
              <a:ext uri="{FF2B5EF4-FFF2-40B4-BE49-F238E27FC236}">
                <a16:creationId xmlns:a16="http://schemas.microsoft.com/office/drawing/2014/main" id="{18560DB6-8070-4A8A-B9C8-2CBC509A9ECA}"/>
              </a:ext>
            </a:extLst>
          </p:cNvPr>
          <p:cNvSpPr/>
          <p:nvPr/>
        </p:nvSpPr>
        <p:spPr>
          <a:xfrm>
            <a:off x="844661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Sat/Sun</a:t>
            </a:r>
          </a:p>
        </p:txBody>
      </p:sp>
      <p:sp>
        <p:nvSpPr>
          <p:cNvPr id="15" name="Rectangle 77">
            <a:extLst>
              <a:ext uri="{FF2B5EF4-FFF2-40B4-BE49-F238E27FC236}">
                <a16:creationId xmlns:a16="http://schemas.microsoft.com/office/drawing/2014/main" id="{18560DB6-8070-4A8A-B9C8-2CBC509A9ECA}"/>
              </a:ext>
            </a:extLst>
          </p:cNvPr>
          <p:cNvSpPr/>
          <p:nvPr/>
        </p:nvSpPr>
        <p:spPr>
          <a:xfrm>
            <a:off x="919193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6" name="Rectangle 77">
            <a:extLst>
              <a:ext uri="{FF2B5EF4-FFF2-40B4-BE49-F238E27FC236}">
                <a16:creationId xmlns:a16="http://schemas.microsoft.com/office/drawing/2014/main" id="{18560DB6-8070-4A8A-B9C8-2CBC509A9ECA}"/>
              </a:ext>
            </a:extLst>
          </p:cNvPr>
          <p:cNvSpPr/>
          <p:nvPr/>
        </p:nvSpPr>
        <p:spPr>
          <a:xfrm>
            <a:off x="993725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7" name="Rectangle 77">
            <a:extLst>
              <a:ext uri="{FF2B5EF4-FFF2-40B4-BE49-F238E27FC236}">
                <a16:creationId xmlns:a16="http://schemas.microsoft.com/office/drawing/2014/main" id="{18560DB6-8070-4A8A-B9C8-2CBC509A9ECA}"/>
              </a:ext>
            </a:extLst>
          </p:cNvPr>
          <p:cNvSpPr/>
          <p:nvPr/>
        </p:nvSpPr>
        <p:spPr>
          <a:xfrm>
            <a:off x="1068258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21" name="Rectangle 67">
            <a:extLst>
              <a:ext uri="{FF2B5EF4-FFF2-40B4-BE49-F238E27FC236}">
                <a16:creationId xmlns:a16="http://schemas.microsoft.com/office/drawing/2014/main" id="{61214404-3E99-431F-A1D1-0A44E2021497}"/>
              </a:ext>
            </a:extLst>
          </p:cNvPr>
          <p:cNvSpPr/>
          <p:nvPr/>
        </p:nvSpPr>
        <p:spPr>
          <a:xfrm>
            <a:off x="248047" y="3224131"/>
            <a:ext cx="3701296" cy="360000"/>
          </a:xfrm>
          <a:prstGeom prst="rect">
            <a:avLst/>
          </a:prstGeom>
          <a:solidFill>
            <a:schemeClr val="tx2">
              <a:lumMod val="60000"/>
              <a:lumOff val="40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Pre-meeting (</a:t>
            </a: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November</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11~15) </a:t>
            </a:r>
          </a:p>
        </p:txBody>
      </p:sp>
      <p:sp>
        <p:nvSpPr>
          <p:cNvPr id="22" name="Rectangle 67">
            <a:extLst>
              <a:ext uri="{FF2B5EF4-FFF2-40B4-BE49-F238E27FC236}">
                <a16:creationId xmlns:a16="http://schemas.microsoft.com/office/drawing/2014/main" id="{61214404-3E99-431F-A1D1-0A44E2021497}"/>
              </a:ext>
            </a:extLst>
          </p:cNvPr>
          <p:cNvSpPr/>
          <p:nvPr/>
        </p:nvSpPr>
        <p:spPr>
          <a:xfrm>
            <a:off x="4719991" y="3224131"/>
            <a:ext cx="2773122" cy="360000"/>
          </a:xfrm>
          <a:prstGeom prst="rect">
            <a:avLst/>
          </a:prstGeom>
          <a:solidFill>
            <a:srgbClr val="000000"/>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1</a:t>
            </a:r>
            <a:r>
              <a:rPr kumimoji="0" lang="en-GB" sz="800" b="0" i="0" u="none" strike="noStrike" kern="0" cap="none" spc="0" normalizeH="0" baseline="3000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st</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round (</a:t>
            </a: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November</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18~21)</a:t>
            </a:r>
          </a:p>
        </p:txBody>
      </p:sp>
      <p:sp>
        <p:nvSpPr>
          <p:cNvPr id="23" name="Rectangle 67">
            <a:extLst>
              <a:ext uri="{FF2B5EF4-FFF2-40B4-BE49-F238E27FC236}">
                <a16:creationId xmlns:a16="http://schemas.microsoft.com/office/drawing/2014/main" id="{61214404-3E99-431F-A1D1-0A44E2021497}"/>
              </a:ext>
            </a:extLst>
          </p:cNvPr>
          <p:cNvSpPr/>
          <p:nvPr/>
        </p:nvSpPr>
        <p:spPr>
          <a:xfrm>
            <a:off x="9191936" y="3224131"/>
            <a:ext cx="2962208" cy="360000"/>
          </a:xfrm>
          <a:prstGeom prst="rect">
            <a:avLst/>
          </a:prstGeom>
          <a:solidFill>
            <a:srgbClr val="124191"/>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Post-meeting process (November 25~28)</a:t>
            </a:r>
          </a:p>
        </p:txBody>
      </p:sp>
      <p:sp>
        <p:nvSpPr>
          <p:cNvPr id="24" name="Rectangle 67">
            <a:extLst>
              <a:ext uri="{FF2B5EF4-FFF2-40B4-BE49-F238E27FC236}">
                <a16:creationId xmlns:a16="http://schemas.microsoft.com/office/drawing/2014/main" id="{61214404-3E99-431F-A1D1-0A44E2021497}"/>
              </a:ext>
            </a:extLst>
          </p:cNvPr>
          <p:cNvSpPr/>
          <p:nvPr/>
        </p:nvSpPr>
        <p:spPr>
          <a:xfrm>
            <a:off x="8446638" y="3224131"/>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a:t>
            </a:r>
          </a:p>
        </p:txBody>
      </p:sp>
      <p:sp>
        <p:nvSpPr>
          <p:cNvPr id="45" name="Rectangle 77">
            <a:extLst>
              <a:ext uri="{FF2B5EF4-FFF2-40B4-BE49-F238E27FC236}">
                <a16:creationId xmlns:a16="http://schemas.microsoft.com/office/drawing/2014/main" id="{18560DB6-8070-4A8A-B9C8-2CBC509A9ECA}"/>
              </a:ext>
            </a:extLst>
          </p:cNvPr>
          <p:cNvSpPr/>
          <p:nvPr/>
        </p:nvSpPr>
        <p:spPr>
          <a:xfrm>
            <a:off x="24804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p>
        </p:txBody>
      </p:sp>
      <p:sp>
        <p:nvSpPr>
          <p:cNvPr id="46" name="Rectangle 77">
            <a:extLst>
              <a:ext uri="{FF2B5EF4-FFF2-40B4-BE49-F238E27FC236}">
                <a16:creationId xmlns:a16="http://schemas.microsoft.com/office/drawing/2014/main" id="{18560DB6-8070-4A8A-B9C8-2CBC509A9ECA}"/>
              </a:ext>
            </a:extLst>
          </p:cNvPr>
          <p:cNvSpPr/>
          <p:nvPr/>
        </p:nvSpPr>
        <p:spPr>
          <a:xfrm>
            <a:off x="173869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p>
        </p:txBody>
      </p:sp>
      <p:sp>
        <p:nvSpPr>
          <p:cNvPr id="47" name="Rectangle 77">
            <a:extLst>
              <a:ext uri="{FF2B5EF4-FFF2-40B4-BE49-F238E27FC236}">
                <a16:creationId xmlns:a16="http://schemas.microsoft.com/office/drawing/2014/main" id="{18560DB6-8070-4A8A-B9C8-2CBC509A9ECA}"/>
              </a:ext>
            </a:extLst>
          </p:cNvPr>
          <p:cNvSpPr/>
          <p:nvPr/>
        </p:nvSpPr>
        <p:spPr>
          <a:xfrm>
            <a:off x="322934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Fri</a:t>
            </a:r>
          </a:p>
        </p:txBody>
      </p:sp>
      <p:sp>
        <p:nvSpPr>
          <p:cNvPr id="48" name="Rectangle 77">
            <a:extLst>
              <a:ext uri="{FF2B5EF4-FFF2-40B4-BE49-F238E27FC236}">
                <a16:creationId xmlns:a16="http://schemas.microsoft.com/office/drawing/2014/main" id="{18560DB6-8070-4A8A-B9C8-2CBC509A9ECA}"/>
              </a:ext>
            </a:extLst>
          </p:cNvPr>
          <p:cNvSpPr/>
          <p:nvPr/>
        </p:nvSpPr>
        <p:spPr>
          <a:xfrm>
            <a:off x="11427910"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49" name="Rectangle 67">
            <a:extLst>
              <a:ext uri="{FF2B5EF4-FFF2-40B4-BE49-F238E27FC236}">
                <a16:creationId xmlns:a16="http://schemas.microsoft.com/office/drawing/2014/main" id="{61214404-3E99-431F-A1D1-0A44E2021497}"/>
              </a:ext>
            </a:extLst>
          </p:cNvPr>
          <p:cNvSpPr/>
          <p:nvPr/>
        </p:nvSpPr>
        <p:spPr>
          <a:xfrm>
            <a:off x="3971478" y="3222625"/>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a:t>
            </a:r>
          </a:p>
        </p:txBody>
      </p:sp>
      <p:sp>
        <p:nvSpPr>
          <p:cNvPr id="54" name="Rectangle: Rounded Corners 201">
            <a:extLst>
              <a:ext uri="{FF2B5EF4-FFF2-40B4-BE49-F238E27FC236}">
                <a16:creationId xmlns:a16="http://schemas.microsoft.com/office/drawing/2014/main" id="{B6CDA6FF-6740-49E7-B14C-1831ED62E0F8}"/>
              </a:ext>
            </a:extLst>
          </p:cNvPr>
          <p:cNvSpPr/>
          <p:nvPr/>
        </p:nvSpPr>
        <p:spPr>
          <a:xfrm>
            <a:off x="59868"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Moderator assignment before Mon</a:t>
            </a:r>
          </a:p>
        </p:txBody>
      </p:sp>
      <p:sp>
        <p:nvSpPr>
          <p:cNvPr id="55" name="Rectangle: Rounded Corners 201">
            <a:extLst>
              <a:ext uri="{FF2B5EF4-FFF2-40B4-BE49-F238E27FC236}">
                <a16:creationId xmlns:a16="http://schemas.microsoft.com/office/drawing/2014/main" id="{B6CDA6FF-6740-49E7-B14C-1831ED62E0F8}"/>
              </a:ext>
            </a:extLst>
          </p:cNvPr>
          <p:cNvSpPr/>
          <p:nvPr/>
        </p:nvSpPr>
        <p:spPr>
          <a:xfrm>
            <a:off x="59868" y="5770085"/>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number request &amp; submission</a:t>
            </a:r>
            <a:r>
              <a:rPr kumimoji="0" lang="en-US" sz="700" b="1" i="0" u="none" strike="noStrike" kern="0" cap="none" spc="0" normalizeH="0" baseline="0" noProof="0" dirty="0">
                <a:ln>
                  <a:noFill/>
                </a:ln>
                <a:solidFill>
                  <a:srgbClr val="FF3300"/>
                </a:solidFill>
                <a:effectLst/>
                <a:uLnTx/>
                <a:uFillTx/>
                <a:latin typeface="微软雅黑" panose="020B0503020204020204" pitchFamily="34" charset="-122"/>
                <a:ea typeface="微软雅黑" panose="020B0503020204020204" pitchFamily="34" charset="-122"/>
                <a:cs typeface="Arial" charset="0"/>
              </a:rPr>
              <a:t> </a:t>
            </a:r>
          </a:p>
        </p:txBody>
      </p:sp>
      <p:sp>
        <p:nvSpPr>
          <p:cNvPr id="56" name="Rectangle: Rounded Corners 201">
            <a:extLst>
              <a:ext uri="{FF2B5EF4-FFF2-40B4-BE49-F238E27FC236}">
                <a16:creationId xmlns:a16="http://schemas.microsoft.com/office/drawing/2014/main" id="{B6CDA6FF-6740-49E7-B14C-1831ED62E0F8}"/>
              </a:ext>
            </a:extLst>
          </p:cNvPr>
          <p:cNvSpPr/>
          <p:nvPr/>
        </p:nvSpPr>
        <p:spPr>
          <a:xfrm>
            <a:off x="248047" y="520732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Registration</a:t>
            </a:r>
          </a:p>
        </p:txBody>
      </p:sp>
      <p:sp>
        <p:nvSpPr>
          <p:cNvPr id="57" name="Rectangle: Rounded Corners 201">
            <a:extLst>
              <a:ext uri="{FF2B5EF4-FFF2-40B4-BE49-F238E27FC236}">
                <a16:creationId xmlns:a16="http://schemas.microsoft.com/office/drawing/2014/main" id="{B6CDA6FF-6740-49E7-B14C-1831ED62E0F8}"/>
              </a:ext>
            </a:extLst>
          </p:cNvPr>
          <p:cNvSpPr/>
          <p:nvPr/>
        </p:nvSpPr>
        <p:spPr>
          <a:xfrm>
            <a:off x="1738695" y="4596843"/>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Draft summary for topics</a:t>
            </a:r>
          </a:p>
        </p:txBody>
      </p:sp>
      <p:sp>
        <p:nvSpPr>
          <p:cNvPr id="58" name="Rectangle: Rounded Corners 201">
            <a:extLst>
              <a:ext uri="{FF2B5EF4-FFF2-40B4-BE49-F238E27FC236}">
                <a16:creationId xmlns:a16="http://schemas.microsoft.com/office/drawing/2014/main" id="{B6CDA6FF-6740-49E7-B14C-1831ED62E0F8}"/>
              </a:ext>
            </a:extLst>
          </p:cNvPr>
          <p:cNvSpPr/>
          <p:nvPr/>
        </p:nvSpPr>
        <p:spPr>
          <a:xfrm>
            <a:off x="3229343" y="4596843"/>
            <a:ext cx="720000" cy="548674"/>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Formal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of summary submission by Saturday</a:t>
            </a:r>
          </a:p>
        </p:txBody>
      </p:sp>
      <p:sp>
        <p:nvSpPr>
          <p:cNvPr id="59" name="Rectangle: Rounded Corners 201">
            <a:extLst>
              <a:ext uri="{FF2B5EF4-FFF2-40B4-BE49-F238E27FC236}">
                <a16:creationId xmlns:a16="http://schemas.microsoft.com/office/drawing/2014/main" id="{B6CDA6FF-6740-49E7-B14C-1831ED62E0F8}"/>
              </a:ext>
            </a:extLst>
          </p:cNvPr>
          <p:cNvSpPr/>
          <p:nvPr/>
        </p:nvSpPr>
        <p:spPr>
          <a:xfrm>
            <a:off x="2486259" y="4596843"/>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Summary review &amp; comments</a:t>
            </a:r>
          </a:p>
        </p:txBody>
      </p:sp>
      <p:sp>
        <p:nvSpPr>
          <p:cNvPr id="60" name="Rectangle: Rounded Corners 201">
            <a:extLst>
              <a:ext uri="{FF2B5EF4-FFF2-40B4-BE49-F238E27FC236}">
                <a16:creationId xmlns:a16="http://schemas.microsoft.com/office/drawing/2014/main" id="{B6CDA6FF-6740-49E7-B14C-1831ED62E0F8}"/>
              </a:ext>
            </a:extLst>
          </p:cNvPr>
          <p:cNvSpPr/>
          <p:nvPr/>
        </p:nvSpPr>
        <p:spPr>
          <a:xfrm>
            <a:off x="1738695"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Initial list for block approval for basket</a:t>
            </a:r>
          </a:p>
        </p:txBody>
      </p:sp>
      <p:sp>
        <p:nvSpPr>
          <p:cNvPr id="61" name="Rectangle: Rounded Corners 201">
            <a:extLst>
              <a:ext uri="{FF2B5EF4-FFF2-40B4-BE49-F238E27FC236}">
                <a16:creationId xmlns:a16="http://schemas.microsoft.com/office/drawing/2014/main" id="{B6CDA6FF-6740-49E7-B14C-1831ED62E0F8}"/>
              </a:ext>
            </a:extLst>
          </p:cNvPr>
          <p:cNvSpPr/>
          <p:nvPr/>
        </p:nvSpPr>
        <p:spPr>
          <a:xfrm>
            <a:off x="3229343" y="520732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Deadline for flag for block  approval</a:t>
            </a:r>
          </a:p>
        </p:txBody>
      </p:sp>
      <p:sp>
        <p:nvSpPr>
          <p:cNvPr id="62" name="Rectangle: Rounded Corners 201">
            <a:extLst>
              <a:ext uri="{FF2B5EF4-FFF2-40B4-BE49-F238E27FC236}">
                <a16:creationId xmlns:a16="http://schemas.microsoft.com/office/drawing/2014/main" id="{B6CDA6FF-6740-49E7-B14C-1831ED62E0F8}"/>
              </a:ext>
            </a:extLst>
          </p:cNvPr>
          <p:cNvSpPr/>
          <p:nvPr/>
        </p:nvSpPr>
        <p:spPr>
          <a:xfrm>
            <a:off x="4719991"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updated list for block approval</a:t>
            </a:r>
          </a:p>
        </p:txBody>
      </p:sp>
      <p:sp>
        <p:nvSpPr>
          <p:cNvPr id="63" name="Rectangle: Rounded Corners 201">
            <a:extLst>
              <a:ext uri="{FF2B5EF4-FFF2-40B4-BE49-F238E27FC236}">
                <a16:creationId xmlns:a16="http://schemas.microsoft.com/office/drawing/2014/main" id="{B6CDA6FF-6740-49E7-B14C-1831ED62E0F8}"/>
              </a:ext>
            </a:extLst>
          </p:cNvPr>
          <p:cNvSpPr/>
          <p:nvPr/>
        </p:nvSpPr>
        <p:spPr>
          <a:xfrm>
            <a:off x="5676429" y="5775537"/>
            <a:ext cx="1788420"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Update of meeting notes per day</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allocation </a:t>
            </a:r>
          </a:p>
        </p:txBody>
      </p:sp>
      <p:sp>
        <p:nvSpPr>
          <p:cNvPr id="64" name="Rectangle: Rounded Corners 201">
            <a:extLst>
              <a:ext uri="{FF2B5EF4-FFF2-40B4-BE49-F238E27FC236}">
                <a16:creationId xmlns:a16="http://schemas.microsoft.com/office/drawing/2014/main" id="{B6CDA6FF-6740-49E7-B14C-1831ED62E0F8}"/>
              </a:ext>
            </a:extLst>
          </p:cNvPr>
          <p:cNvSpPr/>
          <p:nvPr/>
        </p:nvSpPr>
        <p:spPr>
          <a:xfrm>
            <a:off x="5694346" y="3916489"/>
            <a:ext cx="1770503" cy="474429"/>
          </a:xfrm>
          <a:prstGeom prst="roundRect">
            <a:avLst>
              <a:gd name="adj" fmla="val 11677"/>
            </a:avLst>
          </a:prstGeom>
          <a:gradFill flip="none" rotWithShape="1">
            <a:gsLst>
              <a:gs pos="55000">
                <a:srgbClr val="1E9657"/>
              </a:gs>
              <a:gs pos="0">
                <a:srgbClr val="1E9657"/>
              </a:gs>
              <a:gs pos="65000">
                <a:srgbClr val="92D050"/>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WF/CR template</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Draft TS/TR</a:t>
            </a:r>
          </a:p>
        </p:txBody>
      </p:sp>
      <p:sp>
        <p:nvSpPr>
          <p:cNvPr id="65" name="Rectangle: Rounded Corners 201">
            <a:extLst>
              <a:ext uri="{FF2B5EF4-FFF2-40B4-BE49-F238E27FC236}">
                <a16:creationId xmlns:a16="http://schemas.microsoft.com/office/drawing/2014/main" id="{B6CDA6FF-6740-49E7-B14C-1831ED62E0F8}"/>
              </a:ext>
            </a:extLst>
          </p:cNvPr>
          <p:cNvSpPr/>
          <p:nvPr/>
        </p:nvSpPr>
        <p:spPr>
          <a:xfrm>
            <a:off x="7701287" y="5766220"/>
            <a:ext cx="720000" cy="27488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Check-in</a:t>
            </a:r>
          </a:p>
        </p:txBody>
      </p:sp>
      <p:sp>
        <p:nvSpPr>
          <p:cNvPr id="66" name="Rectangle: Rounded Corners 201">
            <a:extLst>
              <a:ext uri="{FF2B5EF4-FFF2-40B4-BE49-F238E27FC236}">
                <a16:creationId xmlns:a16="http://schemas.microsoft.com/office/drawing/2014/main" id="{B6CDA6FF-6740-49E7-B14C-1831ED62E0F8}"/>
              </a:ext>
            </a:extLst>
          </p:cNvPr>
          <p:cNvSpPr/>
          <p:nvPr/>
        </p:nvSpPr>
        <p:spPr>
          <a:xfrm>
            <a:off x="5671859" y="4496496"/>
            <a:ext cx="1821254" cy="1202098"/>
          </a:xfrm>
          <a:prstGeom prst="roundRect">
            <a:avLst>
              <a:gd name="adj" fmla="val 11677"/>
            </a:avLst>
          </a:prstGeom>
          <a:gradFill flip="none" rotWithShape="1">
            <a:gsLst>
              <a:gs pos="70000">
                <a:srgbClr val="1E9657"/>
              </a:gs>
              <a:gs pos="0">
                <a:srgbClr val="1E9657"/>
              </a:gs>
              <a:gs pos="87000">
                <a:srgbClr val="92D050"/>
              </a:gs>
              <a:gs pos="100000">
                <a:schemeClr val="bg1"/>
              </a:gs>
            </a:gsLst>
            <a:path path="circle">
              <a:fillToRect l="50000" t="50000" r="50000" b="50000"/>
            </a:path>
            <a:tileRect/>
          </a:gradFill>
          <a:ln w="9525" cap="flat" cmpd="sng" algn="ctr">
            <a:solidFill>
              <a:schemeClr val="bg1"/>
            </a:solid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Online discussions &amp;</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GTW conference call (US/China meeting)</a:t>
            </a:r>
          </a:p>
          <a:p>
            <a:pPr marL="0" marR="0" lvl="0" indent="0" algn="ctr" defTabSz="514299" rtl="0" eaLnBrk="1" fontAlgn="auto" latinLnBrk="0" hangingPunct="1">
              <a:lnSpc>
                <a:spcPct val="100000"/>
              </a:lnSpc>
              <a:spcBef>
                <a:spcPts val="0"/>
              </a:spcBef>
              <a:spcAft>
                <a:spcPts val="60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Upload CR for maintenance 2:30pm on Thursday</a:t>
            </a:r>
          </a:p>
          <a:p>
            <a:pPr marL="0" marR="0" lvl="0" indent="0" algn="ctr" defTabSz="514299" rtl="0" eaLnBrk="1" fontAlgn="auto" latinLnBrk="0" hangingPunct="1">
              <a:lnSpc>
                <a:spcPct val="100000"/>
              </a:lnSpc>
              <a:spcBef>
                <a:spcPts val="0"/>
              </a:spcBef>
              <a:spcAft>
                <a:spcPts val="30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TOHRU (US/China meeting)</a:t>
            </a:r>
          </a:p>
          <a:p>
            <a:pPr marL="0" marR="0" lvl="0" indent="0" algn="ctr" defTabSz="514299" rtl="0" eaLnBrk="1" fontAlgn="auto" latinLnBrk="0" hangingPunct="1">
              <a:lnSpc>
                <a:spcPct val="100000"/>
              </a:lnSpc>
              <a:spcBef>
                <a:spcPts val="0"/>
              </a:spcBef>
              <a:spcAft>
                <a:spcPts val="60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request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new&amp;revision</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Upload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tdocs</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(10.10.10.10) </a:t>
            </a:r>
            <a:r>
              <a:rPr kumimoji="0" lang="en-US" altLang="zh-CN"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&amp; </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How to access contributions</a:t>
            </a:r>
          </a:p>
        </p:txBody>
      </p:sp>
      <p:sp>
        <p:nvSpPr>
          <p:cNvPr id="67" name="Rectangle: Rounded Corners 201">
            <a:extLst>
              <a:ext uri="{FF2B5EF4-FFF2-40B4-BE49-F238E27FC236}">
                <a16:creationId xmlns:a16="http://schemas.microsoft.com/office/drawing/2014/main" id="{B6CDA6FF-6740-49E7-B14C-1831ED62E0F8}"/>
              </a:ext>
            </a:extLst>
          </p:cNvPr>
          <p:cNvSpPr/>
          <p:nvPr/>
        </p:nvSpPr>
        <p:spPr>
          <a:xfrm>
            <a:off x="3979184" y="5770085"/>
            <a:ext cx="720000" cy="565437"/>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Meeting schedule &amp; Ad hoc chair assignment</a:t>
            </a:r>
          </a:p>
        </p:txBody>
      </p:sp>
      <p:sp>
        <p:nvSpPr>
          <p:cNvPr id="68" name="Rectangle 67">
            <a:extLst>
              <a:ext uri="{FF2B5EF4-FFF2-40B4-BE49-F238E27FC236}">
                <a16:creationId xmlns:a16="http://schemas.microsoft.com/office/drawing/2014/main" id="{61214404-3E99-431F-A1D1-0A44E2021497}"/>
              </a:ext>
            </a:extLst>
          </p:cNvPr>
          <p:cNvSpPr/>
          <p:nvPr/>
        </p:nvSpPr>
        <p:spPr>
          <a:xfrm>
            <a:off x="7507681" y="3224131"/>
            <a:ext cx="913606" cy="360000"/>
          </a:xfrm>
          <a:prstGeom prst="rect">
            <a:avLst/>
          </a:prstGeom>
          <a:solidFill>
            <a:srgbClr val="000000"/>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2</a:t>
            </a:r>
            <a:r>
              <a:rPr kumimoji="0" lang="en-GB" sz="800" b="0" i="0" u="none" strike="noStrike" kern="0" cap="none" spc="0" normalizeH="0" baseline="3000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nd</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round (</a:t>
            </a: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Nov 21</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22)</a:t>
            </a:r>
          </a:p>
        </p:txBody>
      </p:sp>
      <p:sp>
        <p:nvSpPr>
          <p:cNvPr id="69" name="Rectangle: Rounded Corners 201">
            <a:extLst>
              <a:ext uri="{FF2B5EF4-FFF2-40B4-BE49-F238E27FC236}">
                <a16:creationId xmlns:a16="http://schemas.microsoft.com/office/drawing/2014/main" id="{B6CDA6FF-6740-49E7-B14C-1831ED62E0F8}"/>
              </a:ext>
            </a:extLst>
          </p:cNvPr>
          <p:cNvSpPr/>
          <p:nvPr/>
        </p:nvSpPr>
        <p:spPr>
          <a:xfrm>
            <a:off x="9177146"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List of email threads for post-meeting </a:t>
            </a:r>
          </a:p>
        </p:txBody>
      </p:sp>
      <p:sp>
        <p:nvSpPr>
          <p:cNvPr id="71" name="Rectangle: Rounded Corners 201">
            <a:extLst>
              <a:ext uri="{FF2B5EF4-FFF2-40B4-BE49-F238E27FC236}">
                <a16:creationId xmlns:a16="http://schemas.microsoft.com/office/drawing/2014/main" id="{B6CDA6FF-6740-49E7-B14C-1831ED62E0F8}"/>
              </a:ext>
            </a:extLst>
          </p:cNvPr>
          <p:cNvSpPr/>
          <p:nvPr/>
        </p:nvSpPr>
        <p:spPr>
          <a:xfrm>
            <a:off x="9938797" y="4600978"/>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Submission of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of post-meeting</a:t>
            </a:r>
          </a:p>
        </p:txBody>
      </p:sp>
      <p:sp>
        <p:nvSpPr>
          <p:cNvPr id="72" name="Rectangle: Rounded Corners 201">
            <a:extLst>
              <a:ext uri="{FF2B5EF4-FFF2-40B4-BE49-F238E27FC236}">
                <a16:creationId xmlns:a16="http://schemas.microsoft.com/office/drawing/2014/main" id="{B6CDA6FF-6740-49E7-B14C-1831ED62E0F8}"/>
              </a:ext>
            </a:extLst>
          </p:cNvPr>
          <p:cNvSpPr/>
          <p:nvPr/>
        </p:nvSpPr>
        <p:spPr>
          <a:xfrm>
            <a:off x="10673040" y="4600978"/>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Comments</a:t>
            </a:r>
          </a:p>
        </p:txBody>
      </p:sp>
      <p:sp>
        <p:nvSpPr>
          <p:cNvPr id="73" name="Rectangle: Rounded Corners 201">
            <a:extLst>
              <a:ext uri="{FF2B5EF4-FFF2-40B4-BE49-F238E27FC236}">
                <a16:creationId xmlns:a16="http://schemas.microsoft.com/office/drawing/2014/main" id="{B6CDA6FF-6740-49E7-B14C-1831ED62E0F8}"/>
              </a:ext>
            </a:extLst>
          </p:cNvPr>
          <p:cNvSpPr/>
          <p:nvPr/>
        </p:nvSpPr>
        <p:spPr>
          <a:xfrm>
            <a:off x="11427910"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Approve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tdocs</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for post-meeting</a:t>
            </a:r>
          </a:p>
        </p:txBody>
      </p:sp>
      <p:sp>
        <p:nvSpPr>
          <p:cNvPr id="75" name="Rectangle: Rounded Corners 201">
            <a:extLst>
              <a:ext uri="{FF2B5EF4-FFF2-40B4-BE49-F238E27FC236}">
                <a16:creationId xmlns:a16="http://schemas.microsoft.com/office/drawing/2014/main" id="{B6CDA6FF-6740-49E7-B14C-1831ED62E0F8}"/>
              </a:ext>
            </a:extLst>
          </p:cNvPr>
          <p:cNvSpPr/>
          <p:nvPr/>
        </p:nvSpPr>
        <p:spPr>
          <a:xfrm>
            <a:off x="10359490" y="3916489"/>
            <a:ext cx="1410208"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Pre-RAN Action </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MCC 3GU parsing tool</a:t>
            </a:r>
          </a:p>
        </p:txBody>
      </p:sp>
      <p:sp>
        <p:nvSpPr>
          <p:cNvPr id="76" name="Rectangle: Rounded Corners 201">
            <a:extLst>
              <a:ext uri="{FF2B5EF4-FFF2-40B4-BE49-F238E27FC236}">
                <a16:creationId xmlns:a16="http://schemas.microsoft.com/office/drawing/2014/main" id="{B6CDA6FF-6740-49E7-B14C-1831ED62E0F8}"/>
              </a:ext>
            </a:extLst>
          </p:cNvPr>
          <p:cNvSpPr/>
          <p:nvPr/>
        </p:nvSpPr>
        <p:spPr>
          <a:xfrm>
            <a:off x="9603581" y="2895419"/>
            <a:ext cx="720000" cy="252000"/>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chairs</a:t>
            </a:r>
          </a:p>
        </p:txBody>
      </p:sp>
      <p:sp>
        <p:nvSpPr>
          <p:cNvPr id="77" name="Rectangle: Rounded Corners 201">
            <a:extLst>
              <a:ext uri="{FF2B5EF4-FFF2-40B4-BE49-F238E27FC236}">
                <a16:creationId xmlns:a16="http://schemas.microsoft.com/office/drawing/2014/main" id="{B6CDA6FF-6740-49E7-B14C-1831ED62E0F8}"/>
              </a:ext>
            </a:extLst>
          </p:cNvPr>
          <p:cNvSpPr/>
          <p:nvPr/>
        </p:nvSpPr>
        <p:spPr>
          <a:xfrm>
            <a:off x="10517057" y="2895419"/>
            <a:ext cx="720000" cy="252000"/>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moderator</a:t>
            </a:r>
          </a:p>
        </p:txBody>
      </p:sp>
      <p:sp>
        <p:nvSpPr>
          <p:cNvPr id="78" name="Rectangle: Rounded Corners 201">
            <a:extLst>
              <a:ext uri="{FF2B5EF4-FFF2-40B4-BE49-F238E27FC236}">
                <a16:creationId xmlns:a16="http://schemas.microsoft.com/office/drawing/2014/main" id="{B6CDA6FF-6740-49E7-B14C-1831ED62E0F8}"/>
              </a:ext>
            </a:extLst>
          </p:cNvPr>
          <p:cNvSpPr/>
          <p:nvPr/>
        </p:nvSpPr>
        <p:spPr>
          <a:xfrm>
            <a:off x="11427910" y="2895419"/>
            <a:ext cx="720000" cy="2520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delegates</a:t>
            </a:r>
          </a:p>
        </p:txBody>
      </p:sp>
      <p:sp>
        <p:nvSpPr>
          <p:cNvPr id="83" name="文本框 82"/>
          <p:cNvSpPr txBox="1"/>
          <p:nvPr/>
        </p:nvSpPr>
        <p:spPr>
          <a:xfrm>
            <a:off x="1811603" y="4337804"/>
            <a:ext cx="1911101"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Topic Moderator &amp; summary: slide #5</a:t>
            </a:r>
          </a:p>
        </p:txBody>
      </p:sp>
      <p:sp>
        <p:nvSpPr>
          <p:cNvPr id="84" name="文本框 83"/>
          <p:cNvSpPr txBox="1"/>
          <p:nvPr/>
        </p:nvSpPr>
        <p:spPr>
          <a:xfrm>
            <a:off x="1863818" y="5766643"/>
            <a:ext cx="1787669"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Basket WIs Block approval: slide #6</a:t>
            </a:r>
          </a:p>
        </p:txBody>
      </p:sp>
      <p:sp>
        <p:nvSpPr>
          <p:cNvPr id="85" name="文本框 84"/>
          <p:cNvSpPr txBox="1"/>
          <p:nvPr/>
        </p:nvSpPr>
        <p:spPr>
          <a:xfrm>
            <a:off x="9906920" y="5132427"/>
            <a:ext cx="1633781"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Post-meeting process: slide #14</a:t>
            </a:r>
          </a:p>
        </p:txBody>
      </p:sp>
      <p:sp>
        <p:nvSpPr>
          <p:cNvPr id="87" name="文本框 86"/>
          <p:cNvSpPr txBox="1"/>
          <p:nvPr/>
        </p:nvSpPr>
        <p:spPr>
          <a:xfrm>
            <a:off x="761046" y="5812565"/>
            <a:ext cx="644728"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#3/4</a:t>
            </a:r>
          </a:p>
        </p:txBody>
      </p:sp>
      <p:sp>
        <p:nvSpPr>
          <p:cNvPr id="88" name="文本框 87"/>
          <p:cNvSpPr txBox="1"/>
          <p:nvPr/>
        </p:nvSpPr>
        <p:spPr>
          <a:xfrm>
            <a:off x="7423905" y="4688653"/>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#7</a:t>
            </a:r>
          </a:p>
        </p:txBody>
      </p:sp>
      <p:sp>
        <p:nvSpPr>
          <p:cNvPr id="89" name="文本框 88"/>
          <p:cNvSpPr txBox="1"/>
          <p:nvPr/>
        </p:nvSpPr>
        <p:spPr>
          <a:xfrm>
            <a:off x="7423905" y="5069702"/>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#12</a:t>
            </a:r>
          </a:p>
        </p:txBody>
      </p:sp>
      <p:sp>
        <p:nvSpPr>
          <p:cNvPr id="90" name="文本框 89"/>
          <p:cNvSpPr txBox="1"/>
          <p:nvPr/>
        </p:nvSpPr>
        <p:spPr>
          <a:xfrm>
            <a:off x="7423905" y="5248201"/>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#8</a:t>
            </a:r>
          </a:p>
        </p:txBody>
      </p:sp>
      <p:sp>
        <p:nvSpPr>
          <p:cNvPr id="91" name="文本框 90"/>
          <p:cNvSpPr txBox="1"/>
          <p:nvPr/>
        </p:nvSpPr>
        <p:spPr>
          <a:xfrm>
            <a:off x="7434785" y="3973708"/>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#9</a:t>
            </a:r>
          </a:p>
        </p:txBody>
      </p:sp>
      <p:sp>
        <p:nvSpPr>
          <p:cNvPr id="92" name="文本框 91"/>
          <p:cNvSpPr txBox="1"/>
          <p:nvPr/>
        </p:nvSpPr>
        <p:spPr>
          <a:xfrm>
            <a:off x="7434785" y="4159016"/>
            <a:ext cx="756938"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#10/11</a:t>
            </a:r>
          </a:p>
        </p:txBody>
      </p:sp>
      <p:sp>
        <p:nvSpPr>
          <p:cNvPr id="93" name="文本框 92"/>
          <p:cNvSpPr txBox="1"/>
          <p:nvPr/>
        </p:nvSpPr>
        <p:spPr>
          <a:xfrm>
            <a:off x="9713619" y="3963635"/>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#15</a:t>
            </a:r>
          </a:p>
        </p:txBody>
      </p:sp>
      <p:sp>
        <p:nvSpPr>
          <p:cNvPr id="94" name="文本框 93"/>
          <p:cNvSpPr txBox="1"/>
          <p:nvPr/>
        </p:nvSpPr>
        <p:spPr>
          <a:xfrm>
            <a:off x="938601" y="5334882"/>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#13</a:t>
            </a:r>
          </a:p>
        </p:txBody>
      </p:sp>
      <p:sp>
        <p:nvSpPr>
          <p:cNvPr id="95" name="文本框 94"/>
          <p:cNvSpPr txBox="1"/>
          <p:nvPr/>
        </p:nvSpPr>
        <p:spPr>
          <a:xfrm>
            <a:off x="8393572" y="5788170"/>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#13</a:t>
            </a:r>
          </a:p>
        </p:txBody>
      </p:sp>
      <p:sp>
        <p:nvSpPr>
          <p:cNvPr id="96" name="文本框 95"/>
          <p:cNvSpPr txBox="1"/>
          <p:nvPr/>
        </p:nvSpPr>
        <p:spPr>
          <a:xfrm>
            <a:off x="7375239" y="6052103"/>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#8</a:t>
            </a:r>
          </a:p>
        </p:txBody>
      </p:sp>
      <p:sp>
        <p:nvSpPr>
          <p:cNvPr id="97" name="文本框 96"/>
          <p:cNvSpPr txBox="1"/>
          <p:nvPr/>
        </p:nvSpPr>
        <p:spPr>
          <a:xfrm>
            <a:off x="7423905" y="5463996"/>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#17</a:t>
            </a:r>
          </a:p>
        </p:txBody>
      </p:sp>
      <p:sp>
        <p:nvSpPr>
          <p:cNvPr id="70" name="文本框 69"/>
          <p:cNvSpPr txBox="1"/>
          <p:nvPr/>
        </p:nvSpPr>
        <p:spPr>
          <a:xfrm>
            <a:off x="4733239" y="5853446"/>
            <a:ext cx="886362" cy="307777"/>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Provided before meeting</a:t>
            </a:r>
          </a:p>
        </p:txBody>
      </p:sp>
      <p:sp>
        <p:nvSpPr>
          <p:cNvPr id="74" name="Rectangle 67">
            <a:extLst>
              <a:ext uri="{FF2B5EF4-FFF2-40B4-BE49-F238E27FC236}">
                <a16:creationId xmlns:a16="http://schemas.microsoft.com/office/drawing/2014/main" id="{61214404-3E99-431F-A1D1-0A44E2021497}"/>
              </a:ext>
            </a:extLst>
          </p:cNvPr>
          <p:cNvSpPr/>
          <p:nvPr/>
        </p:nvSpPr>
        <p:spPr>
          <a:xfrm>
            <a:off x="4875915" y="6281847"/>
            <a:ext cx="3722103" cy="141787"/>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 (</a:t>
            </a:r>
            <a:r>
              <a:rPr kumimoji="0" lang="en-US"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0:00 am ~ 7:00 am meeting venue Local time </a:t>
            </a:r>
            <a:endParaRPr kumimoji="0" lang="en-GB"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82" name="文本框 81"/>
          <p:cNvSpPr txBox="1"/>
          <p:nvPr/>
        </p:nvSpPr>
        <p:spPr>
          <a:xfrm>
            <a:off x="6955963" y="6441542"/>
            <a:ext cx="2021707"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No email are expected in RAN4 reflector</a:t>
            </a:r>
          </a:p>
        </p:txBody>
      </p:sp>
      <p:sp>
        <p:nvSpPr>
          <p:cNvPr id="86" name="文本框 85"/>
          <p:cNvSpPr txBox="1"/>
          <p:nvPr/>
        </p:nvSpPr>
        <p:spPr>
          <a:xfrm>
            <a:off x="761046" y="5955429"/>
            <a:ext cx="756938"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#18/21</a:t>
            </a:r>
          </a:p>
        </p:txBody>
      </p:sp>
      <p:sp>
        <p:nvSpPr>
          <p:cNvPr id="99" name="Rectangle: Rounded Corners 201">
            <a:extLst>
              <a:ext uri="{FF2B5EF4-FFF2-40B4-BE49-F238E27FC236}">
                <a16:creationId xmlns:a16="http://schemas.microsoft.com/office/drawing/2014/main" id="{B6CDA6FF-6740-49E7-B14C-1831ED62E0F8}"/>
              </a:ext>
            </a:extLst>
          </p:cNvPr>
          <p:cNvSpPr/>
          <p:nvPr/>
        </p:nvSpPr>
        <p:spPr>
          <a:xfrm>
            <a:off x="3955964" y="3870983"/>
            <a:ext cx="720000" cy="645951"/>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Moderators trigger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nwm</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for   maintenance  before Sunday</a:t>
            </a:r>
          </a:p>
        </p:txBody>
      </p:sp>
      <p:sp>
        <p:nvSpPr>
          <p:cNvPr id="100" name="Rectangle: Rounded Corners 201">
            <a:extLst>
              <a:ext uri="{FF2B5EF4-FFF2-40B4-BE49-F238E27FC236}">
                <a16:creationId xmlns:a16="http://schemas.microsoft.com/office/drawing/2014/main" id="{B6CDA6FF-6740-49E7-B14C-1831ED62E0F8}"/>
              </a:ext>
            </a:extLst>
          </p:cNvPr>
          <p:cNvSpPr/>
          <p:nvPr/>
        </p:nvSpPr>
        <p:spPr>
          <a:xfrm>
            <a:off x="4719990" y="3870984"/>
            <a:ext cx="949985" cy="64595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altLang="zh-CN"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Flag for maintenance @</a:t>
            </a:r>
            <a:r>
              <a:rPr kumimoji="0" lang="en-US" altLang="zh-CN"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nwm</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02" name="文本框 101"/>
          <p:cNvSpPr txBox="1"/>
          <p:nvPr/>
        </p:nvSpPr>
        <p:spPr>
          <a:xfrm>
            <a:off x="2342197" y="3968472"/>
            <a:ext cx="1470274"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NWM flag process Slide #16</a:t>
            </a:r>
          </a:p>
        </p:txBody>
      </p:sp>
      <p:sp>
        <p:nvSpPr>
          <p:cNvPr id="98" name="文本框 97"/>
          <p:cNvSpPr txBox="1"/>
          <p:nvPr/>
        </p:nvSpPr>
        <p:spPr>
          <a:xfrm>
            <a:off x="9712193" y="4098943"/>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#18</a:t>
            </a:r>
          </a:p>
        </p:txBody>
      </p:sp>
      <p:sp>
        <p:nvSpPr>
          <p:cNvPr id="103" name="文本框 102"/>
          <p:cNvSpPr txBox="1"/>
          <p:nvPr/>
        </p:nvSpPr>
        <p:spPr>
          <a:xfrm>
            <a:off x="2695776" y="6120014"/>
            <a:ext cx="837089" cy="200055"/>
          </a:xfrm>
          <a:prstGeom prst="rect">
            <a:avLst/>
          </a:prstGeom>
          <a:solidFill>
            <a:srgbClr val="1E9657"/>
          </a:solid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Meeting room</a:t>
            </a:r>
          </a:p>
        </p:txBody>
      </p:sp>
      <p:sp>
        <p:nvSpPr>
          <p:cNvPr id="107" name="文本框 106"/>
          <p:cNvSpPr txBox="1"/>
          <p:nvPr/>
        </p:nvSpPr>
        <p:spPr>
          <a:xfrm>
            <a:off x="2027755" y="6104625"/>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a:t>
            </a:r>
            <a:r>
              <a:rPr kumimoji="0" lang="en-US" altLang="zh-CN"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a:t>
            </a: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22</a:t>
            </a:r>
          </a:p>
        </p:txBody>
      </p:sp>
    </p:spTree>
    <p:extLst>
      <p:ext uri="{BB962C8B-B14F-4D97-AF65-F5344CB8AC3E}">
        <p14:creationId xmlns:p14="http://schemas.microsoft.com/office/powerpoint/2010/main" val="2747502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93FED3A7-6E01-4571-A803-0C025469AD16}"/>
              </a:ext>
            </a:extLst>
          </p:cNvPr>
          <p:cNvSpPr txBox="1"/>
          <p:nvPr/>
        </p:nvSpPr>
        <p:spPr>
          <a:xfrm>
            <a:off x="920163" y="1700417"/>
            <a:ext cx="9776012" cy="4185761"/>
          </a:xfrm>
          <a:prstGeom prst="rect">
            <a:avLst/>
          </a:prstGeom>
          <a:noFill/>
        </p:spPr>
        <p:txBody>
          <a:bodyPr wrap="square">
            <a:spAutoFit/>
          </a:bodyPr>
          <a:lstStyle/>
          <a:p>
            <a:pPr marL="0" marR="0" algn="l">
              <a:spcBef>
                <a:spcPts val="0"/>
              </a:spcBef>
              <a:spcAft>
                <a:spcPts val="0"/>
              </a:spcAft>
            </a:pPr>
            <a:r>
              <a:rPr lang="en-US" altLang="zh-CN" sz="1400" b="0" i="0" dirty="0">
                <a:solidFill>
                  <a:srgbClr val="212121"/>
                </a:solidFill>
                <a:effectLst/>
                <a:latin typeface="+mj-ea"/>
                <a:ea typeface="+mj-ea"/>
              </a:rPr>
              <a:t>Dear 3GPP WG chairs,</a:t>
            </a:r>
          </a:p>
          <a:p>
            <a:pPr marL="0" marR="0" algn="l">
              <a:spcBef>
                <a:spcPts val="0"/>
              </a:spcBef>
              <a:spcAft>
                <a:spcPts val="0"/>
              </a:spcAft>
            </a:pPr>
            <a:r>
              <a:rPr lang="en-US" altLang="zh-CN" sz="1400" b="0" i="0" dirty="0">
                <a:solidFill>
                  <a:srgbClr val="212121"/>
                </a:solidFill>
                <a:effectLst/>
                <a:latin typeface="+mj-ea"/>
                <a:ea typeface="+mj-ea"/>
              </a:rPr>
              <a:t> </a:t>
            </a:r>
          </a:p>
          <a:p>
            <a:pPr marL="0" marR="0" algn="l">
              <a:spcBef>
                <a:spcPts val="0"/>
              </a:spcBef>
              <a:spcAft>
                <a:spcPts val="0"/>
              </a:spcAft>
            </a:pPr>
            <a:r>
              <a:rPr lang="en-US" altLang="zh-CN" sz="1400" b="0" i="0" dirty="0">
                <a:solidFill>
                  <a:srgbClr val="212121"/>
                </a:solidFill>
                <a:effectLst/>
                <a:latin typeface="+mj-ea"/>
                <a:ea typeface="+mj-ea"/>
              </a:rPr>
              <a:t>As you can see in the email below from the Orange County Office of Emergency Management (OEM), there is a planned alert test that coincides with the 3GPP Mega Meeting this coming week.  The presence of the 3GPP delegates joining us from many countries provides a unique opportunity for collection of data from international inbound roamers that would be very helpful to Alert Originators in cities hosting upcoming US-based events.  Orange County is also offering to share the data collected with 3GPP.</a:t>
            </a:r>
          </a:p>
          <a:p>
            <a:pPr marL="0" marR="0" algn="l">
              <a:spcBef>
                <a:spcPts val="0"/>
              </a:spcBef>
              <a:spcAft>
                <a:spcPts val="0"/>
              </a:spcAft>
            </a:pPr>
            <a:r>
              <a:rPr lang="en-US" altLang="zh-CN" sz="1400" b="0" i="0" dirty="0">
                <a:solidFill>
                  <a:srgbClr val="212121"/>
                </a:solidFill>
                <a:effectLst/>
                <a:latin typeface="+mj-ea"/>
                <a:ea typeface="+mj-ea"/>
              </a:rPr>
              <a:t> </a:t>
            </a:r>
          </a:p>
          <a:p>
            <a:pPr marL="0" marR="0" algn="l">
              <a:spcBef>
                <a:spcPts val="0"/>
              </a:spcBef>
              <a:spcAft>
                <a:spcPts val="0"/>
              </a:spcAft>
            </a:pPr>
            <a:r>
              <a:rPr lang="en-US" altLang="zh-CN" sz="1400" b="0" i="0" dirty="0">
                <a:solidFill>
                  <a:srgbClr val="212121"/>
                </a:solidFill>
                <a:effectLst/>
                <a:latin typeface="+mj-ea"/>
                <a:ea typeface="+mj-ea"/>
              </a:rPr>
              <a:t>Orange County OEM has supplied the day and time (Thursday at 2:30pm ET) of the planned alert test and some specific requests.  The WG chairs are asked to please remind the delegates shortly before the alert test to ensure that they are using cellular coverage instead of, or in addition to, </a:t>
            </a:r>
            <a:r>
              <a:rPr lang="en-US" altLang="zh-CN" sz="1400" b="0" i="0" dirty="0" err="1">
                <a:solidFill>
                  <a:srgbClr val="212121"/>
                </a:solidFill>
                <a:effectLst/>
                <a:latin typeface="+mj-ea"/>
                <a:ea typeface="+mj-ea"/>
              </a:rPr>
              <a:t>WiFi</a:t>
            </a:r>
            <a:r>
              <a:rPr lang="en-US" altLang="zh-CN" sz="1400" b="0" i="0" dirty="0">
                <a:solidFill>
                  <a:srgbClr val="212121"/>
                </a:solidFill>
                <a:effectLst/>
                <a:latin typeface="+mj-ea"/>
                <a:ea typeface="+mj-ea"/>
              </a:rPr>
              <a:t>.  This will allow their devices to read the alert information being broadcast as part of the 3GPP Public Warning System (PWS), known as Wireless Emergency Alerts (WEA) in the US.</a:t>
            </a:r>
          </a:p>
          <a:p>
            <a:pPr marL="0" marR="0" algn="l">
              <a:spcBef>
                <a:spcPts val="0"/>
              </a:spcBef>
              <a:spcAft>
                <a:spcPts val="0"/>
              </a:spcAft>
            </a:pPr>
            <a:r>
              <a:rPr lang="en-US" altLang="zh-CN" sz="1400" b="0" i="0" dirty="0">
                <a:solidFill>
                  <a:srgbClr val="212121"/>
                </a:solidFill>
                <a:effectLst/>
                <a:latin typeface="+mj-ea"/>
                <a:ea typeface="+mj-ea"/>
              </a:rPr>
              <a:t> </a:t>
            </a:r>
          </a:p>
          <a:p>
            <a:pPr marL="0" marR="0" algn="l">
              <a:spcBef>
                <a:spcPts val="0"/>
              </a:spcBef>
              <a:spcAft>
                <a:spcPts val="0"/>
              </a:spcAft>
            </a:pPr>
            <a:r>
              <a:rPr lang="en-US" altLang="zh-CN" sz="1400" b="0" i="0" dirty="0">
                <a:solidFill>
                  <a:srgbClr val="212121"/>
                </a:solidFill>
                <a:effectLst/>
                <a:latin typeface="+mj-ea"/>
                <a:ea typeface="+mj-ea"/>
              </a:rPr>
              <a:t>Further information will be supplied to the WGs on the opening day of the meeting.  We hope that many delegates will choose to participate in the very important collection of data regarding this life-saving public safety system.  The data collection will consist of a brief list of multiple-choice questions. A link will be supplied to the delegates through the WG email exploders.</a:t>
            </a:r>
          </a:p>
          <a:p>
            <a:pPr marL="0" marR="0" algn="l">
              <a:spcBef>
                <a:spcPts val="0"/>
              </a:spcBef>
              <a:spcAft>
                <a:spcPts val="0"/>
              </a:spcAft>
            </a:pPr>
            <a:r>
              <a:rPr lang="en-US" altLang="zh-CN" sz="1400" b="0" i="0" dirty="0">
                <a:solidFill>
                  <a:srgbClr val="212121"/>
                </a:solidFill>
                <a:effectLst/>
                <a:latin typeface="+mj-ea"/>
                <a:ea typeface="+mj-ea"/>
              </a:rPr>
              <a:t> </a:t>
            </a:r>
          </a:p>
        </p:txBody>
      </p:sp>
    </p:spTree>
    <p:extLst>
      <p:ext uri="{BB962C8B-B14F-4D97-AF65-F5344CB8AC3E}">
        <p14:creationId xmlns:p14="http://schemas.microsoft.com/office/powerpoint/2010/main" val="5933177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F070948-0CB2-4F99-ACC8-E715860BC6B9}">
  <ds:schemaRefs>
    <ds:schemaRef ds:uri="http://schemas.microsoft.com/sharepoint/v3/contenttype/forms"/>
  </ds:schemaRefs>
</ds:datastoreItem>
</file>

<file path=customXml/itemProps2.xml><?xml version="1.0" encoding="utf-8"?>
<ds:datastoreItem xmlns:ds="http://schemas.openxmlformats.org/officeDocument/2006/customXml" ds:itemID="{874266F6-0ED4-4E4E-9B55-710101289C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5C68143-B530-4487-9EA7-5BCC5970B48F}">
  <ds:schemaRefs>
    <ds:schemaRef ds:uri="http://purl.org/dc/dcmitype/"/>
    <ds:schemaRef ds:uri="http://schemas.microsoft.com/office/infopath/2007/PartnerControls"/>
    <ds:schemaRef ds:uri="http://purl.org/dc/elements/1.1/"/>
    <ds:schemaRef ds:uri="http://schemas.microsoft.com/office/2006/documentManagement/types"/>
    <ds:schemaRef ds:uri="http://purl.org/dc/terms/"/>
    <ds:schemaRef ds:uri="http://www.w3.org/XML/1998/namespace"/>
    <ds:schemaRef ds:uri="http://schemas.microsoft.com/office/2006/metadata/properties"/>
    <ds:schemaRef ds:uri="23d77754-4ccc-4c57-9291-cab09e81894a"/>
    <ds:schemaRef ds:uri="http://schemas.openxmlformats.org/package/2006/metadata/core-properties"/>
    <ds:schemaRef ds:uri="a915fe38-2618-47b6-8303-829fb71466d5"/>
  </ds:schemaRefs>
</ds:datastoreItem>
</file>

<file path=docMetadata/LabelInfo.xml><?xml version="1.0" encoding="utf-8"?>
<clbl:labelList xmlns:clbl="http://schemas.microsoft.com/office/2020/mipLabelMetadata">
  <clbl:label id="{46c98d88-e344-4ed4-8496-4ed7712e255d}" enabled="0" method="" siteId="{46c98d88-e344-4ed4-8496-4ed7712e255d}" removed="1"/>
  <clbl:label id="{d747bccc-1f7a-43de-9506-0ef23dd23464}" enabled="1" method="Privileged" siteId="{98e9ba89-e1a1-4e38-9007-8bdabc25de1d}" contentBits="0" removed="0"/>
</clbl:labelList>
</file>

<file path=docProps/app.xml><?xml version="1.0" encoding="utf-8"?>
<Properties xmlns="http://schemas.openxmlformats.org/officeDocument/2006/extended-properties" xmlns:vt="http://schemas.openxmlformats.org/officeDocument/2006/docPropsVTypes">
  <Template/>
  <TotalTime>414177</TotalTime>
  <Words>3571</Words>
  <Application>Microsoft Office PowerPoint</Application>
  <PresentationFormat>宽屏</PresentationFormat>
  <Paragraphs>479</Paragraphs>
  <Slides>9</Slides>
  <Notes>5</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9</vt:i4>
      </vt:variant>
    </vt:vector>
  </HeadingPairs>
  <TitlesOfParts>
    <vt:vector size="15" baseType="lpstr">
      <vt:lpstr>微软雅黑</vt:lpstr>
      <vt:lpstr>Arial</vt:lpstr>
      <vt:lpstr>Arial Black</vt:lpstr>
      <vt:lpstr>Calibri</vt:lpstr>
      <vt:lpstr>Times New Roman</vt:lpstr>
      <vt:lpstr>3gpp</vt:lpstr>
      <vt:lpstr>RAN4#113 meeting schedule</vt:lpstr>
      <vt:lpstr>Monday</vt:lpstr>
      <vt:lpstr>Tuesday</vt:lpstr>
      <vt:lpstr>Wednesday</vt:lpstr>
      <vt:lpstr>Thursday</vt:lpstr>
      <vt:lpstr>Friday</vt:lpstr>
      <vt:lpstr>Appendix</vt:lpstr>
      <vt:lpstr>General Aspects </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Daixizeng</cp:lastModifiedBy>
  <cp:revision>3691</cp:revision>
  <cp:lastPrinted>2016-09-15T08:31:35Z</cp:lastPrinted>
  <dcterms:created xsi:type="dcterms:W3CDTF">2009-11-27T05:15:11Z</dcterms:created>
  <dcterms:modified xsi:type="dcterms:W3CDTF">2024-11-21T07:08:19Z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TitusGUID">
    <vt:lpwstr>6f9c0495-a83c-462b-8664-67016d5bf2d5</vt:lpwstr>
  </property>
  <property fmtid="{D5CDD505-2E9C-101B-9397-08002B2CF9AE}" pid="4" name="CTP_TimeStamp">
    <vt:lpwstr>2020-06-04 10:01:06Z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ContentTypeId">
    <vt:lpwstr>0x010100F2552158F8185D44A8848B98AEA319AF</vt:lpwstr>
  </property>
  <property fmtid="{D5CDD505-2E9C-101B-9397-08002B2CF9AE}" pid="10" name="_2015_ms_pID_725343">
    <vt:lpwstr>(3)WmCX6XJXnVGYXJet/b3Cj8Rn7P85nC/Cu/Iv04k3M5rgJfICxdLbw0IbFfZbsZTDgXvh19dg
LZAQ8DvGq0yxnJm6oaoPZcJxJj7cT96WpFjVFCYDEfWZBGGLg0Hk7yiICIawbHPmphpNxd4d
NXIhFfCL8uuLn5Mf1lOCr0UG6iGdNowsUKmiqgEY/9lVNg1dohnQ3NyAwOOwT9vQOjw2IxrA
NP4gXAZDSgGLq/h2PN</vt:lpwstr>
  </property>
  <property fmtid="{D5CDD505-2E9C-101B-9397-08002B2CF9AE}" pid="11" name="_2015_ms_pID_7253431">
    <vt:lpwstr>H8aKn1tKtJkz0uZ5pdba1vdFQx2H6oSmdQ9HF3vykmrih/07Pra3Dd
s5GYVd+6uIn1eoaajDgTee4bvz2dkce8aPxsZ63AMleypWNeC/VutvSdbhBxdLZZEMLSbfS+
3/pmGq2g6cfO1GOY4K1ER1nIPxQMcMRLaUIWc5fV0A2zfPey8DiH86nOW+3fe6sA3YApjGWJ
d3VT8M6oyU5MWIdQwfBweVp7iLgPjr7vKCEQ</vt:lpwstr>
  </property>
  <property fmtid="{D5CDD505-2E9C-101B-9397-08002B2CF9AE}" pid="12" name="_2015_ms_pID_7253432">
    <vt:lpwstr>vv4OgNkLvT4KwGFYJJzDz94=</vt:lpwstr>
  </property>
  <property fmtid="{D5CDD505-2E9C-101B-9397-08002B2CF9AE}" pid="13" name="_readonly">
    <vt:lpwstr/>
  </property>
  <property fmtid="{D5CDD505-2E9C-101B-9397-08002B2CF9AE}" pid="14" name="_change">
    <vt:lpwstr/>
  </property>
  <property fmtid="{D5CDD505-2E9C-101B-9397-08002B2CF9AE}" pid="15" name="_full-control">
    <vt:lpwstr/>
  </property>
  <property fmtid="{D5CDD505-2E9C-101B-9397-08002B2CF9AE}" pid="16" name="sflag">
    <vt:lpwstr>1731661781</vt:lpwstr>
  </property>
</Properties>
</file>