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25" r:id="rId6"/>
    <p:sldId id="1026" r:id="rId7"/>
    <p:sldId id="1027" r:id="rId8"/>
    <p:sldId id="1028" r:id="rId9"/>
    <p:sldId id="1029" r:id="rId10"/>
    <p:sldId id="1011" r:id="rId11"/>
    <p:sldId id="1031" r:id="rId12"/>
    <p:sldId id="1015" r:id="rId13"/>
    <p:sldId id="1032"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1DAE9"/>
    <a:srgbClr val="2FBD71"/>
    <a:srgbClr val="F0F3F8"/>
    <a:srgbClr val="FF3300"/>
    <a:srgbClr val="FFFFFF"/>
    <a:srgbClr val="1E9657"/>
    <a:srgbClr val="72AF2F"/>
    <a:srgbClr val="B1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01" autoAdjust="0"/>
  </p:normalViewPr>
  <p:slideViewPr>
    <p:cSldViewPr snapToGrid="0">
      <p:cViewPr varScale="1">
        <p:scale>
          <a:sx n="83" d="100"/>
          <a:sy n="83" d="100"/>
        </p:scale>
        <p:origin x="296"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0828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96452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9297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111811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9</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147560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3gppmeetings.atis.org/wp-content/uploads/2024/10/hilton_lbv_meeting_space_1_map.pdf"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RAN4#113 meeting schedule</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dirty="0"/>
              <a:t>Gene Fong</a:t>
            </a:r>
            <a:r>
              <a:rPr lang="en-US" dirty="0">
                <a:latin typeface="+mj-ea"/>
                <a:ea typeface="+mj-ea"/>
              </a:rPr>
              <a:t>, </a:t>
            </a:r>
            <a:r>
              <a:rPr lang="en-US" dirty="0"/>
              <a:t>Shan Yang </a:t>
            </a:r>
            <a:endParaRPr lang="en-US" dirty="0">
              <a:latin typeface="+mj-ea"/>
              <a:ea typeface="+mj-ea"/>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#113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Orlando, US, 18</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22</a:t>
            </a:r>
            <a:r>
              <a:rPr lang="en-US" altLang="zh-CN" sz="1400" b="1" baseline="30000" dirty="0">
                <a:latin typeface="微软雅黑" panose="020B0503020204020204" pitchFamily="34" charset="-122"/>
                <a:ea typeface="微软雅黑" panose="020B0503020204020204" pitchFamily="34" charset="-122"/>
              </a:rPr>
              <a:t>nd</a:t>
            </a:r>
            <a:r>
              <a:rPr lang="en-US" altLang="zh-CN" sz="1400" b="1" dirty="0">
                <a:latin typeface="微软雅黑" panose="020B0503020204020204" pitchFamily="34" charset="-122"/>
                <a:ea typeface="微软雅黑" panose="020B0503020204020204" pitchFamily="34" charset="-122"/>
              </a:rPr>
              <a:t> November, 2024</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3FED3A7-6E01-4571-A803-0C025469AD16}"/>
              </a:ext>
            </a:extLst>
          </p:cNvPr>
          <p:cNvSpPr txBox="1"/>
          <p:nvPr/>
        </p:nvSpPr>
        <p:spPr>
          <a:xfrm>
            <a:off x="920163" y="1700417"/>
            <a:ext cx="9776012" cy="4185761"/>
          </a:xfrm>
          <a:prstGeom prst="rect">
            <a:avLst/>
          </a:prstGeom>
          <a:noFill/>
        </p:spPr>
        <p:txBody>
          <a:bodyPr wrap="square">
            <a:spAutoFit/>
          </a:bodyPr>
          <a:lstStyle/>
          <a:p>
            <a:pPr marL="0" marR="0" algn="l">
              <a:spcBef>
                <a:spcPts val="0"/>
              </a:spcBef>
              <a:spcAft>
                <a:spcPts val="0"/>
              </a:spcAft>
            </a:pPr>
            <a:r>
              <a:rPr lang="en-US" altLang="zh-CN" sz="1400" b="0" i="0" dirty="0">
                <a:solidFill>
                  <a:srgbClr val="212121"/>
                </a:solidFill>
                <a:effectLst/>
                <a:latin typeface="+mj-ea"/>
                <a:ea typeface="+mj-ea"/>
              </a:rPr>
              <a:t>Dear 3GPP WG chairs,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As you can see in the email below from the Orange County Office of Emergency Management (OEM), there is a planned alert test that coincides with the 3GPP Mega Meeting this coming week.  The presence of the 3GPP delegates joining us from many countries provides a unique opportunity for collection of data from international inbound roamers that would be very helpful to Alert Originators in cities hosting upcoming US-based events.  Orange County is also offering to share the data collected with 3GPP.</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Orange County OEM has supplied the day and time (Thursday at 2:30pm ET) of the planned alert test and some specific requests.  The WG chairs are asked to please remind the delegates shortly before the alert test to ensure that they are using cellular coverage instead of, or in addition to, </a:t>
            </a:r>
            <a:r>
              <a:rPr lang="en-US" altLang="zh-CN" sz="1400" b="0" i="0" dirty="0" err="1">
                <a:solidFill>
                  <a:srgbClr val="212121"/>
                </a:solidFill>
                <a:effectLst/>
                <a:latin typeface="+mj-ea"/>
                <a:ea typeface="+mj-ea"/>
              </a:rPr>
              <a:t>WiFi</a:t>
            </a:r>
            <a:r>
              <a:rPr lang="en-US" altLang="zh-CN" sz="1400" b="0" i="0" dirty="0">
                <a:solidFill>
                  <a:srgbClr val="212121"/>
                </a:solidFill>
                <a:effectLst/>
                <a:latin typeface="+mj-ea"/>
                <a:ea typeface="+mj-ea"/>
              </a:rPr>
              <a:t>.  This will allow their devices to read the alert information being broadcast as part of the 3GPP Public Warning System (PWS), known as Wireless Emergency Alerts (WEA) in the US.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Further information will be supplied to the WGs on the opening day of the meeting.  We hope that many delegates will choose to participate in the very important collection of data regarding this life-saving public safety system.  The data collection will consist of a brief list of multiple-choice questions. A link will be supplied to the delegates through the WG email exploders.</a:t>
            </a:r>
          </a:p>
          <a:p>
            <a:pPr marL="0" marR="0" algn="l">
              <a:spcBef>
                <a:spcPts val="0"/>
              </a:spcBef>
              <a:spcAft>
                <a:spcPts val="0"/>
              </a:spcAft>
            </a:pPr>
            <a:r>
              <a:rPr lang="en-US" altLang="zh-CN" sz="1400" b="0" i="0" dirty="0">
                <a:solidFill>
                  <a:srgbClr val="212121"/>
                </a:solidFill>
                <a:effectLst/>
                <a:latin typeface="+mj-ea"/>
                <a:ea typeface="+mj-ea"/>
              </a:rPr>
              <a:t> </a:t>
            </a:r>
          </a:p>
        </p:txBody>
      </p:sp>
    </p:spTree>
    <p:extLst>
      <p:ext uri="{BB962C8B-B14F-4D97-AF65-F5344CB8AC3E}">
        <p14:creationId xmlns:p14="http://schemas.microsoft.com/office/powerpoint/2010/main" val="593317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4097158765"/>
              </p:ext>
            </p:extLst>
          </p:nvPr>
        </p:nvGraphicFramePr>
        <p:xfrm>
          <a:off x="76912" y="1273322"/>
          <a:ext cx="11819816" cy="4632960"/>
        </p:xfrm>
        <a:graphic>
          <a:graphicData uri="http://schemas.openxmlformats.org/drawingml/2006/table">
            <a:tbl>
              <a:tblPr/>
              <a:tblGrid>
                <a:gridCol w="648279">
                  <a:extLst>
                    <a:ext uri="{9D8B030D-6E8A-4147-A177-3AD203B41FA5}">
                      <a16:colId xmlns:a16="http://schemas.microsoft.com/office/drawing/2014/main" val="20000"/>
                    </a:ext>
                  </a:extLst>
                </a:gridCol>
                <a:gridCol w="2451999">
                  <a:extLst>
                    <a:ext uri="{9D8B030D-6E8A-4147-A177-3AD203B41FA5}">
                      <a16:colId xmlns:a16="http://schemas.microsoft.com/office/drawing/2014/main" val="20001"/>
                    </a:ext>
                  </a:extLst>
                </a:gridCol>
                <a:gridCol w="2451999">
                  <a:extLst>
                    <a:ext uri="{9D8B030D-6E8A-4147-A177-3AD203B41FA5}">
                      <a16:colId xmlns:a16="http://schemas.microsoft.com/office/drawing/2014/main" val="20002"/>
                    </a:ext>
                  </a:extLst>
                </a:gridCol>
                <a:gridCol w="2451999">
                  <a:extLst>
                    <a:ext uri="{9D8B030D-6E8A-4147-A177-3AD203B41FA5}">
                      <a16:colId xmlns:a16="http://schemas.microsoft.com/office/drawing/2014/main" val="20003"/>
                    </a:ext>
                  </a:extLst>
                </a:gridCol>
                <a:gridCol w="2451999">
                  <a:extLst>
                    <a:ext uri="{9D8B030D-6E8A-4147-A177-3AD203B41FA5}">
                      <a16:colId xmlns:a16="http://schemas.microsoft.com/office/drawing/2014/main" val="20004"/>
                    </a:ext>
                  </a:extLst>
                </a:gridCol>
                <a:gridCol w="1363541">
                  <a:extLst>
                    <a:ext uri="{9D8B030D-6E8A-4147-A177-3AD203B41FA5}">
                      <a16:colId xmlns:a16="http://schemas.microsoft.com/office/drawing/2014/main" val="4107357329"/>
                    </a:ext>
                  </a:extLst>
                </a:gridCol>
              </a:tblGrid>
              <a:tr h="18920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580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Present </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R4-2419452 Progress update and next steps for CA framework overhaul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hMerge="1">
                  <a:txBody>
                    <a:bodyPr/>
                    <a:lstStyle/>
                    <a:p>
                      <a:endParaRPr lang="zh-CN" altLang="en-US"/>
                    </a:p>
                  </a:txBody>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1"/>
                  </a:ext>
                </a:extLst>
              </a:tr>
              <a:tr h="32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spectrum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HPUE_NR_bands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 LTE_NR_HPUE_FWVM (3)</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[109]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HPUE_Basket_EN</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-DC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[110] HPUE_Basket_Intra-CA_TDD (28)</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[219] NR_RRM_Ph5_Part2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 NR_RRM_Ph5_Part1 (32)</a:t>
                      </a:r>
                    </a:p>
                  </a:txBody>
                  <a:tcPr marL="45720" marR="4572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Demod</a:t>
                      </a:r>
                      <a:endParaRPr kumimoji="0" lang="nn-NO"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[321] NR_demod_Ph5_Part1_General_BS (15)</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[201] [202] Maintenance_up_to_R16 and R17, Chaired by Li Zhang (Huawei)</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9560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[111] LTE_NR_Other_basket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[112] NR_LTE_TN_Bands(15)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NR_IoT_NTN_Bands (25, only short time triggering discusisons)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[218] NR_RRM_Ph5_Part1 (32) Cont.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[321] NR_demod_Ph5_Part1_General_BS (15)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[320] NR_SCM (19) </a:t>
                      </a:r>
                      <a:endParaRPr kumimoji="0" lang="nn-NO"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[306] NR_duplex_evo_General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[307] NR_duplex_evo_BSRF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Chaired by Jackson Wang (Samsung) and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Xiang Gao</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7"/>
                  </a:ext>
                </a:extLst>
              </a:tr>
              <a:tr h="120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:30-14:00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endParaRPr lang="zh-CN" altLang="en-US"/>
                    </a:p>
                  </a:txBody>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3"/>
                  </a:ext>
                </a:extLst>
              </a:tr>
              <a:tr h="51494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[114] NR_n28_PC2_40MHz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[115]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NR_mmWave_protect</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(14)</a:t>
                      </a: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[125] NR_PC2_RedCap_UE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non-spectrum </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 FS_Ambient_IoT_solutions_part1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[214] NR_FR1_lessthan_5MHz_BW_Ph2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[217] NR_ATG_enh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[224] Netw_Energy_NR_enh_Part1 (20)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Coffee break: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NR_RRM_Ph5_Part2</a:t>
                      </a: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[322] NR_demod_Ph5_Part2_UE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FS_NR_IMT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Thomas Chapman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4"/>
                  </a:ext>
                </a:extLst>
              </a:tr>
              <a:tr h="3485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 FS_Ambient_IoT_solutions_part2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[224] Netw_Energy_NR_enh_Part1 (20)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[225] Netw_Energy_NR_enh_Part2 (14)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NGSO testing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[323] NTN_testing_NGSO_channel_model (10)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NR_ENDC_RF_Ph4_part2 Chaired by Tina(Yuanyuan) Zhang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[129/130] NR_AIML_air #1</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[211][212] Rel-18 NR_pos_enh2,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Iana Siomina (Ericsson)</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BSRF E-EIRP</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[221] [222] NR_MIMO_Ph5, 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Yanze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Fu (Samsung)</a:t>
                      </a:r>
                      <a:endParaRPr kumimoji="0" lang="fr-FR"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
        <p:nvSpPr>
          <p:cNvPr id="2" name="文本框 1">
            <a:extLst>
              <a:ext uri="{FF2B5EF4-FFF2-40B4-BE49-F238E27FC236}">
                <a16:creationId xmlns:a16="http://schemas.microsoft.com/office/drawing/2014/main" id="{2AFB0770-BFC5-4759-B9E7-2F0599458374}"/>
              </a:ext>
            </a:extLst>
          </p:cNvPr>
          <p:cNvSpPr txBox="1"/>
          <p:nvPr/>
        </p:nvSpPr>
        <p:spPr>
          <a:xfrm>
            <a:off x="6802335" y="5996226"/>
            <a:ext cx="4500665" cy="861774"/>
          </a:xfrm>
          <a:prstGeom prst="rect">
            <a:avLst/>
          </a:prstGeom>
          <a:noFill/>
        </p:spPr>
        <p:txBody>
          <a:bodyPr wrap="square" rtlCol="0">
            <a:spAutoFit/>
          </a:bodyPr>
          <a:lstStyle/>
          <a:p>
            <a:r>
              <a:rPr lang="en-US" altLang="zh-CN" sz="1000" b="1" dirty="0">
                <a:solidFill>
                  <a:srgbClr val="0000FF"/>
                </a:solidFill>
                <a:latin typeface="微软雅黑" panose="020B0503020204020204" pitchFamily="34" charset="-122"/>
                <a:ea typeface="微软雅黑" panose="020B0503020204020204" pitchFamily="34" charset="-122"/>
              </a:rPr>
              <a:t>Note: </a:t>
            </a:r>
          </a:p>
          <a:p>
            <a:pPr marL="171450" indent="-171450">
              <a:buFont typeface="Arial" panose="020B0604020202020204" pitchFamily="34" charset="0"/>
              <a:buChar char="•"/>
            </a:pPr>
            <a:r>
              <a:rPr lang="en-US" altLang="zh-CN" sz="1000" b="1" dirty="0">
                <a:solidFill>
                  <a:srgbClr val="0000FF"/>
                </a:solidFill>
                <a:latin typeface="微软雅黑" panose="020B0503020204020204" pitchFamily="34" charset="-122"/>
                <a:ea typeface="微软雅黑" panose="020B0503020204020204" pitchFamily="34" charset="-122"/>
              </a:rPr>
              <a:t>Offline room is used for offline discussion rather than official ad hoc for each session. </a:t>
            </a:r>
          </a:p>
          <a:p>
            <a:pPr marL="171450" indent="-171450">
              <a:buFont typeface="Arial" panose="020B0604020202020204" pitchFamily="34" charset="0"/>
              <a:buChar char="•"/>
            </a:pPr>
            <a:r>
              <a:rPr lang="en-US" altLang="zh-CN" sz="1000" b="1" dirty="0">
                <a:solidFill>
                  <a:srgbClr val="0000FF"/>
                </a:solidFill>
                <a:latin typeface="微软雅黑" panose="020B0503020204020204" pitchFamily="34" charset="-122"/>
                <a:ea typeface="微软雅黑" panose="020B0503020204020204" pitchFamily="34" charset="-122"/>
              </a:rPr>
              <a:t>No ad hoc is scheduled in offline room unless there is a big conflict</a:t>
            </a:r>
            <a:endParaRPr lang="zh-CN" altLang="en-US" sz="1000" b="1"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7465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2873223182"/>
              </p:ext>
            </p:extLst>
          </p:nvPr>
        </p:nvGraphicFramePr>
        <p:xfrm>
          <a:off x="85460" y="1273320"/>
          <a:ext cx="11828117" cy="5029200"/>
        </p:xfrm>
        <a:graphic>
          <a:graphicData uri="http://schemas.openxmlformats.org/drawingml/2006/table">
            <a:tbl>
              <a:tblPr/>
              <a:tblGrid>
                <a:gridCol w="651725">
                  <a:extLst>
                    <a:ext uri="{9D8B030D-6E8A-4147-A177-3AD203B41FA5}">
                      <a16:colId xmlns:a16="http://schemas.microsoft.com/office/drawing/2014/main" val="20000"/>
                    </a:ext>
                  </a:extLst>
                </a:gridCol>
                <a:gridCol w="2451198">
                  <a:extLst>
                    <a:ext uri="{9D8B030D-6E8A-4147-A177-3AD203B41FA5}">
                      <a16:colId xmlns:a16="http://schemas.microsoft.com/office/drawing/2014/main" val="20001"/>
                    </a:ext>
                  </a:extLst>
                </a:gridCol>
                <a:gridCol w="2451198">
                  <a:extLst>
                    <a:ext uri="{9D8B030D-6E8A-4147-A177-3AD203B41FA5}">
                      <a16:colId xmlns:a16="http://schemas.microsoft.com/office/drawing/2014/main" val="20002"/>
                    </a:ext>
                  </a:extLst>
                </a:gridCol>
                <a:gridCol w="2451198">
                  <a:extLst>
                    <a:ext uri="{9D8B030D-6E8A-4147-A177-3AD203B41FA5}">
                      <a16:colId xmlns:a16="http://schemas.microsoft.com/office/drawing/2014/main" val="20003"/>
                    </a:ext>
                  </a:extLst>
                </a:gridCol>
                <a:gridCol w="2451198">
                  <a:extLst>
                    <a:ext uri="{9D8B030D-6E8A-4147-A177-3AD203B41FA5}">
                      <a16:colId xmlns:a16="http://schemas.microsoft.com/office/drawing/2014/main" val="20004"/>
                    </a:ext>
                  </a:extLst>
                </a:gridCol>
                <a:gridCol w="1371600">
                  <a:extLst>
                    <a:ext uri="{9D8B030D-6E8A-4147-A177-3AD203B41FA5}">
                      <a16:colId xmlns:a16="http://schemas.microsoft.com/office/drawing/2014/main" val="2809057224"/>
                    </a:ext>
                  </a:extLst>
                </a:gridCol>
              </a:tblGrid>
              <a:tr h="1729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74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NR_ENDC_RF_Ph4_part3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NR_ENDC_RF_Ph4_part2 (35)</a:t>
                      </a:r>
                      <a:endParaRPr kumimoji="0" lang="zh-CN" alt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NR_ENDC_RF_Ph4 (1)</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[215] NonCol_intraB_ENDC_NR_CA_Ph2 (5)</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[233] Reply_LS (6)</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[226] NR_LPWUS (29)</a:t>
                      </a:r>
                    </a:p>
                    <a:p>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p>
                      <a:r>
                        <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rPr>
                        <a:t>Coffee</a:t>
                      </a:r>
                      <a:r>
                        <a:rPr lang="en-US" altLang="zh-CN" sz="800" b="1" strike="noStrike" kern="1200" baseline="0" dirty="0">
                          <a:solidFill>
                            <a:schemeClr val="tx1"/>
                          </a:solidFill>
                          <a:effectLst/>
                          <a:latin typeface="微软雅黑" panose="020B0503020204020204" pitchFamily="34" charset="-122"/>
                          <a:ea typeface="微软雅黑" panose="020B0503020204020204" pitchFamily="34" charset="-122"/>
                          <a:cs typeface="+mn-cs"/>
                        </a:rPr>
                        <a:t> break: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NR_XR_Ph3</a:t>
                      </a: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UE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(14)</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(25)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indent="0" algn="l" defTabSz="914354" rtl="0" eaLnBrk="1" fontAlgn="auto" latinLnBrk="0" hangingPunct="1">
                        <a:lnSpc>
                          <a:spcPct val="100000"/>
                        </a:lnSpc>
                        <a:spcBef>
                          <a:spcPts val="0"/>
                        </a:spcBef>
                        <a:spcAft>
                          <a:spcPts val="0"/>
                        </a:spcAft>
                        <a:buClrTx/>
                        <a:buSzTx/>
                        <a:buFontTx/>
                        <a:buNone/>
                        <a:tabLst/>
                        <a:defRPr/>
                      </a:pPr>
                      <a:r>
                        <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rPr>
                        <a:t>RRM Ad-hoc: </a:t>
                      </a:r>
                      <a:r>
                        <a:rPr lang="fr-FR"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Chaired by Qiming Li (Apple)</a:t>
                      </a:r>
                      <a:endPar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endParaRPr>
                    </a:p>
                    <a:p>
                      <a:r>
                        <a:rPr lang="fr-FR"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[228] Rel-19 NR_Mob_Ph4</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[208] Rel-18 NR_Mob_enh2 (if time allows)</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(35)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[220] FS_NR_AIML_Mob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UE &amp; SAN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(12)  (UE RF only)</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(12)  (SAN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[312] NR_IoT_NTN_less_than_5MHz_BSRF (6)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BDaT Ad-hoc: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Calibri" panose="020F0502020204030204" pitchFamily="34" charset="0"/>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245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[122] NR_FR1_5MHz_BW_Ph2 (12)</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FS_NR_IMT (49)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[120] NR_SL_intraB_CA_ITS_part1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[121] NR_SL_intraB_CA_ITS_part2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Quick check: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NR_RRM_Ph5_Part2</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[223] NR_duplex_evo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(28)</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Add </a:t>
                      </a: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topic(s) for </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the </a:t>
                      </a: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1st ad-hoc slot on Wednesday</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FR2_multiRx (15)</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NR_RRM_enh3 (13)</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[206] NR_MG_enh2 (14)</a:t>
                      </a:r>
                      <a:endParaRPr kumimoji="0" lang="zh-CN" altLang="zh-CN" sz="800" b="0" i="0" u="none" strike="sng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[208] NR_Mob_enh2 (30)</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IoT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 (8)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[313] NR_NTN_Ku_Band_General (27)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Ad-hoc(14:00~16:00)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Chaired by Leo (Huawei)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 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[209]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NR_MIMO_evo_DL_UL</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(7)</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[210]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Netw_Energy_NR</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[207]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(18)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[305] NR_ATG_enh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[303] NR_BS_RF_Part2_CLTA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(16:00~18:00)</a:t>
                      </a: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FS_Ambient_IoT_solutions_part1/2 Chaired by Xiaoran Zhang</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NR_ENDC_RF_Ph4_part3 Chaired by Ron (AT&amp;T)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[218][219] NR_RRM_Ph5, </a:t>
                      </a:r>
                      <a:r>
                        <a:rPr lang="en-US" altLang="zh-CN" sz="800" dirty="0">
                          <a:solidFill>
                            <a:schemeClr val="tx1"/>
                          </a:solidFill>
                          <a:effectLst/>
                          <a:latin typeface="微软雅黑" panose="020B0503020204020204" pitchFamily="34" charset="-122"/>
                          <a:ea typeface="微软雅黑" panose="020B0503020204020204" pitchFamily="34" charset="-122"/>
                        </a:rPr>
                        <a:t>Chaired by Jerry Cui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Ad-hoc: 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[313] NR_NTN_Ku_Band_General,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Chaired by Moray Rumney (Eutelsat)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Online/Ad-Hoc: TBD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775555313"/>
                  </a:ext>
                </a:extLst>
              </a:tr>
            </a:tbl>
          </a:graphicData>
        </a:graphic>
      </p:graphicFrame>
    </p:spTree>
    <p:extLst>
      <p:ext uri="{BB962C8B-B14F-4D97-AF65-F5344CB8AC3E}">
        <p14:creationId xmlns:p14="http://schemas.microsoft.com/office/powerpoint/2010/main" val="334982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109367294"/>
              </p:ext>
            </p:extLst>
          </p:nvPr>
        </p:nvGraphicFramePr>
        <p:xfrm>
          <a:off x="85460" y="1273321"/>
          <a:ext cx="11819327" cy="4175760"/>
        </p:xfrm>
        <a:graphic>
          <a:graphicData uri="http://schemas.openxmlformats.org/drawingml/2006/table">
            <a:tbl>
              <a:tblPr/>
              <a:tblGrid>
                <a:gridCol w="649103">
                  <a:extLst>
                    <a:ext uri="{9D8B030D-6E8A-4147-A177-3AD203B41FA5}">
                      <a16:colId xmlns:a16="http://schemas.microsoft.com/office/drawing/2014/main" val="20000"/>
                    </a:ext>
                  </a:extLst>
                </a:gridCol>
                <a:gridCol w="2451854">
                  <a:extLst>
                    <a:ext uri="{9D8B030D-6E8A-4147-A177-3AD203B41FA5}">
                      <a16:colId xmlns:a16="http://schemas.microsoft.com/office/drawing/2014/main" val="20001"/>
                    </a:ext>
                  </a:extLst>
                </a:gridCol>
                <a:gridCol w="2451854">
                  <a:extLst>
                    <a:ext uri="{9D8B030D-6E8A-4147-A177-3AD203B41FA5}">
                      <a16:colId xmlns:a16="http://schemas.microsoft.com/office/drawing/2014/main" val="20002"/>
                    </a:ext>
                  </a:extLst>
                </a:gridCol>
                <a:gridCol w="2451854">
                  <a:extLst>
                    <a:ext uri="{9D8B030D-6E8A-4147-A177-3AD203B41FA5}">
                      <a16:colId xmlns:a16="http://schemas.microsoft.com/office/drawing/2014/main" val="20003"/>
                    </a:ext>
                  </a:extLst>
                </a:gridCol>
                <a:gridCol w="2451854">
                  <a:extLst>
                    <a:ext uri="{9D8B030D-6E8A-4147-A177-3AD203B41FA5}">
                      <a16:colId xmlns:a16="http://schemas.microsoft.com/office/drawing/2014/main" val="20004"/>
                    </a:ext>
                  </a:extLst>
                </a:gridCol>
                <a:gridCol w="1362808">
                  <a:extLst>
                    <a:ext uri="{9D8B030D-6E8A-4147-A177-3AD203B41FA5}">
                      <a16:colId xmlns:a16="http://schemas.microsoft.com/office/drawing/2014/main" val="3294430738"/>
                    </a:ext>
                  </a:extLst>
                </a:gridCol>
              </a:tblGrid>
              <a:tr h="26592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9878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NR_AIML_air (72)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[221] NR_MIMO_Ph5_Part1 </a:t>
                      </a: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(11)</a:t>
                      </a:r>
                      <a:endParaRPr kumimoji="0" lang="zh-CN"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[222] NR_MIMO_Ph5_Part2 (11)</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Ad-Hoc: Rel-19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demod</a:t>
                      </a:r>
                      <a:endPar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[321] NR_demod_Ph5_Part1_General_BS chaired by Hannu Vesala (MTK)</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[322] NR_demod_Ph5_Part2_UE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Karsten</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Petersen (Nokia)</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Chaired by Iwo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Angelow</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Chaired by Per Lindell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4856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NonCol_intraB_ENDC_NR_CA (27)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[228] NR_Mob_Ph4_Part2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[216] NR_IoT_NTN_req_test_enh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(10)</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[234] RRM_Spec_Improvement, Chaired by Yang Tang (Apple)</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16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415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NR_MIMO_Ph5_UE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NR_ATG_enh (15)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non-spectrum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NR_IoT_NTN_HPUE_part1 (31)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strike="noStrike" baseline="0" dirty="0">
                          <a:solidFill>
                            <a:schemeClr val="tx1"/>
                          </a:solidFill>
                          <a:effectLst/>
                          <a:latin typeface="微软雅黑" panose="020B0503020204020204" pitchFamily="34" charset="-122"/>
                          <a:ea typeface="微软雅黑" panose="020B0503020204020204" pitchFamily="34" charset="-122"/>
                        </a:rPr>
                        <a:t>[232] IoT_NTN_Ph3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 </a:t>
                      </a:r>
                      <a:endParaRPr lang="en-US" altLang="zh-CN" sz="800" strike="noStrike" baseline="0" dirty="0">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[230] NR_NTN_Ph3_Part1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(13)</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(9)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(6)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BSRF (start at 15:30)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(25)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[304] NR_BS_RF_Part3_OTA_TRP (8)</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53446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NR_IoT_NTN_HPUE_part2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RAN Task</a:t>
                      </a: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[234] </a:t>
                      </a:r>
                      <a:r>
                        <a:rPr kumimoji="0" lang="en-GB"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RRM_Spec_Improvement</a:t>
                      </a: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 (16)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Rel-19 BSRF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556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[129/130] #2 NR_AIML_air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[224] [225]</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Netw_Energy_NR_enh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Zhixun</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Tang (Ericsson)</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dirty="0">
                        <a:solidFill>
                          <a:schemeClr val="tx1"/>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Ad-Hoc: OTA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[326] MIMO_OTA_Ph3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Chaired by Leo(Ye) Liu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8548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877361838"/>
              </p:ext>
            </p:extLst>
          </p:nvPr>
        </p:nvGraphicFramePr>
        <p:xfrm>
          <a:off x="85460" y="1273320"/>
          <a:ext cx="11820790" cy="4191061"/>
        </p:xfrm>
        <a:graphic>
          <a:graphicData uri="http://schemas.openxmlformats.org/drawingml/2006/table">
            <a:tbl>
              <a:tblPr/>
              <a:tblGrid>
                <a:gridCol w="656914">
                  <a:extLst>
                    <a:ext uri="{9D8B030D-6E8A-4147-A177-3AD203B41FA5}">
                      <a16:colId xmlns:a16="http://schemas.microsoft.com/office/drawing/2014/main" val="20000"/>
                    </a:ext>
                  </a:extLst>
                </a:gridCol>
                <a:gridCol w="2447703">
                  <a:extLst>
                    <a:ext uri="{9D8B030D-6E8A-4147-A177-3AD203B41FA5}">
                      <a16:colId xmlns:a16="http://schemas.microsoft.com/office/drawing/2014/main" val="20001"/>
                    </a:ext>
                  </a:extLst>
                </a:gridCol>
                <a:gridCol w="2447703">
                  <a:extLst>
                    <a:ext uri="{9D8B030D-6E8A-4147-A177-3AD203B41FA5}">
                      <a16:colId xmlns:a16="http://schemas.microsoft.com/office/drawing/2014/main" val="20002"/>
                    </a:ext>
                  </a:extLst>
                </a:gridCol>
                <a:gridCol w="2447703">
                  <a:extLst>
                    <a:ext uri="{9D8B030D-6E8A-4147-A177-3AD203B41FA5}">
                      <a16:colId xmlns:a16="http://schemas.microsoft.com/office/drawing/2014/main" val="20003"/>
                    </a:ext>
                  </a:extLst>
                </a:gridCol>
                <a:gridCol w="2447703">
                  <a:extLst>
                    <a:ext uri="{9D8B030D-6E8A-4147-A177-3AD203B41FA5}">
                      <a16:colId xmlns:a16="http://schemas.microsoft.com/office/drawing/2014/main" val="20004"/>
                    </a:ext>
                  </a:extLst>
                </a:gridCol>
                <a:gridCol w="1373064">
                  <a:extLst>
                    <a:ext uri="{9D8B030D-6E8A-4147-A177-3AD203B41FA5}">
                      <a16:colId xmlns:a16="http://schemas.microsoft.com/office/drawing/2014/main" val="2344327732"/>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2092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NR_IoT_NTN_Bands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basket WI</a:t>
                      </a:r>
                      <a:endPar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(41)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(54)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[211</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][212] Rel-18 NR_pos_enh2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(37)</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NR_Mob_Ph4_Part1 (29)</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LS reply (if any)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[328] </a:t>
                      </a:r>
                      <a:r>
                        <a:rPr kumimoji="0" lang="en-US" altLang="zh-CN" sz="800" b="0"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LS_BDaT</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(1)</a:t>
                      </a:r>
                      <a:endParaRPr kumimoji="0" lang="pl-PL"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[306] NR_duplex_evo_General (22)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(26)</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[229] NR_XR_Ph3 (16)</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[307] NR_duplex_evo_BSRF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[126/127] NR_IoT_NTN_HPUE_part1/2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Haijie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Qiu</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(Cont)</a:t>
                      </a: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NR_reply_LS_UE_RF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Upto_R17_UERF_maintenance (78)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R18_UERF_maintenance_Part1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R18_UERF_maintenance_Part2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Up to Rel-18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(61)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(87)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Maintenance_R18 (27)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[301] BSRF_Maintenance (63)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Demod_Maintenance_Part1 (42)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Demod_Maintenance_Part2 (36)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 OTA_Maintenance_Part2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Ad-hoc(14:00~16</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Rel-19 topics</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 (</a:t>
                      </a:r>
                      <a:r>
                        <a:rPr kumimoji="0" lang="en-US"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cont</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Early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Ad-hoc(16:00~18:00):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Henry Fu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Mediatek</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 Cont.)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or Ad-hoc</a:t>
                      </a: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BSRF E-EIRP (2nd ad-hoc if needed)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dirty="0" err="1">
                          <a:solidFill>
                            <a:schemeClr val="tx1"/>
                          </a:solidFill>
                          <a:effectLst/>
                          <a:latin typeface="微软雅黑" panose="020B0503020204020204" pitchFamily="34" charset="-122"/>
                          <a:ea typeface="微软雅黑" panose="020B0503020204020204" pitchFamily="34" charset="-122"/>
                        </a:rPr>
                        <a:t>BDaT</a:t>
                      </a:r>
                      <a:r>
                        <a:rPr lang="en-US" altLang="zh-CN" sz="800" b="1" dirty="0">
                          <a:solidFill>
                            <a:schemeClr val="tx1"/>
                          </a:solidFill>
                          <a:effectLst/>
                          <a:latin typeface="微软雅黑" panose="020B0503020204020204" pitchFamily="34" charset="-122"/>
                          <a:ea typeface="微软雅黑" panose="020B0503020204020204" pitchFamily="34" charset="-122"/>
                        </a:rPr>
                        <a:t>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5474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1949479293"/>
              </p:ext>
            </p:extLst>
          </p:nvPr>
        </p:nvGraphicFramePr>
        <p:xfrm>
          <a:off x="85456" y="1273321"/>
          <a:ext cx="11811270" cy="3553412"/>
        </p:xfrm>
        <a:graphic>
          <a:graphicData uri="http://schemas.openxmlformats.org/drawingml/2006/table">
            <a:tbl>
              <a:tblPr/>
              <a:tblGrid>
                <a:gridCol w="800369">
                  <a:extLst>
                    <a:ext uri="{9D8B030D-6E8A-4147-A177-3AD203B41FA5}">
                      <a16:colId xmlns:a16="http://schemas.microsoft.com/office/drawing/2014/main" val="20000"/>
                    </a:ext>
                  </a:extLst>
                </a:gridCol>
                <a:gridCol w="2752725">
                  <a:extLst>
                    <a:ext uri="{9D8B030D-6E8A-4147-A177-3AD203B41FA5}">
                      <a16:colId xmlns:a16="http://schemas.microsoft.com/office/drawing/2014/main" val="20001"/>
                    </a:ext>
                  </a:extLst>
                </a:gridCol>
                <a:gridCol w="2752726">
                  <a:extLst>
                    <a:ext uri="{9D8B030D-6E8A-4147-A177-3AD203B41FA5}">
                      <a16:colId xmlns:a16="http://schemas.microsoft.com/office/drawing/2014/main" val="20002"/>
                    </a:ext>
                  </a:extLst>
                </a:gridCol>
                <a:gridCol w="2752725">
                  <a:extLst>
                    <a:ext uri="{9D8B030D-6E8A-4147-A177-3AD203B41FA5}">
                      <a16:colId xmlns:a16="http://schemas.microsoft.com/office/drawing/2014/main" val="20003"/>
                    </a:ext>
                  </a:extLst>
                </a:gridCol>
                <a:gridCol w="2752725">
                  <a:extLst>
                    <a:ext uri="{9D8B030D-6E8A-4147-A177-3AD203B41FA5}">
                      <a16:colId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endPar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(no NTN topic)</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 )  (UE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(start with NTN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OTA_Maintenance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 )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28467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44553815"/>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 before 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New or revised Rel-19 WID/SID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976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November 18</a:t>
            </a:r>
            <a:r>
              <a:rPr lang="en-US" sz="1400" baseline="30000" dirty="0">
                <a:solidFill>
                  <a:srgbClr val="FF0000"/>
                </a:solidFill>
              </a:rPr>
              <a:t>th</a:t>
            </a:r>
            <a:r>
              <a:rPr lang="en-US" sz="1400" dirty="0">
                <a:solidFill>
                  <a:srgbClr val="FF0000"/>
                </a:solidFill>
              </a:rPr>
              <a:t> ~ 22</a:t>
            </a:r>
            <a:r>
              <a:rPr lang="en-US" sz="1400" baseline="30000" dirty="0">
                <a:solidFill>
                  <a:srgbClr val="FF0000"/>
                </a:solidFill>
              </a:rPr>
              <a:t>nd</a:t>
            </a:r>
            <a:r>
              <a:rPr lang="en-US" sz="1400" dirty="0">
                <a:solidFill>
                  <a:srgbClr val="FF0000"/>
                </a:solidFill>
              </a:rPr>
              <a:t>, 2024</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2</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2-way MS teams will be set for ad hoc.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November 8</a:t>
            </a:r>
            <a:r>
              <a:rPr lang="en-US" sz="1400" baseline="30000" dirty="0">
                <a:solidFill>
                  <a:srgbClr val="FF0000"/>
                </a:solidFill>
                <a:cs typeface="+mn-cs"/>
              </a:rPr>
              <a:t>th</a:t>
            </a:r>
            <a:r>
              <a:rPr lang="en-US" sz="1400" dirty="0">
                <a:solidFill>
                  <a:srgbClr val="FF0000"/>
                </a:solidFill>
                <a:cs typeface="+mn-cs"/>
              </a:rPr>
              <a:t> (Friday) 2024,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11~15)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1</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18~21)</a:t>
            </a: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process (November 25~28)</a:t>
            </a: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2</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nd</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 21</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22)</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1811603" y="4337804"/>
            <a:ext cx="191110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#14</a:t>
            </a:r>
          </a:p>
        </p:txBody>
      </p:sp>
      <p:sp>
        <p:nvSpPr>
          <p:cNvPr id="87" name="文本框 86"/>
          <p:cNvSpPr txBox="1"/>
          <p:nvPr/>
        </p:nvSpPr>
        <p:spPr>
          <a:xfrm>
            <a:off x="761046" y="5812565"/>
            <a:ext cx="64472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#3/4</a:t>
            </a:r>
          </a:p>
        </p:txBody>
      </p:sp>
      <p:sp>
        <p:nvSpPr>
          <p:cNvPr id="88" name="文本框 87"/>
          <p:cNvSpPr txBox="1"/>
          <p:nvPr/>
        </p:nvSpPr>
        <p:spPr>
          <a:xfrm>
            <a:off x="7423905" y="468865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22</a:t>
            </a:r>
          </a:p>
        </p:txBody>
      </p:sp>
    </p:spTree>
    <p:extLst>
      <p:ext uri="{BB962C8B-B14F-4D97-AF65-F5344CB8AC3E}">
        <p14:creationId xmlns:p14="http://schemas.microsoft.com/office/powerpoint/2010/main" val="274750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RAN4#113</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4711887" cy="2016599"/>
          </a:xfrm>
        </p:spPr>
        <p:txBody>
          <a:bodyPr/>
          <a:lstStyle/>
          <a:p>
            <a:pPr marL="342882" lvl="2" indent="-342882">
              <a:spcBef>
                <a:spcPts val="0"/>
              </a:spcBef>
              <a:spcAft>
                <a:spcPts val="600"/>
              </a:spcAft>
              <a:buBlip>
                <a:blip r:embed="rId3"/>
              </a:buBlip>
            </a:pPr>
            <a:r>
              <a:rPr lang="en-US" altLang="zh-CN" sz="1400" dirty="0">
                <a:cs typeface="+mn-cs"/>
              </a:rPr>
              <a:t>RAN4 meeting rooms:</a:t>
            </a:r>
          </a:p>
          <a:p>
            <a:pPr lvl="1">
              <a:spcBef>
                <a:spcPts val="0"/>
              </a:spcBef>
              <a:spcAft>
                <a:spcPts val="600"/>
              </a:spcAft>
            </a:pPr>
            <a:r>
              <a:rPr lang="en-US" altLang="zh-CN" sz="1200" dirty="0"/>
              <a:t>Main session: Grand Ballroom IV</a:t>
            </a:r>
          </a:p>
          <a:p>
            <a:pPr lvl="1">
              <a:spcBef>
                <a:spcPts val="0"/>
              </a:spcBef>
              <a:spcAft>
                <a:spcPts val="600"/>
              </a:spcAft>
            </a:pPr>
            <a:r>
              <a:rPr lang="en-US" altLang="zh-CN" sz="1200" dirty="0"/>
              <a:t>RRM session: RAN4 Breakout1 – International Ballroom South</a:t>
            </a:r>
          </a:p>
          <a:p>
            <a:pPr lvl="1">
              <a:spcBef>
                <a:spcPts val="0"/>
              </a:spcBef>
              <a:spcAft>
                <a:spcPts val="600"/>
              </a:spcAft>
            </a:pPr>
            <a:r>
              <a:rPr lang="en-US" altLang="zh-CN" sz="1200" dirty="0" err="1"/>
              <a:t>BDaT</a:t>
            </a:r>
            <a:r>
              <a:rPr lang="en-US" altLang="zh-CN" sz="1200" dirty="0"/>
              <a:t>: RAN4 Breakout2 – Azalea-Begonia</a:t>
            </a:r>
            <a:endParaRPr lang="it-IT" altLang="zh-CN" sz="1200" dirty="0"/>
          </a:p>
          <a:p>
            <a:pPr lvl="1">
              <a:spcBef>
                <a:spcPts val="0"/>
              </a:spcBef>
              <a:spcAft>
                <a:spcPts val="600"/>
              </a:spcAft>
            </a:pPr>
            <a:r>
              <a:rPr lang="it-IT" altLang="zh-CN" sz="1200" dirty="0"/>
              <a:t>Ad hoc session: RAN4 Breakout 3 </a:t>
            </a:r>
            <a:r>
              <a:rPr lang="en-US" altLang="zh-CN" sz="1200" dirty="0"/>
              <a:t>– Palm Ballroom4</a:t>
            </a:r>
          </a:p>
          <a:p>
            <a:pPr lvl="1">
              <a:spcBef>
                <a:spcPts val="0"/>
              </a:spcBef>
              <a:spcAft>
                <a:spcPts val="600"/>
              </a:spcAft>
            </a:pPr>
            <a:endParaRPr lang="en-US" altLang="zh-CN" sz="1200" dirty="0"/>
          </a:p>
          <a:p>
            <a:pPr lvl="1">
              <a:spcBef>
                <a:spcPts val="0"/>
              </a:spcBef>
              <a:spcAft>
                <a:spcPts val="600"/>
              </a:spcAft>
            </a:pPr>
            <a:r>
              <a:rPr lang="en-US" altLang="zh-CN" sz="1200" dirty="0"/>
              <a:t>Offline room: RAN4 Ad hoc Magnolia</a:t>
            </a:r>
          </a:p>
        </p:txBody>
      </p:sp>
      <p:pic>
        <p:nvPicPr>
          <p:cNvPr id="13" name="图片 12">
            <a:extLst>
              <a:ext uri="{FF2B5EF4-FFF2-40B4-BE49-F238E27FC236}">
                <a16:creationId xmlns:a16="http://schemas.microsoft.com/office/drawing/2014/main" id="{324EE162-0907-4880-82FC-19A340203E77}"/>
              </a:ext>
            </a:extLst>
          </p:cNvPr>
          <p:cNvPicPr>
            <a:picLocks noChangeAspect="1"/>
          </p:cNvPicPr>
          <p:nvPr/>
        </p:nvPicPr>
        <p:blipFill rotWithShape="1">
          <a:blip r:embed="rId4"/>
          <a:srcRect t="902" r="995"/>
          <a:stretch/>
        </p:blipFill>
        <p:spPr>
          <a:xfrm>
            <a:off x="5262978" y="1319213"/>
            <a:ext cx="6567072" cy="5043298"/>
          </a:xfrm>
          <a:prstGeom prst="rect">
            <a:avLst/>
          </a:prstGeom>
        </p:spPr>
      </p:pic>
      <p:sp>
        <p:nvSpPr>
          <p:cNvPr id="14" name="椭圆 13">
            <a:extLst>
              <a:ext uri="{FF2B5EF4-FFF2-40B4-BE49-F238E27FC236}">
                <a16:creationId xmlns:a16="http://schemas.microsoft.com/office/drawing/2014/main" id="{2F33AD47-355F-4D2D-97B7-7DAD68900A00}"/>
              </a:ext>
            </a:extLst>
          </p:cNvPr>
          <p:cNvSpPr/>
          <p:nvPr/>
        </p:nvSpPr>
        <p:spPr bwMode="auto">
          <a:xfrm>
            <a:off x="8538902" y="1784412"/>
            <a:ext cx="355107" cy="631910"/>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zh-CN" altLang="en-US" sz="2400" b="0" i="0" u="none" strike="noStrike" kern="1200" cap="none" spc="0" normalizeH="0" baseline="0" noProof="0">
              <a:ln>
                <a:noFill/>
              </a:ln>
              <a:solidFill>
                <a:srgbClr val="000000"/>
              </a:solidFill>
              <a:effectLst/>
              <a:uLnTx/>
              <a:uFillTx/>
              <a:latin typeface="Calibri" pitchFamily="34" charset="0"/>
              <a:ea typeface="黑体" panose="02010609060101010101" pitchFamily="49" charset="-122"/>
              <a:cs typeface="Arial" charset="0"/>
            </a:endParaRPr>
          </a:p>
        </p:txBody>
      </p:sp>
      <p:sp>
        <p:nvSpPr>
          <p:cNvPr id="17" name="椭圆 16">
            <a:extLst>
              <a:ext uri="{FF2B5EF4-FFF2-40B4-BE49-F238E27FC236}">
                <a16:creationId xmlns:a16="http://schemas.microsoft.com/office/drawing/2014/main" id="{8BC16496-192D-4D08-80FB-5D7AF012823F}"/>
              </a:ext>
            </a:extLst>
          </p:cNvPr>
          <p:cNvSpPr/>
          <p:nvPr/>
        </p:nvSpPr>
        <p:spPr bwMode="auto">
          <a:xfrm>
            <a:off x="6910526" y="5584679"/>
            <a:ext cx="355107" cy="631910"/>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zh-CN" altLang="en-US" sz="2400" b="0" i="0" u="none" strike="noStrike" kern="1200" cap="none" spc="0" normalizeH="0" baseline="0" noProof="0">
              <a:ln>
                <a:noFill/>
              </a:ln>
              <a:solidFill>
                <a:srgbClr val="000000"/>
              </a:solidFill>
              <a:effectLst/>
              <a:uLnTx/>
              <a:uFillTx/>
              <a:latin typeface="Calibri" pitchFamily="34" charset="0"/>
              <a:ea typeface="黑体" panose="02010609060101010101" pitchFamily="49" charset="-122"/>
              <a:cs typeface="Arial" charset="0"/>
            </a:endParaRPr>
          </a:p>
        </p:txBody>
      </p:sp>
      <p:sp>
        <p:nvSpPr>
          <p:cNvPr id="18" name="椭圆 17">
            <a:extLst>
              <a:ext uri="{FF2B5EF4-FFF2-40B4-BE49-F238E27FC236}">
                <a16:creationId xmlns:a16="http://schemas.microsoft.com/office/drawing/2014/main" id="{05D7C47B-5F1A-420A-8041-0B417C239D15}"/>
              </a:ext>
            </a:extLst>
          </p:cNvPr>
          <p:cNvSpPr/>
          <p:nvPr/>
        </p:nvSpPr>
        <p:spPr bwMode="auto">
          <a:xfrm>
            <a:off x="10383175" y="4245630"/>
            <a:ext cx="355107" cy="631910"/>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zh-CN" altLang="en-US" sz="2400" b="0" i="0" u="none" strike="noStrike" kern="1200" cap="none" spc="0" normalizeH="0" baseline="0" noProof="0">
              <a:ln>
                <a:noFill/>
              </a:ln>
              <a:solidFill>
                <a:srgbClr val="000000"/>
              </a:solidFill>
              <a:effectLst/>
              <a:uLnTx/>
              <a:uFillTx/>
              <a:latin typeface="Calibri" pitchFamily="34" charset="0"/>
              <a:ea typeface="黑体" panose="02010609060101010101" pitchFamily="49" charset="-122"/>
              <a:cs typeface="Arial" charset="0"/>
            </a:endParaRPr>
          </a:p>
        </p:txBody>
      </p:sp>
      <p:sp>
        <p:nvSpPr>
          <p:cNvPr id="19" name="椭圆 18">
            <a:extLst>
              <a:ext uri="{FF2B5EF4-FFF2-40B4-BE49-F238E27FC236}">
                <a16:creationId xmlns:a16="http://schemas.microsoft.com/office/drawing/2014/main" id="{1202F4D1-78BE-4DD5-BE6A-ACBB263B2FE2}"/>
              </a:ext>
            </a:extLst>
          </p:cNvPr>
          <p:cNvSpPr/>
          <p:nvPr/>
        </p:nvSpPr>
        <p:spPr bwMode="auto">
          <a:xfrm>
            <a:off x="8401974" y="5124519"/>
            <a:ext cx="355107" cy="353003"/>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zh-CN" altLang="en-US" sz="2400" b="0" i="0" u="none" strike="noStrike" kern="1200" cap="none" spc="0" normalizeH="0" baseline="0" noProof="0">
              <a:ln>
                <a:noFill/>
              </a:ln>
              <a:solidFill>
                <a:srgbClr val="000000"/>
              </a:solidFill>
              <a:effectLst/>
              <a:uLnTx/>
              <a:uFillTx/>
              <a:latin typeface="Calibri" pitchFamily="34" charset="0"/>
              <a:ea typeface="黑体" panose="02010609060101010101" pitchFamily="49" charset="-122"/>
              <a:cs typeface="Arial" charset="0"/>
            </a:endParaRPr>
          </a:p>
        </p:txBody>
      </p:sp>
      <p:sp>
        <p:nvSpPr>
          <p:cNvPr id="29" name="Content Placeholder 2">
            <a:extLst>
              <a:ext uri="{FF2B5EF4-FFF2-40B4-BE49-F238E27FC236}">
                <a16:creationId xmlns:a16="http://schemas.microsoft.com/office/drawing/2014/main" id="{405D6DB5-EF64-4B18-92B6-6B4734A05577}"/>
              </a:ext>
            </a:extLst>
          </p:cNvPr>
          <p:cNvSpPr txBox="1">
            <a:spLocks/>
          </p:cNvSpPr>
          <p:nvPr/>
        </p:nvSpPr>
        <p:spPr bwMode="auto">
          <a:xfrm>
            <a:off x="401651" y="3460923"/>
            <a:ext cx="5031483" cy="1066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3"/>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marR="0" lvl="2" indent="-342882" algn="l" defTabSz="914400" rtl="0" eaLnBrk="0" fontAlgn="base" latinLnBrk="0" hangingPunct="0">
              <a:lnSpc>
                <a:spcPct val="100000"/>
              </a:lnSpc>
              <a:spcBef>
                <a:spcPts val="0"/>
              </a:spcBef>
              <a:spcAft>
                <a:spcPts val="600"/>
              </a:spcAft>
              <a:buClrTx/>
              <a:buSzTx/>
              <a:buFont typeface="Arial" charset="0"/>
              <a:buBlip>
                <a:blip r:embed="rId3"/>
              </a:buBlip>
              <a:tabLst/>
              <a:defRPr/>
            </a:pPr>
            <a:r>
              <a:rPr kumimoji="0" lang="en-US" altLang="zh-CN" sz="14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Clear map can be found at</a:t>
            </a:r>
          </a:p>
          <a:p>
            <a:pPr marL="0" marR="0" lvl="2" indent="0" algn="l" defTabSz="914400" rtl="0" eaLnBrk="0" fontAlgn="base" latinLnBrk="0" hangingPunct="0">
              <a:lnSpc>
                <a:spcPct val="100000"/>
              </a:lnSpc>
              <a:spcBef>
                <a:spcPts val="0"/>
              </a:spcBef>
              <a:spcAft>
                <a:spcPts val="600"/>
              </a:spcAft>
              <a:buClrTx/>
              <a:buSzTx/>
              <a:buFont typeface="Arial" charset="0"/>
              <a:buNone/>
              <a:tabLst/>
              <a:defRPr/>
            </a:pPr>
            <a:r>
              <a:rPr kumimoji="0" lang="en-US" altLang="zh-CN"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hlinkClick r:id="rId5"/>
              </a:rPr>
              <a:t>https://3gppmeetings.atis.org/wp-content/uploads/2024/10/hilton_lbv_meeting_space_1_map.pdf</a:t>
            </a:r>
            <a:endParaRPr kumimoji="0" lang="en-US" altLang="zh-CN"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a:p>
            <a:pPr marL="0" marR="0" lvl="2" indent="0" algn="l" defTabSz="914400" rtl="0" eaLnBrk="0" fontAlgn="base" latinLnBrk="0" hangingPunct="0">
              <a:lnSpc>
                <a:spcPct val="100000"/>
              </a:lnSpc>
              <a:spcBef>
                <a:spcPts val="0"/>
              </a:spcBef>
              <a:spcAft>
                <a:spcPts val="600"/>
              </a:spcAft>
              <a:buClrTx/>
              <a:buSzTx/>
              <a:buFont typeface="Arial" charset="0"/>
              <a:buNone/>
              <a:tabLst/>
              <a:defRPr/>
            </a:pPr>
            <a:endParaRPr kumimoji="0" lang="en-US" altLang="zh-CN" sz="14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a:p>
            <a:pPr marL="800060" marR="0" lvl="3" indent="-342882" algn="l" defTabSz="914400" rtl="0" eaLnBrk="0" fontAlgn="base" latinLnBrk="0" hangingPunct="0">
              <a:lnSpc>
                <a:spcPct val="100000"/>
              </a:lnSpc>
              <a:spcBef>
                <a:spcPts val="0"/>
              </a:spcBef>
              <a:spcAft>
                <a:spcPts val="600"/>
              </a:spcAft>
              <a:buClrTx/>
              <a:buSzTx/>
              <a:buFont typeface="Arial" charset="0"/>
              <a:buBlip>
                <a:blip r:embed="rId3"/>
              </a:buBlip>
              <a:tabLst/>
              <a:defRPr/>
            </a:pPr>
            <a:endParaRPr kumimoji="0" lang="en-US" altLang="zh-CN" sz="1400" b="0" i="0" u="none" strike="noStrike" kern="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10" name="椭圆 9">
            <a:extLst>
              <a:ext uri="{FF2B5EF4-FFF2-40B4-BE49-F238E27FC236}">
                <a16:creationId xmlns:a16="http://schemas.microsoft.com/office/drawing/2014/main" id="{ACF6F17C-F887-4B5F-BA6F-9002506F390F}"/>
              </a:ext>
            </a:extLst>
          </p:cNvPr>
          <p:cNvSpPr/>
          <p:nvPr/>
        </p:nvSpPr>
        <p:spPr bwMode="auto">
          <a:xfrm>
            <a:off x="7785100" y="2546419"/>
            <a:ext cx="730250" cy="353003"/>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zh-CN" altLang="en-US" sz="2400" b="0" i="0" u="none" strike="noStrike" kern="1200" cap="none" spc="0" normalizeH="0" baseline="0" noProof="0">
              <a:ln>
                <a:noFill/>
              </a:ln>
              <a:solidFill>
                <a:srgbClr val="000000"/>
              </a:solidFill>
              <a:effectLst/>
              <a:uLnTx/>
              <a:uFillTx/>
              <a:latin typeface="Calibri" pitchFamily="34" charset="0"/>
              <a:ea typeface="黑体" panose="02010609060101010101" pitchFamily="49" charset="-122"/>
              <a:cs typeface="Arial" charset="0"/>
            </a:endParaRPr>
          </a:p>
        </p:txBody>
      </p:sp>
    </p:spTree>
    <p:extLst>
      <p:ext uri="{BB962C8B-B14F-4D97-AF65-F5344CB8AC3E}">
        <p14:creationId xmlns:p14="http://schemas.microsoft.com/office/powerpoint/2010/main" val="16458660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23d77754-4ccc-4c57-9291-cab09e81894a"/>
    <ds:schemaRef ds:uri="http://schemas.openxmlformats.org/package/2006/metadata/core-properties"/>
    <ds:schemaRef ds:uri="a915fe38-2618-47b6-8303-829fb71466d5"/>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 id="{d747bccc-1f7a-43de-9506-0ef23dd23464}" enabled="1" method="Privilege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emplate/>
  <TotalTime>412071</TotalTime>
  <Words>3518</Words>
  <Application>Microsoft Office PowerPoint</Application>
  <PresentationFormat>宽屏</PresentationFormat>
  <Paragraphs>465</Paragraphs>
  <Slides>10</Slides>
  <Notes>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微软雅黑</vt:lpstr>
      <vt:lpstr>Arial</vt:lpstr>
      <vt:lpstr>Arial Black</vt:lpstr>
      <vt:lpstr>Calibri</vt:lpstr>
      <vt:lpstr>Times New Roman</vt:lpstr>
      <vt:lpstr>3gpp</vt:lpstr>
      <vt:lpstr>RAN4#113 meeting schedule</vt:lpstr>
      <vt:lpstr>Monday</vt:lpstr>
      <vt:lpstr>Tuesday</vt:lpstr>
      <vt:lpstr>Wednesday</vt:lpstr>
      <vt:lpstr>Thursday</vt:lpstr>
      <vt:lpstr>Friday</vt:lpstr>
      <vt:lpstr>Appendix</vt:lpstr>
      <vt:lpstr>General Aspects </vt:lpstr>
      <vt:lpstr>Meeting rooms for RAN4#113 </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Daixizeng</cp:lastModifiedBy>
  <cp:revision>3660</cp:revision>
  <cp:lastPrinted>2016-09-15T08:31:35Z</cp:lastPrinted>
  <dcterms:created xsi:type="dcterms:W3CDTF">2009-11-27T05:15:11Z</dcterms:created>
  <dcterms:modified xsi:type="dcterms:W3CDTF">2024-11-18T07:35:31Z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(3)WmCX6XJXnVGYXJet/b3Cj8Rn7P85nC/Cu/Iv04k3M5rgJfICxdLbw0IbFfZbsZTDgXvh19dg
LZAQ8DvGq0yxnJm6oaoPZcJxJj7cT96WpFjVFCYDEfWZBGGLg0Hk7yiICIawbHPmphpNxd4d
NXIhFfCL8uuLn5Mf1lOCr0UG6iGdNowsUKmiqgEY/9lVNg1dohnQ3NyAwOOwT9vQOjw2IxrA
NP4gXAZDSgGLq/h2PN</vt:lpwstr>
  </property>
  <property fmtid="{D5CDD505-2E9C-101B-9397-08002B2CF9AE}" pid="11" name="_2015_ms_pID_7253431">
    <vt:lpwstr>H8aKn1tKtJkz0uZ5pdba1vdFQx2H6oSmdQ9HF3vykmrih/07Pra3Dd
s5GYVd+6uIn1eoaajDgTee4bvz2dkce8aPxsZ63AMleypWNeC/VutvSdbhBxdLZZEMLSbfS+
3/pmGq2g6cfO1GOY4K1ER1nIPxQMcMRLaUIWc5fV0A2zfPey8DiH86nOW+3fe6sA3YApjGWJ
d3VT8M6oyU5MWIdQwfBweVp7iLgPjr7vKCEQ</vt:lpwstr>
  </property>
  <property fmtid="{D5CDD505-2E9C-101B-9397-08002B2CF9AE}" pid="12" name="_2015_ms_pID_7253432">
    <vt:lpwstr>vv4OgNkLvT4KwGFYJJzDz94=</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1731661781</vt:lpwstr>
  </property>
</Properties>
</file>